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87" r:id="rId2"/>
  </p:sldMasterIdLst>
  <p:notesMasterIdLst>
    <p:notesMasterId r:id="rId69"/>
  </p:notesMasterIdLst>
  <p:sldIdLst>
    <p:sldId id="399" r:id="rId3"/>
    <p:sldId id="395" r:id="rId4"/>
    <p:sldId id="396" r:id="rId5"/>
    <p:sldId id="420" r:id="rId6"/>
    <p:sldId id="401" r:id="rId7"/>
    <p:sldId id="397" r:id="rId8"/>
    <p:sldId id="402" r:id="rId9"/>
    <p:sldId id="403" r:id="rId10"/>
    <p:sldId id="404" r:id="rId11"/>
    <p:sldId id="405" r:id="rId12"/>
    <p:sldId id="406" r:id="rId13"/>
    <p:sldId id="407" r:id="rId14"/>
    <p:sldId id="408" r:id="rId15"/>
    <p:sldId id="409" r:id="rId16"/>
    <p:sldId id="410" r:id="rId17"/>
    <p:sldId id="411" r:id="rId18"/>
    <p:sldId id="412" r:id="rId19"/>
    <p:sldId id="413" r:id="rId20"/>
    <p:sldId id="414" r:id="rId21"/>
    <p:sldId id="415" r:id="rId22"/>
    <p:sldId id="416" r:id="rId23"/>
    <p:sldId id="417" r:id="rId24"/>
    <p:sldId id="418" r:id="rId25"/>
    <p:sldId id="419" r:id="rId26"/>
    <p:sldId id="421" r:id="rId27"/>
    <p:sldId id="422" r:id="rId28"/>
    <p:sldId id="423" r:id="rId29"/>
    <p:sldId id="424" r:id="rId30"/>
    <p:sldId id="425" r:id="rId31"/>
    <p:sldId id="426" r:id="rId32"/>
    <p:sldId id="427" r:id="rId33"/>
    <p:sldId id="428" r:id="rId34"/>
    <p:sldId id="429" r:id="rId35"/>
    <p:sldId id="430" r:id="rId36"/>
    <p:sldId id="431" r:id="rId37"/>
    <p:sldId id="432" r:id="rId38"/>
    <p:sldId id="433" r:id="rId39"/>
    <p:sldId id="434" r:id="rId40"/>
    <p:sldId id="435" r:id="rId41"/>
    <p:sldId id="436" r:id="rId42"/>
    <p:sldId id="437" r:id="rId43"/>
    <p:sldId id="438" r:id="rId44"/>
    <p:sldId id="439" r:id="rId45"/>
    <p:sldId id="440" r:id="rId46"/>
    <p:sldId id="441" r:id="rId47"/>
    <p:sldId id="442" r:id="rId48"/>
    <p:sldId id="443" r:id="rId49"/>
    <p:sldId id="374" r:id="rId50"/>
    <p:sldId id="375" r:id="rId51"/>
    <p:sldId id="382" r:id="rId52"/>
    <p:sldId id="383" r:id="rId53"/>
    <p:sldId id="384" r:id="rId54"/>
    <p:sldId id="385" r:id="rId55"/>
    <p:sldId id="386" r:id="rId56"/>
    <p:sldId id="387" r:id="rId57"/>
    <p:sldId id="388" r:id="rId58"/>
    <p:sldId id="377" r:id="rId59"/>
    <p:sldId id="378" r:id="rId60"/>
    <p:sldId id="379" r:id="rId61"/>
    <p:sldId id="380" r:id="rId62"/>
    <p:sldId id="393" r:id="rId63"/>
    <p:sldId id="392" r:id="rId64"/>
    <p:sldId id="391" r:id="rId65"/>
    <p:sldId id="381" r:id="rId66"/>
    <p:sldId id="390" r:id="rId67"/>
    <p:sldId id="394" r:id="rId68"/>
  </p:sldIdLst>
  <p:sldSz cx="9144000" cy="6858000" type="screen4x3"/>
  <p:notesSz cx="6735763" cy="9866313"/>
  <p:kinsoku lang="ja-JP" invalStChars="‘“（〔［｛〈《「『【￥＄$([\\{｢£" invalEndChars="、。，．・：；？！゛゜ヽヾゝゞ々ー’”）〕］｝〉》」』】°‰′″℃、％ぁぃぅぇぉっゃゅょゎァィゥェォッャュョヮヵヶ!%),.:;?]}｡｣､･ｧｨｩｪｫｬｭｮｯｰﾞﾟ¢&#1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62" autoAdjust="0"/>
    <p:restoredTop sz="99281" autoAdjust="0"/>
  </p:normalViewPr>
  <p:slideViewPr>
    <p:cSldViewPr snapToGrid="0" snapToObjects="1">
      <p:cViewPr>
        <p:scale>
          <a:sx n="73" d="100"/>
          <a:sy n="73" d="100"/>
        </p:scale>
        <p:origin x="-712" y="-8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notesMaster" Target="notesMasters/notesMaster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208805859178"/>
          <c:y val="0.0151132197432608"/>
          <c:w val="0.630867724099032"/>
          <c:h val="0.816360261317766"/>
        </c:manualLayout>
      </c:layout>
      <c:barChart>
        <c:barDir val="bar"/>
        <c:grouping val="clustered"/>
        <c:varyColors val="0"/>
        <c:dLbls>
          <c:showLegendKey val="0"/>
          <c:showVal val="0"/>
          <c:showCatName val="0"/>
          <c:showSerName val="0"/>
          <c:showPercent val="0"/>
          <c:showBubbleSize val="0"/>
        </c:dLbls>
        <c:gapWidth val="25"/>
        <c:axId val="1907573896"/>
        <c:axId val="1907558120"/>
      </c:barChart>
      <c:catAx>
        <c:axId val="1907573896"/>
        <c:scaling>
          <c:orientation val="minMax"/>
        </c:scaling>
        <c:delete val="1"/>
        <c:axPos val="l"/>
        <c:majorTickMark val="out"/>
        <c:minorTickMark val="none"/>
        <c:tickLblPos val="nextTo"/>
        <c:crossAx val="1907558120"/>
        <c:crosses val="autoZero"/>
        <c:auto val="1"/>
        <c:lblAlgn val="ctr"/>
        <c:lblOffset val="100"/>
        <c:noMultiLvlLbl val="0"/>
      </c:catAx>
      <c:valAx>
        <c:axId val="1907558120"/>
        <c:scaling>
          <c:orientation val="minMax"/>
          <c:max val="1000.0"/>
          <c:min val="0.0"/>
        </c:scaling>
        <c:delete val="0"/>
        <c:axPos val="b"/>
        <c:title>
          <c:tx>
            <c:rich>
              <a:bodyPr/>
              <a:lstStyle/>
              <a:p>
                <a:pPr>
                  <a:defRPr/>
                </a:pPr>
                <a:r>
                  <a:rPr lang="ja-JP" altLang="en-US" sz="1800" b="0" dirty="0" smtClean="0">
                    <a:latin typeface="HGMaruGothicMPRO" panose="020F0600000000000000" pitchFamily="34" charset="-128"/>
                    <a:ea typeface="HGMaruGothicMPRO" panose="020F0600000000000000" pitchFamily="34" charset="-128"/>
                  </a:rPr>
                  <a:t>預託実効線量（</a:t>
                </a:r>
                <a:r>
                  <a:rPr lang="en-US" altLang="ja-JP" sz="1800" b="0" dirty="0" err="1" smtClean="0">
                    <a:latin typeface="HGMaruGothicMPRO" panose="020F0600000000000000" pitchFamily="34" charset="-128"/>
                    <a:ea typeface="HGMaruGothicMPRO" panose="020F0600000000000000" pitchFamily="34" charset="-128"/>
                  </a:rPr>
                  <a:t>μSv</a:t>
                </a:r>
                <a:r>
                  <a:rPr lang="ja-JP" altLang="en-US" sz="1800" b="0" dirty="0" smtClean="0">
                    <a:latin typeface="HGMaruGothicMPRO" panose="020F0600000000000000" pitchFamily="34" charset="-128"/>
                    <a:ea typeface="HGMaruGothicMPRO" panose="020F0600000000000000" pitchFamily="34" charset="-128"/>
                  </a:rPr>
                  <a:t>）</a:t>
                </a:r>
                <a:endParaRPr lang="ja-JP" altLang="en-US" sz="1800" b="0" dirty="0">
                  <a:latin typeface="HGMaruGothicMPRO" panose="020F0600000000000000" pitchFamily="34" charset="-128"/>
                  <a:ea typeface="HGMaruGothicMPRO" panose="020F0600000000000000" pitchFamily="34" charset="-128"/>
                </a:endParaRPr>
              </a:p>
            </c:rich>
          </c:tx>
          <c:layout/>
          <c:overlay val="0"/>
        </c:title>
        <c:numFmt formatCode="General" sourceLinked="1"/>
        <c:majorTickMark val="out"/>
        <c:minorTickMark val="none"/>
        <c:tickLblPos val="nextTo"/>
        <c:txPr>
          <a:bodyPr/>
          <a:lstStyle/>
          <a:p>
            <a:pPr>
              <a:defRPr sz="1800">
                <a:latin typeface="HGMaruGothicMPRO" panose="020F0600000000000000" pitchFamily="34" charset="-128"/>
                <a:ea typeface="HGMaruGothicMPRO" panose="020F0600000000000000" pitchFamily="34" charset="-128"/>
              </a:defRPr>
            </a:pPr>
            <a:endParaRPr lang="ja-JP"/>
          </a:p>
        </c:txPr>
        <c:crossAx val="1907573896"/>
        <c:crosses val="autoZero"/>
        <c:crossBetween val="between"/>
        <c:majorUnit val="500.0"/>
      </c:valAx>
    </c:plotArea>
    <c:legend>
      <c:legendPos val="r"/>
      <c:layout>
        <c:manualLayout>
          <c:xMode val="edge"/>
          <c:yMode val="edge"/>
          <c:x val="0.691968413765992"/>
          <c:y val="0.011630231321099"/>
          <c:w val="0.205131053814533"/>
          <c:h val="0.159053034511317"/>
        </c:manualLayout>
      </c:layout>
      <c:overlay val="0"/>
      <c:txPr>
        <a:bodyPr/>
        <a:lstStyle/>
        <a:p>
          <a:pPr>
            <a:defRPr>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txPr>
    <a:bodyPr/>
    <a:lstStyle/>
    <a:p>
      <a:pPr>
        <a:defRPr sz="2400"/>
      </a:pPr>
      <a:endParaRPr lang="ja-JP"/>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52A5678-03A4-E24B-A478-36BA203F3CBD}" type="datetimeFigureOut">
              <a:rPr kumimoji="1" lang="ja-JP" altLang="en-US" smtClean="0"/>
              <a:t>15/02/13</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C35DDEA8-A9D9-344E-AB64-F920D3845BD5}" type="slidenum">
              <a:rPr kumimoji="1" lang="ja-JP" altLang="en-US" smtClean="0"/>
              <a:t>‹#›</a:t>
            </a:fld>
            <a:endParaRPr kumimoji="1" lang="ja-JP" altLang="en-US"/>
          </a:p>
        </p:txBody>
      </p:sp>
    </p:spTree>
    <p:extLst>
      <p:ext uri="{BB962C8B-B14F-4D97-AF65-F5344CB8AC3E}">
        <p14:creationId xmlns:p14="http://schemas.microsoft.com/office/powerpoint/2010/main" val="3958319243"/>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5DDEA8-A9D9-344E-AB64-F920D3845BD5}" type="slidenum">
              <a:rPr kumimoji="1" lang="ja-JP" altLang="en-US" smtClean="0"/>
              <a:t>8</a:t>
            </a:fld>
            <a:endParaRPr kumimoji="1" lang="ja-JP" altLang="en-US"/>
          </a:p>
        </p:txBody>
      </p:sp>
    </p:spTree>
    <p:extLst>
      <p:ext uri="{BB962C8B-B14F-4D97-AF65-F5344CB8AC3E}">
        <p14:creationId xmlns:p14="http://schemas.microsoft.com/office/powerpoint/2010/main" val="1098588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基礎研修を受けられた方向けの応用的な内容です。</a:t>
            </a:r>
            <a:endParaRPr kumimoji="1" lang="ja-JP" altLang="en-US" dirty="0"/>
          </a:p>
        </p:txBody>
      </p:sp>
      <p:sp>
        <p:nvSpPr>
          <p:cNvPr id="4" name="スライド番号プレースホルダー 3"/>
          <p:cNvSpPr>
            <a:spLocks noGrp="1"/>
          </p:cNvSpPr>
          <p:nvPr>
            <p:ph type="sldNum" sz="quarter" idx="10"/>
          </p:nvPr>
        </p:nvSpPr>
        <p:spPr/>
        <p:txBody>
          <a:bodyPr/>
          <a:lstStyle/>
          <a:p>
            <a:fld id="{11EB98B4-6F64-4D80-A0D1-1F35BDD85E01}" type="slidenum">
              <a:rPr lang="ja-JP" altLang="en-US" smtClean="0">
                <a:solidFill>
                  <a:prstClr val="black"/>
                </a:solidFill>
                <a:latin typeface="Calibri"/>
                <a:ea typeface="ＭＳ Ｐゴシック"/>
              </a:rPr>
              <a:pPr/>
              <a:t>9</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289696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a:t>
            </a:r>
            <a:r>
              <a:rPr kumimoji="1" lang="en-US" altLang="ja-JP" dirty="0" err="1" smtClean="0"/>
              <a:t>www.euro.who.int</a:t>
            </a:r>
            <a:r>
              <a:rPr kumimoji="1" lang="en-US" altLang="ja-JP" dirty="0" smtClean="0"/>
              <a:t>/__data/assets/</a:t>
            </a:r>
            <a:r>
              <a:rPr kumimoji="1" lang="en-US" altLang="ja-JP" dirty="0" err="1" smtClean="0"/>
              <a:t>pdf_file</a:t>
            </a:r>
            <a:r>
              <a:rPr kumimoji="1" lang="en-US" altLang="ja-JP" dirty="0" smtClean="0"/>
              <a:t>/0005/78638/E90038.pdf?ua=1</a:t>
            </a:r>
          </a:p>
          <a:p>
            <a:r>
              <a:rPr kumimoji="1" lang="en-US" altLang="ja-JP" sz="1200" b="1" kern="1200" dirty="0" smtClean="0">
                <a:solidFill>
                  <a:schemeClr val="tx1"/>
                </a:solidFill>
                <a:effectLst/>
                <a:latin typeface="+mn-lt"/>
                <a:ea typeface="+mn-ea"/>
                <a:cs typeface="+mn-cs"/>
              </a:rPr>
              <a:t>Table 3. Summary relative risk estimates (and 95% confidence intervals) for a 10-μg/m3 increase in pollutant for all-cause and cause-specific mortality </a:t>
            </a:r>
          </a:p>
          <a:p>
            <a:endParaRPr kumimoji="1" lang="en-US" altLang="ja-JP" sz="1200" b="1" kern="1200" dirty="0" smtClean="0">
              <a:solidFill>
                <a:schemeClr val="tx1"/>
              </a:solidFill>
              <a:effectLst/>
              <a:latin typeface="+mn-lt"/>
              <a:ea typeface="+mn-ea"/>
              <a:cs typeface="+mn-cs"/>
            </a:endParaRPr>
          </a:p>
          <a:p>
            <a:r>
              <a:rPr kumimoji="1" lang="ja-JP" altLang="en-US" sz="1200" b="1" kern="1200" dirty="0" smtClean="0">
                <a:solidFill>
                  <a:schemeClr val="tx1"/>
                </a:solidFill>
                <a:latin typeface="+mn-lt"/>
                <a:ea typeface="+mn-ea"/>
                <a:cs typeface="+mn-cs"/>
              </a:rPr>
              <a:t>微小粒子状物質（</a:t>
            </a:r>
            <a:r>
              <a:rPr kumimoji="1" lang="en-US" altLang="ja-JP" sz="1200" b="1" kern="1200" dirty="0" smtClean="0">
                <a:solidFill>
                  <a:schemeClr val="tx1"/>
                </a:solidFill>
                <a:latin typeface="+mn-lt"/>
                <a:ea typeface="+mn-ea"/>
                <a:cs typeface="+mn-cs"/>
              </a:rPr>
              <a:t>PM2.5</a:t>
            </a:r>
            <a:r>
              <a:rPr kumimoji="1" lang="ja-JP" altLang="en-US" sz="1200" b="1" kern="1200" dirty="0" smtClean="0">
                <a:solidFill>
                  <a:schemeClr val="tx1"/>
                </a:solidFill>
                <a:latin typeface="+mn-lt"/>
                <a:ea typeface="+mn-ea"/>
                <a:cs typeface="+mn-cs"/>
              </a:rPr>
              <a:t>）について</a:t>
            </a:r>
            <a:endParaRPr kumimoji="1" lang="en-US" altLang="ja-JP" sz="1200" b="1" kern="1200" dirty="0" smtClean="0">
              <a:solidFill>
                <a:schemeClr val="tx1"/>
              </a:solidFill>
              <a:effectLst/>
              <a:latin typeface="+mn-lt"/>
              <a:ea typeface="+mn-ea"/>
              <a:cs typeface="+mn-cs"/>
            </a:endParaRPr>
          </a:p>
          <a:p>
            <a:r>
              <a:rPr lang="en-US" altLang="ja-JP" dirty="0" smtClean="0"/>
              <a:t>https://</a:t>
            </a:r>
            <a:r>
              <a:rPr lang="en-US" altLang="ja-JP" dirty="0" err="1" smtClean="0"/>
              <a:t>www.pref.fukushima.lg.jp</a:t>
            </a:r>
            <a:r>
              <a:rPr lang="en-US" altLang="ja-JP" dirty="0" smtClean="0"/>
              <a:t>/sec/16035c/pm25jouhou.html</a:t>
            </a:r>
            <a:endParaRPr lang="en-US" altLang="ja-JP" dirty="0"/>
          </a:p>
        </p:txBody>
      </p:sp>
      <p:sp>
        <p:nvSpPr>
          <p:cNvPr id="4" name="スライド番号プレースホルダー 3"/>
          <p:cNvSpPr>
            <a:spLocks noGrp="1"/>
          </p:cNvSpPr>
          <p:nvPr>
            <p:ph type="sldNum" sz="quarter" idx="10"/>
          </p:nvPr>
        </p:nvSpPr>
        <p:spPr/>
        <p:txBody>
          <a:bodyPr/>
          <a:lstStyle/>
          <a:p>
            <a:fld id="{C35DDEA8-A9D9-344E-AB64-F920D3845BD5}" type="slidenum">
              <a:rPr lang="ja-JP" altLang="en-US" smtClean="0">
                <a:solidFill>
                  <a:prstClr val="black"/>
                </a:solidFill>
                <a:latin typeface="Calibri"/>
                <a:ea typeface="ＭＳ Ｐゴシック"/>
              </a:rPr>
              <a:pPr/>
              <a:t>25</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498146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a:t>
            </a:r>
            <a:r>
              <a:rPr kumimoji="1" lang="en-US" altLang="ja-JP" dirty="0" err="1" smtClean="0"/>
              <a:t>www.jcac.or.jp</a:t>
            </a:r>
            <a:r>
              <a:rPr kumimoji="1" lang="en-US" altLang="ja-JP" dirty="0" smtClean="0"/>
              <a:t>/uploaded/attachment/57.pdf</a:t>
            </a:r>
            <a:endParaRPr kumimoji="1" lang="ja-JP" altLang="en-US" dirty="0"/>
          </a:p>
        </p:txBody>
      </p:sp>
      <p:sp>
        <p:nvSpPr>
          <p:cNvPr id="4" name="スライド番号プレースホルダー 3"/>
          <p:cNvSpPr>
            <a:spLocks noGrp="1"/>
          </p:cNvSpPr>
          <p:nvPr>
            <p:ph type="sldNum" sz="quarter" idx="10"/>
          </p:nvPr>
        </p:nvSpPr>
        <p:spPr/>
        <p:txBody>
          <a:bodyPr/>
          <a:lstStyle/>
          <a:p>
            <a:fld id="{C35DDEA8-A9D9-344E-AB64-F920D3845BD5}" type="slidenum">
              <a:rPr lang="ja-JP" altLang="en-US" smtClean="0">
                <a:solidFill>
                  <a:prstClr val="black"/>
                </a:solidFill>
                <a:latin typeface="Calibri"/>
                <a:ea typeface="ＭＳ Ｐゴシック"/>
              </a:rPr>
              <a:pPr/>
              <a:t>26</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2347467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D0E9BB-1326-45C8-BBE3-B993784304D8}" type="slidenum">
              <a:rPr lang="ja-JP" altLang="en-US" smtClean="0">
                <a:solidFill>
                  <a:prstClr val="black"/>
                </a:solidFill>
                <a:latin typeface="Calibri"/>
                <a:ea typeface="ＭＳ Ｐゴシック"/>
              </a:rPr>
              <a:pPr/>
              <a:t>31</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70196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　それぞれの取り組みのゴールの設定は適切ですか？</a:t>
            </a:r>
          </a:p>
          <a:p>
            <a:pPr lvl="0"/>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無理なものまで挑戦していませんか？到達可能なものになっていますか？ </a:t>
            </a:r>
          </a:p>
          <a:p>
            <a:pPr lvl="1"/>
            <a:r>
              <a:rPr kumimoji="1" lang="ja-JP" altLang="ja-JP" sz="1200" kern="1200" dirty="0" smtClean="0">
                <a:solidFill>
                  <a:schemeClr val="tx1"/>
                </a:solidFill>
                <a:effectLst/>
                <a:latin typeface="+mn-lt"/>
                <a:ea typeface="+mn-ea"/>
                <a:cs typeface="+mn-cs"/>
              </a:rPr>
              <a:t>全員の理解を得るのは困難なことがあります。個別の対応が難しいときには外部の機関に相談することができます。</a:t>
            </a:r>
          </a:p>
          <a:p>
            <a:pPr lvl="0"/>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放射線対策をどうするかは、施設の性格も考えて決定しておられることでしょう。それぞれの独自性を尊重する必要があると思います。</a:t>
            </a:r>
          </a:p>
          <a:p>
            <a:pPr lvl="1"/>
            <a:r>
              <a:rPr kumimoji="1" lang="ja-JP" altLang="ja-JP" sz="1200" kern="1200" dirty="0" smtClean="0">
                <a:solidFill>
                  <a:schemeClr val="tx1"/>
                </a:solidFill>
                <a:effectLst/>
                <a:latin typeface="+mn-lt"/>
                <a:ea typeface="+mn-ea"/>
                <a:cs typeface="+mn-cs"/>
              </a:rPr>
              <a:t>公立では自治体指針を重視される一方で、私立では独自方針を打ち出されていることもあるでしょう。</a:t>
            </a:r>
            <a:endParaRPr kumimoji="1" lang="en-US" altLang="ja-JP" sz="1200" kern="1200" dirty="0" smtClean="0">
              <a:solidFill>
                <a:schemeClr val="tx1"/>
              </a:solidFill>
              <a:effectLst/>
              <a:latin typeface="+mn-lt"/>
              <a:ea typeface="+mn-ea"/>
              <a:cs typeface="+mn-cs"/>
            </a:endParaRPr>
          </a:p>
          <a:p>
            <a:pPr lvl="1"/>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無理な役割まで担おうとしていませんか？</a:t>
            </a:r>
          </a:p>
          <a:p>
            <a:pPr lvl="0"/>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保育士として行うべきことに取り組めていますか？ </a:t>
            </a:r>
          </a:p>
          <a:p>
            <a:pPr lvl="1"/>
            <a:r>
              <a:rPr kumimoji="1" lang="ja-JP" altLang="ja-JP" sz="1200" kern="1200" dirty="0" smtClean="0">
                <a:solidFill>
                  <a:schemeClr val="tx1"/>
                </a:solidFill>
                <a:effectLst/>
                <a:latin typeface="+mn-lt"/>
                <a:ea typeface="+mn-ea"/>
                <a:cs typeface="+mn-cs"/>
              </a:rPr>
              <a:t>放射線の難しい話を保育士が完璧に理解して、それを咀嚼して保護者に伝えるのは簡単ではないと思います。</a:t>
            </a:r>
          </a:p>
          <a:p>
            <a:pPr lvl="2"/>
            <a:r>
              <a:rPr kumimoji="1" lang="ja-JP" altLang="ja-JP" sz="1200" kern="1200" dirty="0" smtClean="0">
                <a:solidFill>
                  <a:schemeClr val="tx1"/>
                </a:solidFill>
                <a:effectLst/>
                <a:latin typeface="+mn-lt"/>
                <a:ea typeface="+mn-ea"/>
                <a:cs typeface="+mn-cs"/>
              </a:rPr>
              <a:t>何かの方針を伝えるのであれば、まずは自身がその方針に納得できていなければ難しいのではないでしょうか。</a:t>
            </a:r>
          </a:p>
          <a:p>
            <a:pPr lvl="3"/>
            <a:r>
              <a:rPr kumimoji="1" lang="ja-JP" altLang="ja-JP" sz="1200" kern="1200" dirty="0" smtClean="0">
                <a:solidFill>
                  <a:schemeClr val="tx1"/>
                </a:solidFill>
                <a:effectLst/>
                <a:latin typeface="+mn-lt"/>
                <a:ea typeface="+mn-ea"/>
                <a:cs typeface="+mn-cs"/>
              </a:rPr>
              <a:t>国や自治体の方針で疑問があれば私どもにお伝え下さい。あなたの疑問をご一緒に考え、そのことを皆様も共有できるようにします。</a:t>
            </a:r>
          </a:p>
          <a:p>
            <a:pPr lvl="0"/>
            <a:r>
              <a:rPr kumimoji="1" lang="ja-JP" altLang="ja-JP" sz="1200" kern="1200" dirty="0" smtClean="0">
                <a:solidFill>
                  <a:schemeClr val="tx1"/>
                </a:solidFill>
                <a:effectLst/>
                <a:latin typeface="+mn-lt"/>
                <a:ea typeface="+mn-ea"/>
                <a:cs typeface="+mn-cs"/>
              </a:rPr>
              <a:t>保護者との学びの場を設定する場合などには、保育士の方がコミュニケータの役割を担うことが考えられるのではないでしょうか。</a:t>
            </a:r>
          </a:p>
          <a:p>
            <a:pPr lvl="0"/>
            <a:r>
              <a:rPr kumimoji="1" lang="ja-JP" altLang="ja-JP" sz="1200" kern="1200" dirty="0" smtClean="0">
                <a:solidFill>
                  <a:schemeClr val="tx1"/>
                </a:solidFill>
                <a:effectLst/>
                <a:latin typeface="+mn-lt"/>
                <a:ea typeface="+mn-ea"/>
                <a:cs typeface="+mn-cs"/>
              </a:rPr>
              <a:t>対応困難な問題は外部の機関との連携も考えてはいかがでしょうか。</a:t>
            </a:r>
          </a:p>
          <a:p>
            <a:pPr lvl="1"/>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　アドバイザーの確保</a:t>
            </a:r>
          </a:p>
          <a:p>
            <a:pPr lvl="0"/>
            <a:r>
              <a:rPr kumimoji="1" lang="ja-JP" altLang="ja-JP" sz="1200" kern="1200" dirty="0" smtClean="0">
                <a:solidFill>
                  <a:schemeClr val="tx1"/>
                </a:solidFill>
                <a:effectLst/>
                <a:latin typeface="+mn-lt"/>
                <a:ea typeface="+mn-ea"/>
                <a:cs typeface="+mn-cs"/>
              </a:rPr>
              <a:t>困ったことは相談できるようにするとよいのではないでしょうか。</a:t>
            </a:r>
          </a:p>
          <a:p>
            <a:pPr lvl="0"/>
            <a:r>
              <a:rPr kumimoji="1" lang="ja-JP" altLang="ja-JP" sz="1200" kern="1200" smtClean="0">
                <a:solidFill>
                  <a:schemeClr val="tx1"/>
                </a:solidFill>
                <a:effectLst/>
                <a:latin typeface="+mn-lt"/>
                <a:ea typeface="+mn-ea"/>
                <a:cs typeface="+mn-cs"/>
              </a:rPr>
              <a:t>相談先の確保も外部機関と相談することができます。 </a:t>
            </a:r>
          </a:p>
          <a:p>
            <a:pPr lvl="1"/>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35DDEA8-A9D9-344E-AB64-F920D3845BD5}" type="slidenum">
              <a:rPr kumimoji="1" lang="ja-JP" altLang="en-US" smtClean="0"/>
              <a:t>48</a:t>
            </a:fld>
            <a:endParaRPr kumimoji="1" lang="ja-JP" altLang="en-US"/>
          </a:p>
        </p:txBody>
      </p:sp>
    </p:spTree>
    <p:extLst>
      <p:ext uri="{BB962C8B-B14F-4D97-AF65-F5344CB8AC3E}">
        <p14:creationId xmlns:p14="http://schemas.microsoft.com/office/powerpoint/2010/main" val="211109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noFill/>
        </p:spPr>
        <p:txBody>
          <a:bodyPr/>
          <a:lstStyle/>
          <a:p>
            <a:r>
              <a:rPr lang="ja-JP" altLang="en-US"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pPr>
              <a:defRPr/>
            </a:pPr>
            <a:fld id="{D1E1E694-4B5B-7B47-B6FD-E2CDAC6DDB64}"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64C649C1-67EF-4EB8-A180-EEBFA0C0D7A0}"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2832298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4"/>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44"/>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0C3723A-9A9A-054A-B783-E085C0201EDB}"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1EF5CDDA-3A84-4AE8-A734-49371E216665}"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3735645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pPr>
              <a:defRPr/>
            </a:pPr>
            <a:fld id="{A48B5531-39AA-6444-A666-BAD4DB351607}"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1F7F25E4-CE33-4F31-92DB-35A5E1311F90}"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3259429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251520" y="1124744"/>
            <a:ext cx="4244280" cy="53285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ー 3"/>
          <p:cNvSpPr>
            <a:spLocks noGrp="1"/>
          </p:cNvSpPr>
          <p:nvPr>
            <p:ph sz="half" idx="2"/>
          </p:nvPr>
        </p:nvSpPr>
        <p:spPr>
          <a:xfrm>
            <a:off x="4648200" y="1124744"/>
            <a:ext cx="4244280" cy="53285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10" name="コンテンツ プレースホルダー 12"/>
          <p:cNvSpPr>
            <a:spLocks noGrp="1"/>
          </p:cNvSpPr>
          <p:nvPr>
            <p:ph sz="quarter" idx="13"/>
          </p:nvPr>
        </p:nvSpPr>
        <p:spPr>
          <a:xfrm>
            <a:off x="7524329" y="1"/>
            <a:ext cx="1619672" cy="188640"/>
          </a:xfrm>
        </p:spPr>
        <p:txBody>
          <a:bodyPr>
            <a:noAutofit/>
          </a:bodyPr>
          <a:lstStyle>
            <a:lvl1pPr marL="0" indent="0">
              <a:buNone/>
              <a:defRPr sz="1050"/>
            </a:lvl1pPr>
          </a:lstStyle>
          <a:p>
            <a:pPr lvl="0"/>
            <a:r>
              <a:rPr lang="ja-JP" altLang="en-US" dirty="0" smtClean="0"/>
              <a:t>マスタ テキストの書式設定</a:t>
            </a:r>
          </a:p>
        </p:txBody>
      </p:sp>
      <p:sp>
        <p:nvSpPr>
          <p:cNvPr id="6" name="日付プレースホルダー 3"/>
          <p:cNvSpPr>
            <a:spLocks noGrp="1"/>
          </p:cNvSpPr>
          <p:nvPr>
            <p:ph type="dt" sz="half" idx="14"/>
          </p:nvPr>
        </p:nvSpPr>
        <p:spPr/>
        <p:txBody>
          <a:bodyPr/>
          <a:lstStyle>
            <a:lvl1pPr>
              <a:defRPr/>
            </a:lvl1pPr>
          </a:lstStyle>
          <a:p>
            <a:pPr>
              <a:defRPr/>
            </a:pPr>
            <a:fld id="{E14999B2-DC99-1D4E-ABA7-28A8E8B8AD3F}"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7" name="フッター プレースホルダー 4"/>
          <p:cNvSpPr>
            <a:spLocks noGrp="1"/>
          </p:cNvSpPr>
          <p:nvPr>
            <p:ph type="ftr" sz="quarter" idx="15"/>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8" name="スライド番号プレースホルダー 5"/>
          <p:cNvSpPr>
            <a:spLocks noGrp="1"/>
          </p:cNvSpPr>
          <p:nvPr>
            <p:ph type="sldNum" sz="quarter" idx="16"/>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0CB22763-D6F4-4FA1-A91E-D18584E24F3B}"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3289777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251520" y="1124750"/>
            <a:ext cx="4245868" cy="6480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251520" y="1772816"/>
            <a:ext cx="4245868" cy="46805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テキスト プレースホルダー 4"/>
          <p:cNvSpPr>
            <a:spLocks noGrp="1"/>
          </p:cNvSpPr>
          <p:nvPr>
            <p:ph type="body" sz="quarter" idx="3"/>
          </p:nvPr>
        </p:nvSpPr>
        <p:spPr>
          <a:xfrm>
            <a:off x="4644008" y="1124744"/>
            <a:ext cx="4248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8" y="1772816"/>
            <a:ext cx="4247455" cy="46805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7" name="日付プレースホルダー 3"/>
          <p:cNvSpPr>
            <a:spLocks noGrp="1"/>
          </p:cNvSpPr>
          <p:nvPr>
            <p:ph type="dt" sz="half" idx="10"/>
          </p:nvPr>
        </p:nvSpPr>
        <p:spPr/>
        <p:txBody>
          <a:bodyPr/>
          <a:lstStyle>
            <a:lvl1pPr>
              <a:defRPr/>
            </a:lvl1pPr>
          </a:lstStyle>
          <a:p>
            <a:pPr>
              <a:defRPr/>
            </a:pPr>
            <a:fld id="{DDBB93C9-DEEC-A245-81E6-24BE8C68188F}"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8"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9"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4CA949BA-67C2-41BF-963C-5467B8FB6FCD}"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1058650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188919"/>
            <a:ext cx="8642350" cy="719137"/>
          </a:xfrm>
        </p:spPr>
        <p:txBody>
          <a:bodyPr/>
          <a:lstStyle/>
          <a:p>
            <a:r>
              <a:rPr lang="ja-JP" altLang="en-US"/>
              <a:t>マスタ タイトルの書式設定</a:t>
            </a:r>
          </a:p>
        </p:txBody>
      </p:sp>
      <p:sp>
        <p:nvSpPr>
          <p:cNvPr id="3" name="コンテンツ プレースホルダ 2"/>
          <p:cNvSpPr>
            <a:spLocks noGrp="1"/>
          </p:cNvSpPr>
          <p:nvPr>
            <p:ph idx="1"/>
          </p:nvPr>
        </p:nvSpPr>
        <p:spPr>
          <a:xfrm>
            <a:off x="250825" y="981075"/>
            <a:ext cx="8642350" cy="55435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C58BA14-BFB1-314B-A3AE-E17735BDACAB}"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988343F8-7D44-42DD-A458-6B5DE9A5F133}"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771701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188919"/>
            <a:ext cx="8642350" cy="719137"/>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250825" y="981075"/>
            <a:ext cx="8642350" cy="5543550"/>
          </a:xfrm>
        </p:spPr>
        <p:txBody>
          <a:bodyPr/>
          <a:lstStyle/>
          <a:p>
            <a:pPr lvl="0"/>
            <a:endParaRPr lang="ja-JP" altLang="en-US" noProof="0"/>
          </a:p>
        </p:txBody>
      </p:sp>
      <p:sp>
        <p:nvSpPr>
          <p:cNvPr id="4" name="日付プレースホルダー 3"/>
          <p:cNvSpPr>
            <a:spLocks noGrp="1"/>
          </p:cNvSpPr>
          <p:nvPr>
            <p:ph type="dt" sz="half" idx="10"/>
          </p:nvPr>
        </p:nvSpPr>
        <p:spPr/>
        <p:txBody>
          <a:bodyPr/>
          <a:lstStyle>
            <a:lvl1pPr>
              <a:defRPr/>
            </a:lvl1pPr>
          </a:lstStyle>
          <a:p>
            <a:pPr>
              <a:defRPr/>
            </a:pPr>
            <a:fld id="{F37AB681-1292-AA48-B9D2-C10B630A8055}"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CCF1EF1D-964F-4A5E-98BB-5BC6B8ECAFFB}"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216030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40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pPr>
              <a:defRPr/>
            </a:pPr>
            <a:fld id="{345AB7B8-8D97-7C40-A1CD-7076428503A8}"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4" name="フッター プレースホルダ 3"/>
          <p:cNvSpPr>
            <a:spLocks noGrp="1"/>
          </p:cNvSpPr>
          <p:nvPr>
            <p:ph type="ftr" sz="quarter" idx="11"/>
          </p:nvPr>
        </p:nvSpPr>
        <p:spPr/>
        <p:txBody>
          <a:body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5" name="スライド番号プレースホルダ 4"/>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①</a:t>
            </a:r>
            <a:r>
              <a:rPr lang="en-US" altLang="ja-JP" smtClean="0">
                <a:solidFill>
                  <a:prstClr val="black">
                    <a:tint val="75000"/>
                  </a:prstClr>
                </a:solidFill>
                <a:latin typeface="Arial"/>
                <a:ea typeface="メイリオ"/>
              </a:rPr>
              <a:t>-</a:t>
            </a:r>
            <a:fld id="{DB19246A-DDAE-47A9-9EBF-04AB338D0788}" type="slidenum">
              <a:rPr lang="ja-JP" altLang="en-US" smtClean="0">
                <a:solidFill>
                  <a:prstClr val="black">
                    <a:tint val="75000"/>
                  </a:prstClr>
                </a:solidFill>
                <a:latin typeface="Arial"/>
                <a:ea typeface="メイリオ"/>
              </a:rPr>
              <a:pPr>
                <a:defRPr/>
              </a:pPr>
              <a:t>‹#›</a:t>
            </a:fld>
            <a:endParaRPr lang="ja-JP" altLang="en-US" dirty="0">
              <a:solidFill>
                <a:prstClr val="black">
                  <a:tint val="75000"/>
                </a:prstClr>
              </a:solidFill>
              <a:latin typeface="Arial"/>
              <a:ea typeface="メイリオ"/>
            </a:endParaRPr>
          </a:p>
        </p:txBody>
      </p:sp>
      <p:sp>
        <p:nvSpPr>
          <p:cNvPr id="6" name="正方形/長方形 5"/>
          <p:cNvSpPr/>
          <p:nvPr userDrawn="1"/>
        </p:nvSpPr>
        <p:spPr>
          <a:xfrm>
            <a:off x="0" y="0"/>
            <a:ext cx="9144000" cy="1142984"/>
          </a:xfrm>
          <a:prstGeom prst="rect">
            <a:avLst/>
          </a:prstGeom>
          <a:gradFill flip="none" rotWithShape="1">
            <a:gsLst>
              <a:gs pos="20000">
                <a:schemeClr val="bg1"/>
              </a:gs>
              <a:gs pos="80000">
                <a:schemeClr val="accent5">
                  <a:lumMod val="40000"/>
                  <a:lumOff val="60000"/>
                </a:schemeClr>
              </a:gs>
            </a:gsLst>
            <a:path path="rect">
              <a:fillToRect l="100000" b="100000"/>
            </a:path>
            <a:tileRect t="-100000" r="-100000"/>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914400"/>
            <a:endParaRPr lang="ja-JP" altLang="en-US" sz="3200" b="1" dirty="0">
              <a:solidFill>
                <a:prstClr val="black"/>
              </a:solidFill>
              <a:latin typeface="Arial"/>
              <a:ea typeface="メイリオ"/>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5" y="116633"/>
            <a:ext cx="7956376" cy="647129"/>
          </a:xfrm>
          <a:noFill/>
        </p:spPr>
        <p:txBody>
          <a:bodyPr/>
          <a:lstStyle>
            <a:lvl1pPr>
              <a:defRPr sz="4000"/>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pPr>
              <a:defRPr/>
            </a:pPr>
            <a:fld id="{06F41A7F-5DAE-7347-AE63-5B58F34BCC84}"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64C649C1-67EF-4EB8-A180-EEBFA0C0D7A0}"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289704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9C36798-E3BD-5840-99EC-89AC48F82B70}" type="datetimeFigureOut">
              <a:rPr kumimoji="1" lang="ja-JP" altLang="en-US" smtClean="0"/>
              <a:t>15/02/13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4F12DA-FE6F-4241-8A33-50773365CD97}" type="slidenum">
              <a:rPr kumimoji="1" lang="ja-JP" altLang="en-US" smtClean="0"/>
              <a:t>‹#›</a:t>
            </a:fld>
            <a:endParaRPr kumimoji="1" lang="ja-JP" altLang="en-US"/>
          </a:p>
        </p:txBody>
      </p:sp>
    </p:spTree>
    <p:extLst>
      <p:ext uri="{BB962C8B-B14F-4D97-AF65-F5344CB8AC3E}">
        <p14:creationId xmlns:p14="http://schemas.microsoft.com/office/powerpoint/2010/main" val="3722258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ユーザー設定レイアウト">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p>
            <a:pPr>
              <a:defRPr/>
            </a:pPr>
            <a:fld id="{345AB7B8-8D97-7C40-A1CD-7076428503A8}"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4" name="フッター プレースホルダ 3"/>
          <p:cNvSpPr>
            <a:spLocks noGrp="1"/>
          </p:cNvSpPr>
          <p:nvPr>
            <p:ph type="ftr" sz="quarter" idx="11"/>
          </p:nvPr>
        </p:nvSpPr>
        <p:spPr/>
        <p:txBody>
          <a:body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5" name="スライド番号プレースホルダ 4"/>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①</a:t>
            </a:r>
            <a:r>
              <a:rPr lang="en-US" altLang="ja-JP" smtClean="0">
                <a:solidFill>
                  <a:prstClr val="black">
                    <a:tint val="75000"/>
                  </a:prstClr>
                </a:solidFill>
                <a:latin typeface="Arial"/>
                <a:ea typeface="メイリオ"/>
              </a:rPr>
              <a:t>-</a:t>
            </a:r>
            <a:fld id="{DB19246A-DDAE-47A9-9EBF-04AB338D0788}" type="slidenum">
              <a:rPr lang="ja-JP" altLang="en-US" smtClean="0">
                <a:solidFill>
                  <a:prstClr val="black">
                    <a:tint val="75000"/>
                  </a:prstClr>
                </a:solidFill>
                <a:latin typeface="Arial"/>
                <a:ea typeface="メイリオ"/>
              </a:rPr>
              <a:pPr>
                <a:defRPr/>
              </a:pPr>
              <a:t>‹#›</a:t>
            </a:fld>
            <a:endParaRPr lang="ja-JP" altLang="en-US" dirty="0">
              <a:solidFill>
                <a:prstClr val="black">
                  <a:tint val="75000"/>
                </a:prstClr>
              </a:solidFill>
              <a:latin typeface="Arial"/>
              <a:ea typeface="メイリオ"/>
            </a:endParaRPr>
          </a:p>
        </p:txBody>
      </p:sp>
    </p:spTree>
    <p:extLst>
      <p:ext uri="{BB962C8B-B14F-4D97-AF65-F5344CB8AC3E}">
        <p14:creationId xmlns:p14="http://schemas.microsoft.com/office/powerpoint/2010/main" val="394524966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lang="ja-JP" altLang="en-US" smtClean="0"/>
              <a:t>マスター タイトルの書式設定</a:t>
            </a:r>
            <a:endParaRPr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3AC5C2BC-F94D-2D41-86E7-CF94518BC0B8}"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F1CCA106-9426-46FF-BD63-82EC19E76406}"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844929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pPr defTabSz="914400">
              <a:defRPr/>
            </a:pPr>
            <a:fld id="{93F1E01C-A1B3-9540-9F2F-7465BCAF2154}" type="datetime1">
              <a:rPr lang="ja-JP" altLang="en-US" smtClean="0">
                <a:solidFill>
                  <a:prstClr val="black">
                    <a:tint val="75000"/>
                  </a:prstClr>
                </a:solidFill>
                <a:latin typeface="Arial"/>
                <a:ea typeface="メイリオ"/>
              </a:rPr>
              <a:pPr defTabSz="914400">
                <a:defRPr/>
              </a:pPr>
              <a:t>15/02/13</a:t>
            </a:fld>
            <a:endParaRPr lang="ja-JP" altLang="en-US">
              <a:solidFill>
                <a:prstClr val="black">
                  <a:tint val="75000"/>
                </a:prstClr>
              </a:solidFill>
              <a:latin typeface="Arial"/>
              <a:ea typeface="メイリオ"/>
            </a:endParaRPr>
          </a:p>
        </p:txBody>
      </p:sp>
      <p:sp>
        <p:nvSpPr>
          <p:cNvPr id="4" name="フッター プレースホルダー 3"/>
          <p:cNvSpPr>
            <a:spLocks noGrp="1"/>
          </p:cNvSpPr>
          <p:nvPr>
            <p:ph type="ftr" sz="quarter" idx="11"/>
          </p:nvPr>
        </p:nvSpPr>
        <p:spPr/>
        <p:txBody>
          <a:bodyPr/>
          <a:lstStyle/>
          <a:p>
            <a:pPr defTabSz="914400">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5" name="スライド番号プレースホルダー 4"/>
          <p:cNvSpPr>
            <a:spLocks noGrp="1"/>
          </p:cNvSpPr>
          <p:nvPr>
            <p:ph type="sldNum" sz="quarter" idx="12"/>
          </p:nvPr>
        </p:nvSpPr>
        <p:spPr/>
        <p:txBody>
          <a:bodyPr/>
          <a:lstStyle/>
          <a:p>
            <a:pPr defTabSz="914400">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38728F57-4121-4E75-9CDF-4D7F64CE636F}" type="slidenum">
              <a:rPr lang="ja-JP" altLang="en-US" smtClean="0">
                <a:solidFill>
                  <a:prstClr val="black">
                    <a:tint val="75000"/>
                  </a:prstClr>
                </a:solidFill>
                <a:latin typeface="Arial"/>
                <a:ea typeface="メイリオ"/>
              </a:rPr>
              <a:pPr defTabSz="914400">
                <a:defRPr/>
              </a:pPr>
              <a:t>‹#›</a:t>
            </a:fld>
            <a:endParaRPr lang="ja-JP" altLang="en-US">
              <a:solidFill>
                <a:prstClr val="black">
                  <a:tint val="75000"/>
                </a:prstClr>
              </a:solidFill>
              <a:latin typeface="Arial"/>
              <a:ea typeface="メイリオ"/>
            </a:endParaRPr>
          </a:p>
        </p:txBody>
      </p:sp>
      <p:sp>
        <p:nvSpPr>
          <p:cNvPr id="6" name="タイトル 1"/>
          <p:cNvSpPr>
            <a:spLocks noGrp="1"/>
          </p:cNvSpPr>
          <p:nvPr>
            <p:ph type="title"/>
          </p:nvPr>
        </p:nvSpPr>
        <p:spPr>
          <a:xfrm>
            <a:off x="360000" y="74505"/>
            <a:ext cx="8229600" cy="525878"/>
          </a:xfrm>
        </p:spPr>
        <p:txBody>
          <a:bodyPr>
            <a:normAutofit/>
          </a:bodyPr>
          <a:lstStyle>
            <a:lvl1pPr algn="l">
              <a:lnSpc>
                <a:spcPts val="3000"/>
              </a:lnSpc>
              <a:defRPr sz="2800">
                <a:solidFill>
                  <a:srgbClr val="007A37"/>
                </a:solidFill>
                <a:latin typeface="+mn-ea"/>
                <a:ea typeface="+mn-ea"/>
              </a:defRPr>
            </a:lvl1pPr>
          </a:lstStyle>
          <a:p>
            <a:endParaRPr lang="ja-JP" altLang="en-US" dirty="0"/>
          </a:p>
        </p:txBody>
      </p:sp>
      <p:sp>
        <p:nvSpPr>
          <p:cNvPr id="8" name="正方形/長方形 7"/>
          <p:cNvSpPr/>
          <p:nvPr userDrawn="1"/>
        </p:nvSpPr>
        <p:spPr>
          <a:xfrm>
            <a:off x="0" y="0"/>
            <a:ext cx="9144000" cy="540000"/>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0" y="0"/>
            <a:ext cx="180000" cy="54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0605966"/>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_ユーザー設定レイアウト">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p>
            <a:pPr>
              <a:defRPr/>
            </a:pPr>
            <a:fld id="{345AB7B8-8D97-7C40-A1CD-7076428503A8}"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4" name="フッター プレースホルダ 3"/>
          <p:cNvSpPr>
            <a:spLocks noGrp="1"/>
          </p:cNvSpPr>
          <p:nvPr>
            <p:ph type="ftr" sz="quarter" idx="11"/>
          </p:nvPr>
        </p:nvSpPr>
        <p:spPr/>
        <p:txBody>
          <a:body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5" name="スライド番号プレースホルダ 4"/>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①</a:t>
            </a:r>
            <a:r>
              <a:rPr lang="en-US" altLang="ja-JP" smtClean="0">
                <a:solidFill>
                  <a:prstClr val="black">
                    <a:tint val="75000"/>
                  </a:prstClr>
                </a:solidFill>
                <a:latin typeface="Arial"/>
                <a:ea typeface="メイリオ"/>
              </a:rPr>
              <a:t>-</a:t>
            </a:r>
            <a:fld id="{DB19246A-DDAE-47A9-9EBF-04AB338D0788}" type="slidenum">
              <a:rPr lang="ja-JP" altLang="en-US" smtClean="0">
                <a:solidFill>
                  <a:prstClr val="black">
                    <a:tint val="75000"/>
                  </a:prstClr>
                </a:solidFill>
                <a:latin typeface="Arial"/>
                <a:ea typeface="メイリオ"/>
              </a:rPr>
              <a:pPr>
                <a:defRPr/>
              </a:pPr>
              <a:t>‹#›</a:t>
            </a:fld>
            <a:endParaRPr lang="ja-JP" altLang="en-US" dirty="0">
              <a:solidFill>
                <a:prstClr val="black">
                  <a:tint val="75000"/>
                </a:prstClr>
              </a:solidFill>
              <a:latin typeface="Arial"/>
              <a:ea typeface="メイリオ"/>
            </a:endParaRPr>
          </a:p>
        </p:txBody>
      </p:sp>
    </p:spTree>
    <p:extLst>
      <p:ext uri="{BB962C8B-B14F-4D97-AF65-F5344CB8AC3E}">
        <p14:creationId xmlns:p14="http://schemas.microsoft.com/office/powerpoint/2010/main" val="1219499475"/>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4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pPr defTabSz="914400">
              <a:defRPr/>
            </a:pPr>
            <a:fld id="{93F1E01C-A1B3-9540-9F2F-7465BCAF2154}" type="datetime1">
              <a:rPr lang="ja-JP" altLang="en-US" smtClean="0">
                <a:solidFill>
                  <a:prstClr val="black">
                    <a:tint val="75000"/>
                  </a:prstClr>
                </a:solidFill>
                <a:latin typeface="Arial"/>
                <a:ea typeface="メイリオ"/>
              </a:rPr>
              <a:pPr defTabSz="914400">
                <a:defRPr/>
              </a:pPr>
              <a:t>15/02/13</a:t>
            </a:fld>
            <a:endParaRPr lang="ja-JP" altLang="en-US">
              <a:solidFill>
                <a:prstClr val="black">
                  <a:tint val="75000"/>
                </a:prstClr>
              </a:solidFill>
              <a:latin typeface="Arial"/>
              <a:ea typeface="メイリオ"/>
            </a:endParaRPr>
          </a:p>
        </p:txBody>
      </p:sp>
      <p:sp>
        <p:nvSpPr>
          <p:cNvPr id="4" name="フッター プレースホルダー 3"/>
          <p:cNvSpPr>
            <a:spLocks noGrp="1"/>
          </p:cNvSpPr>
          <p:nvPr>
            <p:ph type="ftr" sz="quarter" idx="11"/>
          </p:nvPr>
        </p:nvSpPr>
        <p:spPr/>
        <p:txBody>
          <a:bodyPr/>
          <a:lstStyle/>
          <a:p>
            <a:pPr defTabSz="914400">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5" name="スライド番号プレースホルダー 4"/>
          <p:cNvSpPr>
            <a:spLocks noGrp="1"/>
          </p:cNvSpPr>
          <p:nvPr>
            <p:ph type="sldNum" sz="quarter" idx="12"/>
          </p:nvPr>
        </p:nvSpPr>
        <p:spPr/>
        <p:txBody>
          <a:bodyPr/>
          <a:lstStyle/>
          <a:p>
            <a:pPr defTabSz="914400">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38728F57-4121-4E75-9CDF-4D7F64CE636F}" type="slidenum">
              <a:rPr lang="ja-JP" altLang="en-US" smtClean="0">
                <a:solidFill>
                  <a:prstClr val="black">
                    <a:tint val="75000"/>
                  </a:prstClr>
                </a:solidFill>
                <a:latin typeface="Arial"/>
                <a:ea typeface="メイリオ"/>
              </a:rPr>
              <a:pPr defTabSz="914400">
                <a:defRPr/>
              </a:pPr>
              <a:t>‹#›</a:t>
            </a:fld>
            <a:endParaRPr lang="ja-JP" altLang="en-US">
              <a:solidFill>
                <a:prstClr val="black">
                  <a:tint val="75000"/>
                </a:prstClr>
              </a:solidFill>
              <a:latin typeface="Arial"/>
              <a:ea typeface="メイリオ"/>
            </a:endParaRPr>
          </a:p>
        </p:txBody>
      </p:sp>
      <p:sp>
        <p:nvSpPr>
          <p:cNvPr id="6" name="タイトル 1"/>
          <p:cNvSpPr>
            <a:spLocks noGrp="1"/>
          </p:cNvSpPr>
          <p:nvPr>
            <p:ph type="title"/>
          </p:nvPr>
        </p:nvSpPr>
        <p:spPr>
          <a:xfrm>
            <a:off x="360000" y="74505"/>
            <a:ext cx="8229600" cy="525878"/>
          </a:xfrm>
        </p:spPr>
        <p:txBody>
          <a:bodyPr>
            <a:normAutofit/>
          </a:bodyPr>
          <a:lstStyle>
            <a:lvl1pPr algn="l">
              <a:lnSpc>
                <a:spcPts val="3000"/>
              </a:lnSpc>
              <a:defRPr sz="2800">
                <a:solidFill>
                  <a:srgbClr val="007A37"/>
                </a:solidFill>
                <a:latin typeface="+mn-ea"/>
                <a:ea typeface="+mn-ea"/>
              </a:defRPr>
            </a:lvl1pPr>
          </a:lstStyle>
          <a:p>
            <a:endParaRPr lang="ja-JP" altLang="en-US" dirty="0"/>
          </a:p>
        </p:txBody>
      </p:sp>
      <p:sp>
        <p:nvSpPr>
          <p:cNvPr id="8" name="正方形/長方形 7"/>
          <p:cNvSpPr/>
          <p:nvPr userDrawn="1"/>
        </p:nvSpPr>
        <p:spPr>
          <a:xfrm>
            <a:off x="0" y="0"/>
            <a:ext cx="9144000" cy="540000"/>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0" y="0"/>
            <a:ext cx="180000" cy="54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29934875"/>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5_ユーザー設定レイアウト">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p>
            <a:pPr>
              <a:defRPr/>
            </a:pPr>
            <a:fld id="{345AB7B8-8D97-7C40-A1CD-7076428503A8}"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4" name="フッター プレースホルダ 3"/>
          <p:cNvSpPr>
            <a:spLocks noGrp="1"/>
          </p:cNvSpPr>
          <p:nvPr>
            <p:ph type="ftr" sz="quarter" idx="11"/>
          </p:nvPr>
        </p:nvSpPr>
        <p:spPr/>
        <p:txBody>
          <a:body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5" name="スライド番号プレースホルダ 4"/>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①</a:t>
            </a:r>
            <a:r>
              <a:rPr lang="en-US" altLang="ja-JP" smtClean="0">
                <a:solidFill>
                  <a:prstClr val="black">
                    <a:tint val="75000"/>
                  </a:prstClr>
                </a:solidFill>
                <a:latin typeface="Arial"/>
                <a:ea typeface="メイリオ"/>
              </a:rPr>
              <a:t>-</a:t>
            </a:r>
            <a:fld id="{DB19246A-DDAE-47A9-9EBF-04AB338D0788}" type="slidenum">
              <a:rPr lang="ja-JP" altLang="en-US" smtClean="0">
                <a:solidFill>
                  <a:prstClr val="black">
                    <a:tint val="75000"/>
                  </a:prstClr>
                </a:solidFill>
                <a:latin typeface="Arial"/>
                <a:ea typeface="メイリオ"/>
              </a:rPr>
              <a:pPr>
                <a:defRPr/>
              </a:pPr>
              <a:t>‹#›</a:t>
            </a:fld>
            <a:endParaRPr lang="ja-JP" altLang="en-US" dirty="0">
              <a:solidFill>
                <a:prstClr val="black">
                  <a:tint val="75000"/>
                </a:prstClr>
              </a:solidFill>
              <a:latin typeface="Arial"/>
              <a:ea typeface="メイリオ"/>
            </a:endParaRPr>
          </a:p>
        </p:txBody>
      </p:sp>
    </p:spTree>
    <p:extLst>
      <p:ext uri="{BB962C8B-B14F-4D97-AF65-F5344CB8AC3E}">
        <p14:creationId xmlns:p14="http://schemas.microsoft.com/office/powerpoint/2010/main" val="1448434681"/>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6_ユーザー設定レイアウト">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p>
            <a:pPr>
              <a:defRPr/>
            </a:pPr>
            <a:fld id="{345AB7B8-8D97-7C40-A1CD-7076428503A8}"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4" name="フッター プレースホルダ 3"/>
          <p:cNvSpPr>
            <a:spLocks noGrp="1"/>
          </p:cNvSpPr>
          <p:nvPr>
            <p:ph type="ftr" sz="quarter" idx="11"/>
          </p:nvPr>
        </p:nvSpPr>
        <p:spPr/>
        <p:txBody>
          <a:body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5" name="スライド番号プレースホルダ 4"/>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①</a:t>
            </a:r>
            <a:r>
              <a:rPr lang="en-US" altLang="ja-JP" smtClean="0">
                <a:solidFill>
                  <a:prstClr val="black">
                    <a:tint val="75000"/>
                  </a:prstClr>
                </a:solidFill>
                <a:latin typeface="Arial"/>
                <a:ea typeface="メイリオ"/>
              </a:rPr>
              <a:t>-</a:t>
            </a:r>
            <a:fld id="{DB19246A-DDAE-47A9-9EBF-04AB338D0788}" type="slidenum">
              <a:rPr lang="ja-JP" altLang="en-US" smtClean="0">
                <a:solidFill>
                  <a:prstClr val="black">
                    <a:tint val="75000"/>
                  </a:prstClr>
                </a:solidFill>
                <a:latin typeface="Arial"/>
                <a:ea typeface="メイリオ"/>
              </a:rPr>
              <a:pPr>
                <a:defRPr/>
              </a:pPr>
              <a:t>‹#›</a:t>
            </a:fld>
            <a:endParaRPr lang="ja-JP" altLang="en-US" dirty="0">
              <a:solidFill>
                <a:prstClr val="black">
                  <a:tint val="75000"/>
                </a:prstClr>
              </a:solidFill>
              <a:latin typeface="Arial"/>
              <a:ea typeface="メイリオ"/>
            </a:endParaRPr>
          </a:p>
        </p:txBody>
      </p:sp>
    </p:spTree>
    <p:extLst>
      <p:ext uri="{BB962C8B-B14F-4D97-AF65-F5344CB8AC3E}">
        <p14:creationId xmlns:p14="http://schemas.microsoft.com/office/powerpoint/2010/main" val="1732984820"/>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7_ユーザー設定レイアウト">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p>
            <a:pPr>
              <a:defRPr/>
            </a:pPr>
            <a:fld id="{345AB7B8-8D97-7C40-A1CD-7076428503A8}"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4" name="フッター プレースホルダ 3"/>
          <p:cNvSpPr>
            <a:spLocks noGrp="1"/>
          </p:cNvSpPr>
          <p:nvPr>
            <p:ph type="ftr" sz="quarter" idx="11"/>
          </p:nvPr>
        </p:nvSpPr>
        <p:spPr/>
        <p:txBody>
          <a:body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5" name="スライド番号プレースホルダ 4"/>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①</a:t>
            </a:r>
            <a:r>
              <a:rPr lang="en-US" altLang="ja-JP" smtClean="0">
                <a:solidFill>
                  <a:prstClr val="black">
                    <a:tint val="75000"/>
                  </a:prstClr>
                </a:solidFill>
                <a:latin typeface="Arial"/>
                <a:ea typeface="メイリオ"/>
              </a:rPr>
              <a:t>-</a:t>
            </a:r>
            <a:fld id="{DB19246A-DDAE-47A9-9EBF-04AB338D0788}" type="slidenum">
              <a:rPr lang="ja-JP" altLang="en-US" smtClean="0">
                <a:solidFill>
                  <a:prstClr val="black">
                    <a:tint val="75000"/>
                  </a:prstClr>
                </a:solidFill>
                <a:latin typeface="Arial"/>
                <a:ea typeface="メイリオ"/>
              </a:rPr>
              <a:pPr>
                <a:defRPr/>
              </a:pPr>
              <a:t>‹#›</a:t>
            </a:fld>
            <a:endParaRPr lang="ja-JP" altLang="en-US" dirty="0">
              <a:solidFill>
                <a:prstClr val="black">
                  <a:tint val="75000"/>
                </a:prstClr>
              </a:solidFill>
              <a:latin typeface="Arial"/>
              <a:ea typeface="メイリオ"/>
            </a:endParaRPr>
          </a:p>
        </p:txBody>
      </p:sp>
    </p:spTree>
    <p:extLst>
      <p:ext uri="{BB962C8B-B14F-4D97-AF65-F5344CB8AC3E}">
        <p14:creationId xmlns:p14="http://schemas.microsoft.com/office/powerpoint/2010/main" val="3048739035"/>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8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pPr defTabSz="914400">
              <a:defRPr/>
            </a:pPr>
            <a:fld id="{93F1E01C-A1B3-9540-9F2F-7465BCAF2154}" type="datetime1">
              <a:rPr lang="ja-JP" altLang="en-US" smtClean="0">
                <a:solidFill>
                  <a:prstClr val="black">
                    <a:tint val="75000"/>
                  </a:prstClr>
                </a:solidFill>
                <a:latin typeface="Arial"/>
                <a:ea typeface="メイリオ"/>
              </a:rPr>
              <a:pPr defTabSz="914400">
                <a:defRPr/>
              </a:pPr>
              <a:t>15/02/13</a:t>
            </a:fld>
            <a:endParaRPr lang="ja-JP" altLang="en-US">
              <a:solidFill>
                <a:prstClr val="black">
                  <a:tint val="75000"/>
                </a:prstClr>
              </a:solidFill>
              <a:latin typeface="Arial"/>
              <a:ea typeface="メイリオ"/>
            </a:endParaRPr>
          </a:p>
        </p:txBody>
      </p:sp>
      <p:sp>
        <p:nvSpPr>
          <p:cNvPr id="4" name="フッター プレースホルダー 3"/>
          <p:cNvSpPr>
            <a:spLocks noGrp="1"/>
          </p:cNvSpPr>
          <p:nvPr>
            <p:ph type="ftr" sz="quarter" idx="11"/>
          </p:nvPr>
        </p:nvSpPr>
        <p:spPr/>
        <p:txBody>
          <a:bodyPr/>
          <a:lstStyle/>
          <a:p>
            <a:pPr defTabSz="914400">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5" name="スライド番号プレースホルダー 4"/>
          <p:cNvSpPr>
            <a:spLocks noGrp="1"/>
          </p:cNvSpPr>
          <p:nvPr>
            <p:ph type="sldNum" sz="quarter" idx="12"/>
          </p:nvPr>
        </p:nvSpPr>
        <p:spPr/>
        <p:txBody>
          <a:bodyPr/>
          <a:lstStyle/>
          <a:p>
            <a:pPr defTabSz="914400">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38728F57-4121-4E75-9CDF-4D7F64CE636F}" type="slidenum">
              <a:rPr lang="ja-JP" altLang="en-US" smtClean="0">
                <a:solidFill>
                  <a:prstClr val="black">
                    <a:tint val="75000"/>
                  </a:prstClr>
                </a:solidFill>
                <a:latin typeface="Arial"/>
                <a:ea typeface="メイリオ"/>
              </a:rPr>
              <a:pPr defTabSz="914400">
                <a:defRPr/>
              </a:pPr>
              <a:t>‹#›</a:t>
            </a:fld>
            <a:endParaRPr lang="ja-JP" altLang="en-US">
              <a:solidFill>
                <a:prstClr val="black">
                  <a:tint val="75000"/>
                </a:prstClr>
              </a:solidFill>
              <a:latin typeface="Arial"/>
              <a:ea typeface="メイリオ"/>
            </a:endParaRPr>
          </a:p>
        </p:txBody>
      </p:sp>
      <p:sp>
        <p:nvSpPr>
          <p:cNvPr id="6" name="タイトル 1"/>
          <p:cNvSpPr>
            <a:spLocks noGrp="1"/>
          </p:cNvSpPr>
          <p:nvPr>
            <p:ph type="title"/>
          </p:nvPr>
        </p:nvSpPr>
        <p:spPr>
          <a:xfrm>
            <a:off x="360000" y="74505"/>
            <a:ext cx="8229600" cy="525878"/>
          </a:xfrm>
        </p:spPr>
        <p:txBody>
          <a:bodyPr>
            <a:normAutofit/>
          </a:bodyPr>
          <a:lstStyle>
            <a:lvl1pPr algn="l">
              <a:lnSpc>
                <a:spcPts val="3000"/>
              </a:lnSpc>
              <a:defRPr sz="2800">
                <a:solidFill>
                  <a:srgbClr val="007A37"/>
                </a:solidFill>
                <a:latin typeface="+mn-ea"/>
                <a:ea typeface="+mn-ea"/>
              </a:defRPr>
            </a:lvl1pPr>
          </a:lstStyle>
          <a:p>
            <a:endParaRPr lang="ja-JP" altLang="en-US" dirty="0"/>
          </a:p>
        </p:txBody>
      </p:sp>
      <p:sp>
        <p:nvSpPr>
          <p:cNvPr id="8" name="正方形/長方形 7"/>
          <p:cNvSpPr/>
          <p:nvPr userDrawn="1"/>
        </p:nvSpPr>
        <p:spPr>
          <a:xfrm>
            <a:off x="0" y="0"/>
            <a:ext cx="9144000" cy="540000"/>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0" y="0"/>
            <a:ext cx="180000" cy="54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9260636"/>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9C36798-E3BD-5840-99EC-89AC48F82B70}" type="datetimeFigureOut">
              <a:rPr lang="ja-JP" altLang="en-US" smtClean="0">
                <a:solidFill>
                  <a:prstClr val="black">
                    <a:tint val="75000"/>
                  </a:prstClr>
                </a:solidFill>
                <a:latin typeface="メイリオ"/>
                <a:ea typeface="メイリオ"/>
              </a:rPr>
              <a:pPr/>
              <a:t>15/02/13</a:t>
            </a:fld>
            <a:endParaRPr lang="ja-JP" altLang="en-US">
              <a:solidFill>
                <a:prstClr val="black">
                  <a:tint val="75000"/>
                </a:prstClr>
              </a:solidFill>
              <a:latin typeface="メイリオ"/>
              <a:ea typeface="メイリオ"/>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メイリオ"/>
              <a:ea typeface="メイリオ"/>
            </a:endParaRPr>
          </a:p>
        </p:txBody>
      </p:sp>
      <p:sp>
        <p:nvSpPr>
          <p:cNvPr id="6" name="スライド番号プレースホルダー 5"/>
          <p:cNvSpPr>
            <a:spLocks noGrp="1"/>
          </p:cNvSpPr>
          <p:nvPr>
            <p:ph type="sldNum" sz="quarter" idx="12"/>
          </p:nvPr>
        </p:nvSpPr>
        <p:spPr/>
        <p:txBody>
          <a:bodyPr/>
          <a:lstStyle/>
          <a:p>
            <a:fld id="{4A4F12DA-FE6F-4241-8A33-50773365CD97}" type="slidenum">
              <a:rPr lang="ja-JP" altLang="en-US" smtClean="0">
                <a:solidFill>
                  <a:prstClr val="black">
                    <a:tint val="75000"/>
                  </a:prstClr>
                </a:solidFill>
                <a:latin typeface="メイリオ"/>
                <a:ea typeface="メイリオ"/>
              </a:rPr>
              <a:pPr/>
              <a:t>‹#›</a:t>
            </a:fld>
            <a:endParaRPr lang="ja-JP" altLang="en-US" dirty="0">
              <a:solidFill>
                <a:prstClr val="black">
                  <a:tint val="75000"/>
                </a:prstClr>
              </a:solidFill>
              <a:latin typeface="メイリオ"/>
              <a:ea typeface="メイリオ"/>
            </a:endParaRPr>
          </a:p>
        </p:txBody>
      </p:sp>
    </p:spTree>
    <p:extLst>
      <p:ext uri="{BB962C8B-B14F-4D97-AF65-F5344CB8AC3E}">
        <p14:creationId xmlns:p14="http://schemas.microsoft.com/office/powerpoint/2010/main" val="3394644127"/>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D1E1E694-4B5B-7B47-B6FD-E2CDAC6DDB64}"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64C649C1-67EF-4EB8-A180-EEBFA0C0D7A0}" type="slidenum">
              <a:rPr lang="ja-JP" altLang="en-US" smtClean="0">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2194395394"/>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fld id="{3AC5C2BC-F94D-2D41-86E7-CF94518BC0B8}"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F1CCA106-9426-46FF-BD63-82EC19E76406}" type="slidenum">
              <a:rPr lang="ja-JP" altLang="en-US" smtClean="0">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328931733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251520" y="1124744"/>
            <a:ext cx="4244280" cy="53285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ー 3"/>
          <p:cNvSpPr>
            <a:spLocks noGrp="1"/>
          </p:cNvSpPr>
          <p:nvPr>
            <p:ph sz="half" idx="2"/>
          </p:nvPr>
        </p:nvSpPr>
        <p:spPr>
          <a:xfrm>
            <a:off x="4648200" y="1124744"/>
            <a:ext cx="4244280" cy="53285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日付プレースホルダー 3"/>
          <p:cNvSpPr>
            <a:spLocks noGrp="1"/>
          </p:cNvSpPr>
          <p:nvPr>
            <p:ph type="dt" sz="half" idx="10"/>
          </p:nvPr>
        </p:nvSpPr>
        <p:spPr/>
        <p:txBody>
          <a:bodyPr/>
          <a:lstStyle>
            <a:lvl1pPr>
              <a:defRPr/>
            </a:lvl1pPr>
          </a:lstStyle>
          <a:p>
            <a:pPr>
              <a:defRPr/>
            </a:pPr>
            <a:fld id="{CCDB7406-DAC2-2541-9159-8C5196875A82}"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6"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7"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5338E9D1-D2EA-411C-B7AD-A1CBD3210CFD}"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994052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fld id="{CCDB7406-DAC2-2541-9159-8C5196875A82}"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6" name="フッター プレースホルダー 5"/>
          <p:cNvSpPr>
            <a:spLocks noGrp="1"/>
          </p:cNvSpPr>
          <p:nvPr>
            <p:ph type="ftr" sz="quarter" idx="11"/>
          </p:nvPr>
        </p:nvSpPr>
        <p:spPr/>
        <p:txBody>
          <a:body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7" name="スライド番号プレースホルダー 6"/>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5338E9D1-D2EA-411C-B7AD-A1CBD3210CFD}" type="slidenum">
              <a:rPr lang="ja-JP" altLang="en-US" smtClean="0">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301591026"/>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fld id="{11A58757-2F8E-5A40-9C6D-C29055F794D4}"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8" name="フッター プレースホルダー 7"/>
          <p:cNvSpPr>
            <a:spLocks noGrp="1"/>
          </p:cNvSpPr>
          <p:nvPr>
            <p:ph type="ftr" sz="quarter" idx="11"/>
          </p:nvPr>
        </p:nvSpPr>
        <p:spPr/>
        <p:txBody>
          <a:body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9" name="スライド番号プレースホルダー 8"/>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DA70FE31-F70B-47A5-B076-98FE93CA6A51}" type="slidenum">
              <a:rPr lang="ja-JP" altLang="en-US" smtClean="0">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1645227753"/>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C529E855-25C0-AC4F-9EA1-9CB14AB4CE58}"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4" name="フッター プレースホルダー 3"/>
          <p:cNvSpPr>
            <a:spLocks noGrp="1"/>
          </p:cNvSpPr>
          <p:nvPr>
            <p:ph type="ftr" sz="quarter" idx="11"/>
          </p:nvPr>
        </p:nvSpPr>
        <p:spPr/>
        <p:txBody>
          <a:body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5" name="スライド番号プレースホルダー 4"/>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8859C5CB-BFD4-4E8B-80D4-08AC087C1687}" type="slidenum">
              <a:rPr lang="ja-JP" altLang="en-US" smtClean="0">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1722991770"/>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37A3F5C2-A5BF-E44B-BA68-6618AB261EBF}"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4" name="スライド番号プレースホルダー 3"/>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48F6B0F5-DBAC-47C2-BE58-817F887DF1EC}" type="slidenum">
              <a:rPr lang="ja-JP" altLang="en-US" smtClean="0">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980340965"/>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61F1477B-C26E-9B4A-99FE-931AD2165CFD}"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6" name="フッター プレースホルダー 5"/>
          <p:cNvSpPr>
            <a:spLocks noGrp="1"/>
          </p:cNvSpPr>
          <p:nvPr>
            <p:ph type="ftr" sz="quarter" idx="11"/>
          </p:nvPr>
        </p:nvSpPr>
        <p:spPr/>
        <p:txBody>
          <a:body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7" name="スライド番号プレースホルダー 6"/>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83C60812-D9B3-415E-A09C-CA97F3483F6C}" type="slidenum">
              <a:rPr lang="ja-JP" altLang="en-US" smtClean="0">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3878658393"/>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C6B03AA2-7F51-F340-82E1-B07FEFD3249E}"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6" name="フッター プレースホルダー 5"/>
          <p:cNvSpPr>
            <a:spLocks noGrp="1"/>
          </p:cNvSpPr>
          <p:nvPr>
            <p:ph type="ftr" sz="quarter" idx="11"/>
          </p:nvPr>
        </p:nvSpPr>
        <p:spPr/>
        <p:txBody>
          <a:body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7" name="スライド番号プレースホルダー 6"/>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49A894C1-E35C-4B3E-A756-172D2A3FE959}" type="slidenum">
              <a:rPr lang="ja-JP" altLang="en-US" smtClean="0">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24256224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6F4BB00F-F47D-7A4F-9073-770E4AA20837}"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A6FF81F4-7002-4F99-9089-B81643D83850}" type="slidenum">
              <a:rPr lang="ja-JP" altLang="en-US" smtClean="0">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4163024833"/>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30C3723A-9A9A-054A-B783-E085C0201EDB}"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1EF5CDDA-3A84-4AE8-A734-49371E216665}" type="slidenum">
              <a:rPr lang="ja-JP" altLang="en-US" smtClean="0">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2092648535"/>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pPr>
              <a:defRPr/>
            </a:pPr>
            <a:fld id="{A48B5531-39AA-6444-A666-BAD4DB351607}"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1F7F25E4-CE33-4F31-92DB-35A5E1311F90}"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3259429058"/>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251520" y="1124750"/>
            <a:ext cx="4245868" cy="6480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251520" y="1772816"/>
            <a:ext cx="4245868" cy="46805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テキスト プレースホルダー 4"/>
          <p:cNvSpPr>
            <a:spLocks noGrp="1"/>
          </p:cNvSpPr>
          <p:nvPr>
            <p:ph type="body" sz="quarter" idx="3"/>
          </p:nvPr>
        </p:nvSpPr>
        <p:spPr>
          <a:xfrm>
            <a:off x="4644008" y="1124744"/>
            <a:ext cx="4248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8" y="1772816"/>
            <a:ext cx="4247455" cy="46805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7" name="日付プレースホルダー 3"/>
          <p:cNvSpPr>
            <a:spLocks noGrp="1"/>
          </p:cNvSpPr>
          <p:nvPr>
            <p:ph type="dt" sz="half" idx="10"/>
          </p:nvPr>
        </p:nvSpPr>
        <p:spPr/>
        <p:txBody>
          <a:bodyPr/>
          <a:lstStyle>
            <a:lvl1pPr>
              <a:defRPr/>
            </a:lvl1pPr>
          </a:lstStyle>
          <a:p>
            <a:pPr>
              <a:defRPr/>
            </a:pPr>
            <a:fld id="{DDBB93C9-DEEC-A245-81E6-24BE8C68188F}"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8"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9"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4CA949BA-67C2-41BF-963C-5467B8FB6FCD}"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105865023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251520" y="1124750"/>
            <a:ext cx="4245868" cy="6480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251520" y="1772816"/>
            <a:ext cx="4245868" cy="46805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テキスト プレースホルダー 4"/>
          <p:cNvSpPr>
            <a:spLocks noGrp="1"/>
          </p:cNvSpPr>
          <p:nvPr>
            <p:ph type="body" sz="quarter" idx="3"/>
          </p:nvPr>
        </p:nvSpPr>
        <p:spPr>
          <a:xfrm>
            <a:off x="4644008" y="1124744"/>
            <a:ext cx="4248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8" y="1772816"/>
            <a:ext cx="4247455" cy="46805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7" name="日付プレースホルダー 3"/>
          <p:cNvSpPr>
            <a:spLocks noGrp="1"/>
          </p:cNvSpPr>
          <p:nvPr>
            <p:ph type="dt" sz="half" idx="10"/>
          </p:nvPr>
        </p:nvSpPr>
        <p:spPr/>
        <p:txBody>
          <a:bodyPr/>
          <a:lstStyle>
            <a:lvl1pPr>
              <a:defRPr/>
            </a:lvl1pPr>
          </a:lstStyle>
          <a:p>
            <a:pPr>
              <a:defRPr/>
            </a:pPr>
            <a:fld id="{11A58757-2F8E-5A40-9C6D-C29055F794D4}"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8"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9"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DA70FE31-F70B-47A5-B076-98FE93CA6A51}"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3263279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pPr defTabSz="914400">
              <a:defRPr/>
            </a:pPr>
            <a:fld id="{93F1E01C-A1B3-9540-9F2F-7465BCAF2154}" type="datetime1">
              <a:rPr lang="ja-JP" altLang="en-US" smtClean="0">
                <a:solidFill>
                  <a:prstClr val="black">
                    <a:tint val="75000"/>
                  </a:prstClr>
                </a:solidFill>
                <a:latin typeface="Arial"/>
                <a:ea typeface="メイリオ"/>
              </a:rPr>
              <a:pPr defTabSz="914400">
                <a:defRPr/>
              </a:pPr>
              <a:t>15/02/13</a:t>
            </a:fld>
            <a:endParaRPr lang="ja-JP" altLang="en-US">
              <a:solidFill>
                <a:prstClr val="black">
                  <a:tint val="75000"/>
                </a:prstClr>
              </a:solidFill>
              <a:latin typeface="Arial"/>
              <a:ea typeface="メイリオ"/>
            </a:endParaRPr>
          </a:p>
        </p:txBody>
      </p:sp>
      <p:sp>
        <p:nvSpPr>
          <p:cNvPr id="4" name="フッター プレースホルダー 3"/>
          <p:cNvSpPr>
            <a:spLocks noGrp="1"/>
          </p:cNvSpPr>
          <p:nvPr>
            <p:ph type="ftr" sz="quarter" idx="11"/>
          </p:nvPr>
        </p:nvSpPr>
        <p:spPr/>
        <p:txBody>
          <a:bodyPr/>
          <a:lstStyle/>
          <a:p>
            <a:pPr defTabSz="914400">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5" name="スライド番号プレースホルダー 4"/>
          <p:cNvSpPr>
            <a:spLocks noGrp="1"/>
          </p:cNvSpPr>
          <p:nvPr>
            <p:ph type="sldNum" sz="quarter" idx="12"/>
          </p:nvPr>
        </p:nvSpPr>
        <p:spPr/>
        <p:txBody>
          <a:bodyPr/>
          <a:lstStyle/>
          <a:p>
            <a:pPr defTabSz="914400">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38728F57-4121-4E75-9CDF-4D7F64CE636F}" type="slidenum">
              <a:rPr lang="ja-JP" altLang="en-US" smtClean="0">
                <a:solidFill>
                  <a:prstClr val="black">
                    <a:tint val="75000"/>
                  </a:prstClr>
                </a:solidFill>
                <a:latin typeface="Arial"/>
                <a:ea typeface="メイリオ"/>
              </a:rPr>
              <a:pPr defTabSz="914400">
                <a:defRPr/>
              </a:pPr>
              <a:t>‹#›</a:t>
            </a:fld>
            <a:endParaRPr lang="ja-JP" altLang="en-US">
              <a:solidFill>
                <a:prstClr val="black">
                  <a:tint val="75000"/>
                </a:prstClr>
              </a:solidFill>
              <a:latin typeface="Arial"/>
              <a:ea typeface="メイリオ"/>
            </a:endParaRPr>
          </a:p>
        </p:txBody>
      </p:sp>
      <p:sp>
        <p:nvSpPr>
          <p:cNvPr id="6" name="タイトル 1"/>
          <p:cNvSpPr>
            <a:spLocks noGrp="1"/>
          </p:cNvSpPr>
          <p:nvPr>
            <p:ph type="title"/>
          </p:nvPr>
        </p:nvSpPr>
        <p:spPr>
          <a:xfrm>
            <a:off x="360000" y="74505"/>
            <a:ext cx="8229600" cy="525878"/>
          </a:xfrm>
        </p:spPr>
        <p:txBody>
          <a:bodyPr>
            <a:normAutofit/>
          </a:bodyPr>
          <a:lstStyle>
            <a:lvl1pPr algn="l">
              <a:lnSpc>
                <a:spcPts val="3000"/>
              </a:lnSpc>
              <a:defRPr sz="2800">
                <a:solidFill>
                  <a:srgbClr val="007A37"/>
                </a:solidFill>
                <a:latin typeface="+mn-ea"/>
                <a:ea typeface="+mn-ea"/>
              </a:defRPr>
            </a:lvl1pPr>
          </a:lstStyle>
          <a:p>
            <a:endParaRPr lang="ja-JP" altLang="en-US" dirty="0"/>
          </a:p>
        </p:txBody>
      </p:sp>
      <p:sp>
        <p:nvSpPr>
          <p:cNvPr id="8" name="正方形/長方形 7"/>
          <p:cNvSpPr/>
          <p:nvPr userDrawn="1"/>
        </p:nvSpPr>
        <p:spPr>
          <a:xfrm>
            <a:off x="0" y="0"/>
            <a:ext cx="9144000" cy="540000"/>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メイリオ"/>
              <a:ea typeface="メイリオ"/>
            </a:endParaRPr>
          </a:p>
        </p:txBody>
      </p:sp>
      <p:sp>
        <p:nvSpPr>
          <p:cNvPr id="9" name="正方形/長方形 8"/>
          <p:cNvSpPr/>
          <p:nvPr userDrawn="1"/>
        </p:nvSpPr>
        <p:spPr>
          <a:xfrm>
            <a:off x="0" y="0"/>
            <a:ext cx="180000" cy="54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メイリオ"/>
              <a:ea typeface="メイリオ"/>
            </a:endParaRPr>
          </a:p>
        </p:txBody>
      </p:sp>
    </p:spTree>
    <p:extLst>
      <p:ext uri="{BB962C8B-B14F-4D97-AF65-F5344CB8AC3E}">
        <p14:creationId xmlns:p14="http://schemas.microsoft.com/office/powerpoint/2010/main" val="3942043367"/>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ユーザー設定レイアウト">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p>
            <a:pPr>
              <a:defRPr/>
            </a:pPr>
            <a:fld id="{345AB7B8-8D97-7C40-A1CD-7076428503A8}"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4" name="フッター プレースホルダ 3"/>
          <p:cNvSpPr>
            <a:spLocks noGrp="1"/>
          </p:cNvSpPr>
          <p:nvPr>
            <p:ph type="ftr" sz="quarter" idx="11"/>
          </p:nvPr>
        </p:nvSpPr>
        <p:spPr/>
        <p:txBody>
          <a:body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5" name="スライド番号プレースホルダ 4"/>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①</a:t>
            </a:r>
            <a:r>
              <a:rPr lang="en-US" altLang="ja-JP" smtClean="0">
                <a:solidFill>
                  <a:prstClr val="black">
                    <a:tint val="75000"/>
                  </a:prstClr>
                </a:solidFill>
                <a:latin typeface="Arial"/>
                <a:ea typeface="メイリオ"/>
              </a:rPr>
              <a:t>-</a:t>
            </a:r>
            <a:fld id="{DB19246A-DDAE-47A9-9EBF-04AB338D0788}" type="slidenum">
              <a:rPr lang="ja-JP" altLang="en-US" smtClean="0">
                <a:solidFill>
                  <a:prstClr val="black">
                    <a:tint val="75000"/>
                  </a:prstClr>
                </a:solidFill>
                <a:latin typeface="Arial"/>
                <a:ea typeface="メイリオ"/>
              </a:rPr>
              <a:pPr>
                <a:defRPr/>
              </a:pPr>
              <a:t>‹#›</a:t>
            </a:fld>
            <a:endParaRPr lang="ja-JP" altLang="en-US" dirty="0">
              <a:solidFill>
                <a:prstClr val="black">
                  <a:tint val="75000"/>
                </a:prstClr>
              </a:solidFill>
              <a:latin typeface="Arial"/>
              <a:ea typeface="メイリオ"/>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44624"/>
            <a:ext cx="8100392" cy="720080"/>
          </a:xfrm>
        </p:spPr>
        <p:txBody>
          <a:bodyPr/>
          <a:lstStyle>
            <a:lvl1pPr>
              <a:defRPr sz="3600"/>
            </a:lvl1pPr>
          </a:lstStyle>
          <a:p>
            <a:r>
              <a:rPr lang="ja-JP" altLang="en-US" dirty="0" smtClean="0"/>
              <a:t>マスター タイトルの書式設定</a:t>
            </a:r>
            <a:endParaRPr lang="ja-JP" altLang="en-US" dirty="0"/>
          </a:p>
        </p:txBody>
      </p:sp>
      <p:sp>
        <p:nvSpPr>
          <p:cNvPr id="3" name="日付プレースホルダー 3"/>
          <p:cNvSpPr>
            <a:spLocks noGrp="1"/>
          </p:cNvSpPr>
          <p:nvPr>
            <p:ph type="dt" sz="half" idx="10"/>
          </p:nvPr>
        </p:nvSpPr>
        <p:spPr/>
        <p:txBody>
          <a:bodyPr/>
          <a:lstStyle>
            <a:lvl1pPr>
              <a:defRPr/>
            </a:lvl1pPr>
          </a:lstStyle>
          <a:p>
            <a:pPr>
              <a:defRPr/>
            </a:pPr>
            <a:fld id="{C529E855-25C0-AC4F-9EA1-9CB14AB4CE58}"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4"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5"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8859C5CB-BFD4-4E8B-80D4-08AC087C1687}"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186754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37A3F5C2-A5BF-E44B-BA68-6618AB261EBF}"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3"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4"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48F6B0F5-DBAC-47C2-BE58-817F887DF1EC}"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3221801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3"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1F1477B-C26E-9B4A-99FE-931AD2165CFD}"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6"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7"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83C60812-D9B3-415E-A09C-CA97F3483F6C}"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344114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C6B03AA2-7F51-F340-82E1-B07FEFD3249E}"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6"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7"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49A894C1-E35C-4B3E-A756-172D2A3FE959}"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144229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F4BB00F-F47D-7A4F-9073-770E4AA20837}" type="datetime1">
              <a:rPr lang="ja-JP" altLang="en-US" smtClean="0">
                <a:solidFill>
                  <a:prstClr val="black">
                    <a:tint val="75000"/>
                  </a:prstClr>
                </a:solidFill>
                <a:latin typeface="Arial"/>
                <a:ea typeface="メイリオ"/>
              </a:rPr>
              <a:pPr>
                <a:defRPr/>
              </a:pPr>
              <a:t>15/02/13</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11"/>
          </p:nvPr>
        </p:nvSpPr>
        <p:spPr/>
        <p:txBody>
          <a:bodyPr/>
          <a:lstStyle>
            <a:lvl1pPr>
              <a:defRPr/>
            </a:lvl1pPr>
          </a:lstStyle>
          <a:p>
            <a:pPr>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12"/>
          </p:nvPr>
        </p:nvSpPr>
        <p:spPr/>
        <p:txBody>
          <a:bodyPr/>
          <a:lstStyle>
            <a:lvl1pPr>
              <a:defRPr/>
            </a:lvl1pPr>
          </a:lstStyle>
          <a:p>
            <a:pPr>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A6FF81F4-7002-4F99-9089-B81643D83850}" type="slidenum">
              <a:rPr lang="ja-JP" altLang="en-US">
                <a:solidFill>
                  <a:prstClr val="black">
                    <a:tint val="75000"/>
                  </a:prstClr>
                </a:solidFill>
                <a:latin typeface="Arial"/>
                <a:ea typeface="メイリオ"/>
              </a:rPr>
              <a:pPr>
                <a:defRPr/>
              </a:pPr>
              <a:t>‹#›</a:t>
            </a:fld>
            <a:endParaRPr lang="ja-JP" altLang="en-US">
              <a:solidFill>
                <a:prstClr val="black">
                  <a:tint val="75000"/>
                </a:prstClr>
              </a:solidFill>
              <a:latin typeface="Arial"/>
              <a:ea typeface="メイリオ"/>
            </a:endParaRPr>
          </a:p>
        </p:txBody>
      </p:sp>
    </p:spTree>
    <p:extLst>
      <p:ext uri="{BB962C8B-B14F-4D97-AF65-F5344CB8AC3E}">
        <p14:creationId xmlns:p14="http://schemas.microsoft.com/office/powerpoint/2010/main" val="223871048"/>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slideLayout" Target="../slideLayouts/slideLayout41.xml"/><Relationship Id="rId16" Type="http://schemas.openxmlformats.org/officeDocument/2006/relationships/theme" Target="../theme/theme2.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0" y="0"/>
            <a:ext cx="9144000" cy="740620"/>
          </a:xfrm>
          <a:prstGeom prst="rect">
            <a:avLst/>
          </a:prstGeom>
          <a:gradFill flip="none" rotWithShape="1">
            <a:gsLst>
              <a:gs pos="20000">
                <a:schemeClr val="bg1">
                  <a:lumMod val="0"/>
                  <a:lumOff val="100000"/>
                </a:schemeClr>
              </a:gs>
              <a:gs pos="80000">
                <a:srgbClr val="B4EBFA">
                  <a:lumMod val="70000"/>
                  <a:lumOff val="30000"/>
                </a:srgbClr>
              </a:gs>
            </a:gsLst>
            <a:path path="rect">
              <a:fillToRect l="100000" b="100000"/>
            </a:path>
            <a:tileRect t="-100000" r="-100000"/>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914400"/>
            <a:endParaRPr lang="ja-JP" altLang="en-US" sz="3200" b="1" dirty="0">
              <a:solidFill>
                <a:prstClr val="black"/>
              </a:solidFill>
              <a:latin typeface="Arial"/>
              <a:ea typeface="メイリオ"/>
            </a:endParaRPr>
          </a:p>
        </p:txBody>
      </p:sp>
      <p:sp>
        <p:nvSpPr>
          <p:cNvPr id="1026" name="タイトル プレースホルダー 1"/>
          <p:cNvSpPr>
            <a:spLocks noGrp="1"/>
          </p:cNvSpPr>
          <p:nvPr>
            <p:ph type="title"/>
          </p:nvPr>
        </p:nvSpPr>
        <p:spPr bwMode="auto">
          <a:xfrm>
            <a:off x="250825" y="188919"/>
            <a:ext cx="86423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250825" y="981075"/>
            <a:ext cx="864235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68313" y="6597656"/>
            <a:ext cx="2133600" cy="19526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defTabSz="914400">
              <a:defRPr/>
            </a:pPr>
            <a:fld id="{93F1E01C-A1B3-9540-9F2F-7465BCAF2154}" type="datetime1">
              <a:rPr lang="ja-JP" altLang="en-US" smtClean="0">
                <a:solidFill>
                  <a:prstClr val="black">
                    <a:tint val="75000"/>
                  </a:prstClr>
                </a:solidFill>
                <a:latin typeface="Arial"/>
                <a:ea typeface="メイリオ"/>
              </a:rPr>
              <a:pPr defTabSz="914400">
                <a:defRPr/>
              </a:pPr>
              <a:t>15/02/13</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3"/>
          </p:nvPr>
        </p:nvSpPr>
        <p:spPr>
          <a:xfrm>
            <a:off x="3124200" y="6597656"/>
            <a:ext cx="2895600" cy="19526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4"/>
          </p:nvPr>
        </p:nvSpPr>
        <p:spPr>
          <a:xfrm>
            <a:off x="6948488" y="6597656"/>
            <a:ext cx="2133600" cy="19526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defTabSz="914400">
              <a:defRPr/>
            </a:pPr>
            <a:r>
              <a:rPr lang="ja-JP" altLang="en-US">
                <a:solidFill>
                  <a:prstClr val="black">
                    <a:tint val="75000"/>
                  </a:prstClr>
                </a:solidFill>
                <a:latin typeface="Arial"/>
                <a:ea typeface="メイリオ"/>
              </a:rPr>
              <a:t>②</a:t>
            </a:r>
            <a:r>
              <a:rPr lang="en-US" altLang="ja-JP">
                <a:solidFill>
                  <a:prstClr val="black">
                    <a:tint val="75000"/>
                  </a:prstClr>
                </a:solidFill>
                <a:latin typeface="Arial"/>
                <a:ea typeface="メイリオ"/>
              </a:rPr>
              <a:t>-</a:t>
            </a:r>
            <a:fld id="{38728F57-4121-4E75-9CDF-4D7F64CE636F}" type="slidenum">
              <a:rPr lang="ja-JP" altLang="en-US">
                <a:solidFill>
                  <a:prstClr val="black">
                    <a:tint val="75000"/>
                  </a:prstClr>
                </a:solidFill>
                <a:latin typeface="Arial"/>
                <a:ea typeface="メイリオ"/>
              </a:rPr>
              <a:pPr defTabSz="914400">
                <a:defRPr/>
              </a:pPr>
              <a:t>‹#›</a:t>
            </a:fld>
            <a:endParaRPr lang="ja-JP" altLang="en-US">
              <a:solidFill>
                <a:prstClr val="black">
                  <a:tint val="75000"/>
                </a:prstClr>
              </a:solidFill>
              <a:latin typeface="Arial"/>
              <a:ea typeface="メイリオ"/>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dt="0"/>
  <p:txStyles>
    <p:titleStyle>
      <a:lvl1pPr algn="l" rtl="0" eaLnBrk="0" fontAlgn="base" hangingPunct="0">
        <a:spcBef>
          <a:spcPct val="0"/>
        </a:spcBef>
        <a:spcAft>
          <a:spcPct val="0"/>
        </a:spcAft>
        <a:defRPr kumimoji="1" sz="4400" b="1" kern="1200">
          <a:solidFill>
            <a:schemeClr val="tx1"/>
          </a:solidFill>
          <a:latin typeface="+mj-lt"/>
          <a:ea typeface="+mj-ea"/>
          <a:cs typeface="メイリオ" pitchFamily="50" charset="-128"/>
        </a:defRPr>
      </a:lvl1pPr>
      <a:lvl2pPr algn="l" rtl="0" eaLnBrk="0" fontAlgn="base" hangingPunct="0">
        <a:spcBef>
          <a:spcPct val="0"/>
        </a:spcBef>
        <a:spcAft>
          <a:spcPct val="0"/>
        </a:spcAft>
        <a:defRPr kumimoji="1" sz="4400" b="1">
          <a:solidFill>
            <a:schemeClr val="tx1"/>
          </a:solidFill>
          <a:latin typeface="Arial" charset="0"/>
          <a:ea typeface="メイリオ" pitchFamily="50" charset="-128"/>
          <a:cs typeface="メイリオ" pitchFamily="50" charset="-128"/>
        </a:defRPr>
      </a:lvl2pPr>
      <a:lvl3pPr algn="l" rtl="0" eaLnBrk="0" fontAlgn="base" hangingPunct="0">
        <a:spcBef>
          <a:spcPct val="0"/>
        </a:spcBef>
        <a:spcAft>
          <a:spcPct val="0"/>
        </a:spcAft>
        <a:defRPr kumimoji="1" sz="4400" b="1">
          <a:solidFill>
            <a:schemeClr val="tx1"/>
          </a:solidFill>
          <a:latin typeface="Arial" charset="0"/>
          <a:ea typeface="メイリオ" pitchFamily="50" charset="-128"/>
          <a:cs typeface="メイリオ" pitchFamily="50" charset="-128"/>
        </a:defRPr>
      </a:lvl3pPr>
      <a:lvl4pPr algn="l" rtl="0" eaLnBrk="0" fontAlgn="base" hangingPunct="0">
        <a:spcBef>
          <a:spcPct val="0"/>
        </a:spcBef>
        <a:spcAft>
          <a:spcPct val="0"/>
        </a:spcAft>
        <a:defRPr kumimoji="1" sz="4400" b="1">
          <a:solidFill>
            <a:schemeClr val="tx1"/>
          </a:solidFill>
          <a:latin typeface="Arial" charset="0"/>
          <a:ea typeface="メイリオ" pitchFamily="50" charset="-128"/>
          <a:cs typeface="メイリオ" pitchFamily="50" charset="-128"/>
        </a:defRPr>
      </a:lvl4pPr>
      <a:lvl5pPr algn="l" rtl="0" eaLnBrk="0" fontAlgn="base" hangingPunct="0">
        <a:spcBef>
          <a:spcPct val="0"/>
        </a:spcBef>
        <a:spcAft>
          <a:spcPct val="0"/>
        </a:spcAft>
        <a:defRPr kumimoji="1" sz="4400" b="1">
          <a:solidFill>
            <a:schemeClr val="tx1"/>
          </a:solidFill>
          <a:latin typeface="Arial" charset="0"/>
          <a:ea typeface="メイリオ" pitchFamily="50" charset="-128"/>
          <a:cs typeface="メイリオ" pitchFamily="50" charset="-128"/>
        </a:defRPr>
      </a:lvl5pPr>
      <a:lvl6pPr marL="457200" algn="l" rtl="0" fontAlgn="base">
        <a:spcBef>
          <a:spcPct val="0"/>
        </a:spcBef>
        <a:spcAft>
          <a:spcPct val="0"/>
        </a:spcAft>
        <a:defRPr kumimoji="1" sz="4400" b="1">
          <a:solidFill>
            <a:schemeClr val="tx1"/>
          </a:solidFill>
          <a:latin typeface="Arial" charset="0"/>
          <a:ea typeface="メイリオ" pitchFamily="50" charset="-128"/>
          <a:cs typeface="メイリオ" pitchFamily="50" charset="-128"/>
        </a:defRPr>
      </a:lvl6pPr>
      <a:lvl7pPr marL="914400" algn="l" rtl="0" fontAlgn="base">
        <a:spcBef>
          <a:spcPct val="0"/>
        </a:spcBef>
        <a:spcAft>
          <a:spcPct val="0"/>
        </a:spcAft>
        <a:defRPr kumimoji="1" sz="4400" b="1">
          <a:solidFill>
            <a:schemeClr val="tx1"/>
          </a:solidFill>
          <a:latin typeface="Arial" charset="0"/>
          <a:ea typeface="メイリオ" pitchFamily="50" charset="-128"/>
          <a:cs typeface="メイリオ" pitchFamily="50" charset="-128"/>
        </a:defRPr>
      </a:lvl7pPr>
      <a:lvl8pPr marL="1371600" algn="l" rtl="0" fontAlgn="base">
        <a:spcBef>
          <a:spcPct val="0"/>
        </a:spcBef>
        <a:spcAft>
          <a:spcPct val="0"/>
        </a:spcAft>
        <a:defRPr kumimoji="1" sz="4400" b="1">
          <a:solidFill>
            <a:schemeClr val="tx1"/>
          </a:solidFill>
          <a:latin typeface="Arial" charset="0"/>
          <a:ea typeface="メイリオ" pitchFamily="50" charset="-128"/>
          <a:cs typeface="メイリオ" pitchFamily="50" charset="-128"/>
        </a:defRPr>
      </a:lvl8pPr>
      <a:lvl9pPr marL="1828800" algn="l" rtl="0" fontAlgn="base">
        <a:spcBef>
          <a:spcPct val="0"/>
        </a:spcBef>
        <a:spcAft>
          <a:spcPct val="0"/>
        </a:spcAft>
        <a:defRPr kumimoji="1" sz="4400" b="1">
          <a:solidFill>
            <a:schemeClr val="tx1"/>
          </a:solidFill>
          <a:latin typeface="Arial" charset="0"/>
          <a:ea typeface="メイリオ" pitchFamily="50" charset="-128"/>
          <a:cs typeface="メイリオ"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メイリオ" pitchFamily="50" charset="-128"/>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メイリオ" pitchFamily="50" charset="-128"/>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メイリオ"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メイリオ"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defRPr/>
            </a:pPr>
            <a:fld id="{93F1E01C-A1B3-9540-9F2F-7465BCAF2154}" type="datetime1">
              <a:rPr lang="ja-JP" altLang="en-US" smtClean="0">
                <a:solidFill>
                  <a:prstClr val="black">
                    <a:tint val="75000"/>
                  </a:prstClr>
                </a:solidFill>
                <a:latin typeface="Arial"/>
                <a:ea typeface="メイリオ"/>
              </a:rPr>
              <a:pPr defTabSz="914400">
                <a:defRPr/>
              </a:pPr>
              <a:t>15/02/13</a:t>
            </a:fld>
            <a:endParaRPr lang="ja-JP" altLang="en-US">
              <a:solidFill>
                <a:prstClr val="black">
                  <a:tint val="75000"/>
                </a:prstClr>
              </a:solidFill>
              <a:latin typeface="Arial"/>
              <a:ea typeface="メイリオ"/>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defRPr/>
            </a:pPr>
            <a:r>
              <a:rPr lang="ja-JP" altLang="en-US" smtClean="0">
                <a:solidFill>
                  <a:prstClr val="black">
                    <a:tint val="75000"/>
                  </a:prstClr>
                </a:solidFill>
                <a:latin typeface="Arial"/>
                <a:ea typeface="メイリオ"/>
              </a:rPr>
              <a:t>事前課題（国立保健医療科学院）</a:t>
            </a:r>
            <a:endParaRPr lang="ja-JP" altLang="en-US">
              <a:solidFill>
                <a:prstClr val="black">
                  <a:tint val="75000"/>
                </a:prstClr>
              </a:solidFill>
              <a:latin typeface="Arial"/>
              <a:ea typeface="メイリオ"/>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38728F57-4121-4E75-9CDF-4D7F64CE636F}" type="slidenum">
              <a:rPr lang="ja-JP" altLang="en-US" smtClean="0">
                <a:solidFill>
                  <a:prstClr val="black">
                    <a:tint val="75000"/>
                  </a:prstClr>
                </a:solidFill>
                <a:latin typeface="Arial"/>
                <a:ea typeface="メイリオ"/>
              </a:rPr>
              <a:pPr defTabSz="914400">
                <a:defRPr/>
              </a:pPr>
              <a:t>‹#›</a:t>
            </a:fld>
            <a:endParaRPr lang="ja-JP" altLang="en-US">
              <a:solidFill>
                <a:prstClr val="black">
                  <a:tint val="75000"/>
                </a:prstClr>
              </a:solidFill>
              <a:latin typeface="Arial"/>
              <a:ea typeface="メイリオ"/>
            </a:endParaRPr>
          </a:p>
        </p:txBody>
      </p:sp>
      <p:sp>
        <p:nvSpPr>
          <p:cNvPr id="7" name="正方形/長方形 6"/>
          <p:cNvSpPr/>
          <p:nvPr userDrawn="1"/>
        </p:nvSpPr>
        <p:spPr>
          <a:xfrm>
            <a:off x="0" y="0"/>
            <a:ext cx="9144000" cy="740620"/>
          </a:xfrm>
          <a:prstGeom prst="rect">
            <a:avLst/>
          </a:prstGeom>
          <a:gradFill flip="none" rotWithShape="1">
            <a:gsLst>
              <a:gs pos="20000">
                <a:schemeClr val="bg1">
                  <a:lumMod val="0"/>
                  <a:lumOff val="100000"/>
                </a:schemeClr>
              </a:gs>
              <a:gs pos="80000">
                <a:srgbClr val="B4EBFA">
                  <a:lumMod val="70000"/>
                  <a:lumOff val="30000"/>
                </a:srgbClr>
              </a:gs>
            </a:gsLst>
            <a:path path="rect">
              <a:fillToRect l="100000" b="100000"/>
            </a:path>
            <a:tileRect t="-100000" r="-100000"/>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defTabSz="914400"/>
            <a:endParaRPr lang="ja-JP" altLang="en-US" sz="3200" b="1" dirty="0">
              <a:solidFill>
                <a:prstClr val="black"/>
              </a:solidFill>
              <a:latin typeface="Arial"/>
              <a:ea typeface="メイリオ"/>
            </a:endParaRPr>
          </a:p>
        </p:txBody>
      </p:sp>
    </p:spTree>
    <p:extLst>
      <p:ext uri="{BB962C8B-B14F-4D97-AF65-F5344CB8AC3E}">
        <p14:creationId xmlns:p14="http://schemas.microsoft.com/office/powerpoint/2010/main" val="205463199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kumimoji="1" sz="4400" b="1"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8.png"/><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png"/><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png"/><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8.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3.png"/><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2.png"/><Relationship Id="rId3"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radioactivity.nsr.go.jp/en/contents/10000/9276/24/195_20141226.pdf" TargetMode="External"/><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bwMode="auto">
          <a:xfrm>
            <a:off x="1951040" y="4891204"/>
            <a:ext cx="5241921" cy="132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メイリオ" pitchFamily="50" charset="-128"/>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メイリオ" pitchFamily="50" charset="-128"/>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メイリオ" pitchFamily="50" charset="-128"/>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メイリオ" pitchFamily="50" charset="-128"/>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800" dirty="0" smtClean="0"/>
              <a:t>事前課題へのご協力と</a:t>
            </a:r>
            <a:endParaRPr lang="en-US" altLang="ja-JP" sz="2800" dirty="0" smtClean="0"/>
          </a:p>
          <a:p>
            <a:pPr marL="0" indent="0">
              <a:buNone/>
            </a:pPr>
            <a:r>
              <a:rPr lang="ja-JP" altLang="en-US" sz="2800" dirty="0" smtClean="0"/>
              <a:t>フォローアップ研修へのご参加</a:t>
            </a:r>
            <a:endParaRPr lang="en-US" altLang="ja-JP" sz="2800" dirty="0" smtClean="0"/>
          </a:p>
          <a:p>
            <a:pPr marL="0" indent="0">
              <a:buNone/>
            </a:pPr>
            <a:r>
              <a:rPr lang="ja-JP" altLang="en-US" sz="2800" dirty="0" smtClean="0"/>
              <a:t>ありがとうございました</a:t>
            </a:r>
            <a:endParaRPr lang="ja-JP" altLang="en-US" sz="2800" dirty="0"/>
          </a:p>
        </p:txBody>
      </p:sp>
      <p:sp>
        <p:nvSpPr>
          <p:cNvPr id="2" name="タイトル 1"/>
          <p:cNvSpPr>
            <a:spLocks noGrp="1"/>
          </p:cNvSpPr>
          <p:nvPr>
            <p:ph type="ctrTitle"/>
          </p:nvPr>
        </p:nvSpPr>
        <p:spPr>
          <a:xfrm>
            <a:off x="685800" y="1026310"/>
            <a:ext cx="7772400" cy="1582950"/>
          </a:xfrm>
        </p:spPr>
        <p:txBody>
          <a:bodyPr>
            <a:normAutofit/>
          </a:bodyPr>
          <a:lstStyle/>
          <a:p>
            <a:pPr algn="ctr"/>
            <a:r>
              <a:rPr kumimoji="1" lang="ja-JP" altLang="en-US" dirty="0" smtClean="0"/>
              <a:t>頂いた疑問を</a:t>
            </a:r>
            <a:r>
              <a:rPr kumimoji="1" lang="en-US" altLang="ja-JP" dirty="0" smtClean="0"/>
              <a:t/>
            </a:r>
            <a:br>
              <a:rPr kumimoji="1" lang="en-US" altLang="ja-JP" dirty="0" smtClean="0"/>
            </a:br>
            <a:r>
              <a:rPr kumimoji="1" lang="ja-JP" altLang="en-US" dirty="0" smtClean="0"/>
              <a:t>ご一緒に考えましょう</a:t>
            </a:r>
            <a:endParaRPr kumimoji="1" lang="ja-JP" altLang="en-US" dirty="0"/>
          </a:p>
        </p:txBody>
      </p:sp>
      <p:sp>
        <p:nvSpPr>
          <p:cNvPr id="4" name="サブタイトル 3"/>
          <p:cNvSpPr>
            <a:spLocks noGrp="1"/>
          </p:cNvSpPr>
          <p:nvPr>
            <p:ph type="subTitle" idx="1"/>
          </p:nvPr>
        </p:nvSpPr>
        <p:spPr>
          <a:xfrm>
            <a:off x="685800" y="2801034"/>
            <a:ext cx="7925434" cy="1589814"/>
          </a:xfrm>
        </p:spPr>
        <p:txBody>
          <a:bodyPr>
            <a:normAutofit/>
          </a:bodyPr>
          <a:lstStyle/>
          <a:p>
            <a:r>
              <a:rPr lang="ja-JP" altLang="en-US" sz="2800" dirty="0" smtClean="0"/>
              <a:t>平成</a:t>
            </a:r>
            <a:r>
              <a:rPr lang="en-US" altLang="ja-JP" sz="2800" dirty="0" smtClean="0"/>
              <a:t>26</a:t>
            </a:r>
            <a:r>
              <a:rPr lang="ja-JP" altLang="en-US" sz="2800" dirty="0"/>
              <a:t>年度ふくしま保育元気</a:t>
            </a:r>
            <a:r>
              <a:rPr lang="ja-JP" altLang="en-US" sz="2800" dirty="0" smtClean="0"/>
              <a:t>アップ</a:t>
            </a:r>
            <a:endParaRPr lang="en-US" altLang="ja-JP" sz="2800" dirty="0" smtClean="0"/>
          </a:p>
          <a:p>
            <a:r>
              <a:rPr lang="ja-JP" altLang="en-US" sz="2800" dirty="0" smtClean="0"/>
              <a:t>緊急</a:t>
            </a:r>
            <a:r>
              <a:rPr lang="ja-JP" altLang="en-US" sz="2800" dirty="0"/>
              <a:t>支援事業相談支援者育成</a:t>
            </a:r>
            <a:r>
              <a:rPr lang="ja-JP" altLang="en-US" sz="2800" dirty="0" smtClean="0"/>
              <a:t>研修</a:t>
            </a:r>
            <a:endParaRPr lang="en-US" altLang="ja-JP" sz="2800" dirty="0" smtClean="0"/>
          </a:p>
          <a:p>
            <a:r>
              <a:rPr lang="ja-JP" altLang="en-US" sz="2800" dirty="0" smtClean="0"/>
              <a:t>フォローアップ</a:t>
            </a:r>
            <a:r>
              <a:rPr lang="ja-JP" altLang="en-US" sz="2800" dirty="0"/>
              <a:t>研修会</a:t>
            </a:r>
            <a:endParaRPr kumimoji="1" lang="ja-JP" altLang="en-US" sz="2800" dirty="0"/>
          </a:p>
        </p:txBody>
      </p:sp>
      <p:sp>
        <p:nvSpPr>
          <p:cNvPr id="5" name="テキスト ボックス 4"/>
          <p:cNvSpPr txBox="1"/>
          <p:nvPr/>
        </p:nvSpPr>
        <p:spPr>
          <a:xfrm>
            <a:off x="0" y="121932"/>
            <a:ext cx="9144000" cy="584776"/>
          </a:xfrm>
          <a:prstGeom prst="rect">
            <a:avLst/>
          </a:prstGeom>
          <a:noFill/>
        </p:spPr>
        <p:txBody>
          <a:bodyPr wrap="square" rtlCol="0">
            <a:spAutoFit/>
          </a:bodyPr>
          <a:lstStyle/>
          <a:p>
            <a:pPr algn="ctr" defTabSz="914400"/>
            <a:r>
              <a:rPr lang="en-US" altLang="ja-JP" sz="3200" b="1" dirty="0" smtClean="0"/>
              <a:t>2015</a:t>
            </a:r>
            <a:r>
              <a:rPr lang="ja-JP" altLang="en-US" sz="3200" b="1" dirty="0" smtClean="0"/>
              <a:t>年</a:t>
            </a:r>
            <a:r>
              <a:rPr lang="en-US" altLang="ja-JP" sz="3200" b="1" dirty="0" smtClean="0"/>
              <a:t>1</a:t>
            </a:r>
            <a:r>
              <a:rPr lang="ja-JP" altLang="en-US" sz="3200" b="1" dirty="0" smtClean="0"/>
              <a:t>月</a:t>
            </a:r>
            <a:r>
              <a:rPr lang="en-US" altLang="ja-JP" sz="3200" b="1" dirty="0" smtClean="0"/>
              <a:t>22</a:t>
            </a:r>
            <a:r>
              <a:rPr lang="ja-JP" altLang="en-US" sz="3200" b="1" dirty="0" smtClean="0"/>
              <a:t>日の研修参加者の復習用資料</a:t>
            </a:r>
            <a:endParaRPr lang="ja-JP" altLang="en-US" sz="3200" b="1" dirty="0">
              <a:solidFill>
                <a:prstClr val="black"/>
              </a:solidFill>
              <a:latin typeface="Arial"/>
              <a:ea typeface="メイリオ"/>
            </a:endParaRPr>
          </a:p>
        </p:txBody>
      </p:sp>
    </p:spTree>
    <p:extLst>
      <p:ext uri="{BB962C8B-B14F-4D97-AF65-F5344CB8AC3E}">
        <p14:creationId xmlns:p14="http://schemas.microsoft.com/office/powerpoint/2010/main" val="14410914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014" y="61704"/>
            <a:ext cx="2005487" cy="2622561"/>
          </a:xfrm>
          <a:prstGeom prst="rect">
            <a:avLst/>
          </a:prstGeom>
        </p:spPr>
      </p:pic>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10</a:t>
            </a:fld>
            <a:endParaRPr kumimoji="1" lang="ja-JP" altLang="en-US"/>
          </a:p>
        </p:txBody>
      </p:sp>
      <p:sp>
        <p:nvSpPr>
          <p:cNvPr id="7" name="正方形/長方形 6"/>
          <p:cNvSpPr/>
          <p:nvPr/>
        </p:nvSpPr>
        <p:spPr>
          <a:xfrm>
            <a:off x="2501166" y="771229"/>
            <a:ext cx="3595856" cy="307777"/>
          </a:xfrm>
          <a:prstGeom prst="rect">
            <a:avLst/>
          </a:prstGeom>
        </p:spPr>
        <p:txBody>
          <a:bodyPr wrap="none">
            <a:spAutoFit/>
          </a:bodyPr>
          <a:lstStyle/>
          <a:p>
            <a:r>
              <a:rPr lang="ja-JP" altLang="en-US" sz="1400" b="1" dirty="0"/>
              <a:t>福島県のデータを見てみるのはどうかしら</a:t>
            </a:r>
          </a:p>
        </p:txBody>
      </p:sp>
      <p:sp>
        <p:nvSpPr>
          <p:cNvPr id="9" name="円形吹き出し 8"/>
          <p:cNvSpPr/>
          <p:nvPr/>
        </p:nvSpPr>
        <p:spPr>
          <a:xfrm>
            <a:off x="2216500" y="437151"/>
            <a:ext cx="4020397" cy="848185"/>
          </a:xfrm>
          <a:prstGeom prst="wedgeEllipseCallout">
            <a:avLst>
              <a:gd name="adj1" fmla="val -48832"/>
              <a:gd name="adj2" fmla="val 71174"/>
            </a:avLst>
          </a:prstGeom>
          <a:noFill/>
          <a:ln w="158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3412587" y="1574188"/>
            <a:ext cx="5522859" cy="1538410"/>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smtClean="0"/>
              <a:t>降下量が</a:t>
            </a:r>
            <a:endParaRPr lang="en-US" altLang="ja-JP" sz="2800" dirty="0" smtClean="0"/>
          </a:p>
          <a:p>
            <a:pPr algn="ctr"/>
            <a:r>
              <a:rPr lang="en-US" altLang="ja-JP" sz="2800" dirty="0" smtClean="0"/>
              <a:t>1</a:t>
            </a:r>
            <a:r>
              <a:rPr lang="ja-JP" altLang="en-US" sz="2800" dirty="0" smtClean="0"/>
              <a:t>平方あたり</a:t>
            </a:r>
            <a:r>
              <a:rPr lang="en-US" altLang="ja-JP" sz="2800" dirty="0" smtClean="0"/>
              <a:t>100Bq</a:t>
            </a:r>
            <a:r>
              <a:rPr kumimoji="1" lang="ja-JP" altLang="en-US" sz="2800" dirty="0" smtClean="0"/>
              <a:t>であれば、</a:t>
            </a:r>
            <a:endParaRPr kumimoji="1" lang="en-US" altLang="ja-JP" sz="2800" dirty="0" smtClean="0"/>
          </a:p>
          <a:p>
            <a:pPr algn="ctr"/>
            <a:r>
              <a:rPr kumimoji="1" lang="ja-JP" altLang="en-US" sz="2800" dirty="0" smtClean="0"/>
              <a:t>土の濃度は</a:t>
            </a:r>
            <a:r>
              <a:rPr kumimoji="1" lang="en-US" altLang="ja-JP" sz="2800" dirty="0" smtClean="0"/>
              <a:t>1Bq/kg</a:t>
            </a:r>
            <a:r>
              <a:rPr kumimoji="1" lang="ja-JP" altLang="en-US" sz="2800" dirty="0" smtClean="0"/>
              <a:t>増加です</a:t>
            </a:r>
            <a:endParaRPr kumimoji="1" lang="ja-JP" altLang="en-US" sz="2800" dirty="0"/>
          </a:p>
        </p:txBody>
      </p:sp>
      <p:sp>
        <p:nvSpPr>
          <p:cNvPr id="8" name="雲形吹き出し 7"/>
          <p:cNvSpPr/>
          <p:nvPr/>
        </p:nvSpPr>
        <p:spPr>
          <a:xfrm>
            <a:off x="6306267" y="138023"/>
            <a:ext cx="2629179" cy="1574188"/>
          </a:xfrm>
          <a:prstGeom prst="cloud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a:t>さらに量が減っていますが、</a:t>
            </a:r>
            <a:endParaRPr lang="en-US" altLang="ja-JP" sz="1600" dirty="0"/>
          </a:p>
          <a:p>
            <a:pPr algn="ctr"/>
            <a:r>
              <a:rPr lang="ja-JP" altLang="en-US" sz="1600" dirty="0"/>
              <a:t>まだ観測されることがあります</a:t>
            </a:r>
          </a:p>
        </p:txBody>
      </p:sp>
      <p:grpSp>
        <p:nvGrpSpPr>
          <p:cNvPr id="11" name="グループ化 10"/>
          <p:cNvGrpSpPr/>
          <p:nvPr/>
        </p:nvGrpSpPr>
        <p:grpSpPr>
          <a:xfrm>
            <a:off x="120783" y="2652449"/>
            <a:ext cx="8393477" cy="4043148"/>
            <a:chOff x="120783" y="2652449"/>
            <a:chExt cx="8393477" cy="4043148"/>
          </a:xfrm>
        </p:grpSpPr>
        <p:pic>
          <p:nvPicPr>
            <p:cNvPr id="5" name="図 4" descr="スクリーンショット 2015-01-08 9.50.04.png"/>
            <p:cNvPicPr>
              <a:picLocks noChangeAspect="1"/>
            </p:cNvPicPr>
            <p:nvPr/>
          </p:nvPicPr>
          <p:blipFill rotWithShape="1">
            <a:blip r:embed="rId3">
              <a:extLst>
                <a:ext uri="{28A0092B-C50C-407E-A947-70E740481C1C}">
                  <a14:useLocalDpi xmlns:a14="http://schemas.microsoft.com/office/drawing/2010/main" val="0"/>
                </a:ext>
              </a:extLst>
            </a:blip>
            <a:srcRect l="748" t="47504"/>
            <a:stretch/>
          </p:blipFill>
          <p:spPr>
            <a:xfrm>
              <a:off x="405441" y="3247279"/>
              <a:ext cx="8108819" cy="3448318"/>
            </a:xfrm>
            <a:prstGeom prst="rect">
              <a:avLst/>
            </a:prstGeom>
          </p:spPr>
        </p:pic>
        <p:sp>
          <p:nvSpPr>
            <p:cNvPr id="2" name="正方形/長方形 1"/>
            <p:cNvSpPr/>
            <p:nvPr/>
          </p:nvSpPr>
          <p:spPr>
            <a:xfrm>
              <a:off x="405441" y="2972833"/>
              <a:ext cx="2676758" cy="307777"/>
            </a:xfrm>
            <a:prstGeom prst="rect">
              <a:avLst/>
            </a:prstGeom>
          </p:spPr>
          <p:txBody>
            <a:bodyPr wrap="none">
              <a:spAutoFit/>
            </a:bodyPr>
            <a:lstStyle/>
            <a:p>
              <a:r>
                <a:rPr lang="en-US" altLang="ja-JP" sz="1400" b="1" dirty="0"/>
                <a:t>Cs-137</a:t>
              </a:r>
              <a:r>
                <a:rPr lang="ja-JP" altLang="en-US" sz="1400" b="1" dirty="0"/>
                <a:t>の降下量</a:t>
              </a:r>
              <a:r>
                <a:rPr lang="en-US" altLang="ja-JP" sz="1400" b="1" dirty="0"/>
                <a:t>[</a:t>
              </a:r>
              <a:r>
                <a:rPr lang="en-US" altLang="ja-JP" sz="1400" b="1" dirty="0" err="1"/>
                <a:t>Bq</a:t>
              </a:r>
              <a:r>
                <a:rPr lang="en-US" altLang="ja-JP" sz="1400" b="1" dirty="0"/>
                <a:t>/m</a:t>
              </a:r>
              <a:r>
                <a:rPr lang="en-US" altLang="ja-JP" sz="1400" b="1" baseline="30000" dirty="0"/>
                <a:t>2</a:t>
              </a:r>
              <a:r>
                <a:rPr lang="en-US" altLang="ja-JP" sz="1400" b="1" dirty="0"/>
                <a:t>/</a:t>
              </a:r>
              <a:r>
                <a:rPr lang="ja-JP" altLang="en-US" sz="1400" b="1" dirty="0"/>
                <a:t>月</a:t>
              </a:r>
              <a:r>
                <a:rPr lang="en-US" altLang="ja-JP" sz="1400" b="1" dirty="0"/>
                <a:t>]</a:t>
              </a:r>
              <a:endParaRPr lang="ja-JP" altLang="en-US" sz="1400" b="1" dirty="0"/>
            </a:p>
          </p:txBody>
        </p:sp>
        <p:sp>
          <p:nvSpPr>
            <p:cNvPr id="10" name="正方形/長方形 9"/>
            <p:cNvSpPr/>
            <p:nvPr/>
          </p:nvSpPr>
          <p:spPr>
            <a:xfrm>
              <a:off x="120783" y="2652449"/>
              <a:ext cx="3467616" cy="338554"/>
            </a:xfrm>
            <a:prstGeom prst="rect">
              <a:avLst/>
            </a:prstGeom>
          </p:spPr>
          <p:txBody>
            <a:bodyPr wrap="none">
              <a:spAutoFit/>
            </a:bodyPr>
            <a:lstStyle/>
            <a:p>
              <a:r>
                <a:rPr lang="ja-JP" altLang="en-US" sz="1600" b="1" dirty="0">
                  <a:solidFill>
                    <a:srgbClr val="007A37"/>
                  </a:solidFill>
                </a:rPr>
                <a:t>月間降下物（１ヵ月毎の調査結果）</a:t>
              </a:r>
            </a:p>
          </p:txBody>
        </p:sp>
      </p:grpSp>
    </p:spTree>
    <p:extLst>
      <p:ext uri="{BB962C8B-B14F-4D97-AF65-F5344CB8AC3E}">
        <p14:creationId xmlns:p14="http://schemas.microsoft.com/office/powerpoint/2010/main" val="12353384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11</a:t>
            </a:fld>
            <a:endParaRPr kumimoji="1" lang="ja-JP" altLang="en-US"/>
          </a:p>
        </p:txBody>
      </p:sp>
      <p:sp>
        <p:nvSpPr>
          <p:cNvPr id="6" name="タイトル 5"/>
          <p:cNvSpPr>
            <a:spLocks noGrp="1"/>
          </p:cNvSpPr>
          <p:nvPr>
            <p:ph type="title"/>
          </p:nvPr>
        </p:nvSpPr>
        <p:spPr/>
        <p:txBody>
          <a:bodyPr/>
          <a:lstStyle/>
          <a:p>
            <a:r>
              <a:rPr lang="ja-JP" altLang="en-US" dirty="0"/>
              <a:t>降下物による土壌濃度の上昇は？</a:t>
            </a:r>
            <a:endParaRPr kumimoji="1" lang="ja-JP" altLang="en-US"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53" y="733253"/>
            <a:ext cx="1513542" cy="3135936"/>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01" y="3827261"/>
            <a:ext cx="1560194" cy="3006351"/>
          </a:xfrm>
          <a:prstGeom prst="rect">
            <a:avLst/>
          </a:prstGeom>
        </p:spPr>
      </p:pic>
      <p:sp>
        <p:nvSpPr>
          <p:cNvPr id="9" name="円形吹き出し 8"/>
          <p:cNvSpPr/>
          <p:nvPr/>
        </p:nvSpPr>
        <p:spPr>
          <a:xfrm>
            <a:off x="2863963" y="854017"/>
            <a:ext cx="5184476" cy="2122096"/>
          </a:xfrm>
          <a:prstGeom prst="wedgeEllipseCallout">
            <a:avLst>
              <a:gd name="adj1" fmla="val -69147"/>
              <a:gd name="adj2" fmla="val -1127"/>
            </a:avLst>
          </a:prstGeom>
          <a:noFill/>
          <a:ln w="254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441921" y="1285318"/>
            <a:ext cx="4304608" cy="1364476"/>
          </a:xfrm>
          <a:prstGeom prst="rect">
            <a:avLst/>
          </a:prstGeom>
          <a:noFill/>
        </p:spPr>
        <p:txBody>
          <a:bodyPr wrap="square" rtlCol="0">
            <a:spAutoFit/>
          </a:bodyPr>
          <a:lstStyle/>
          <a:p>
            <a:pPr>
              <a:lnSpc>
                <a:spcPts val="2000"/>
              </a:lnSpc>
            </a:pPr>
            <a:r>
              <a:rPr lang="ja-JP" altLang="en-US" sz="1400" dirty="0">
                <a:latin typeface="+mn-ea"/>
              </a:rPr>
              <a:t>年間で１平方メートルあたり、年間で</a:t>
            </a:r>
            <a:r>
              <a:rPr lang="en-US" altLang="ja-JP" sz="1400" dirty="0">
                <a:latin typeface="+mn-ea"/>
              </a:rPr>
              <a:t>1kBq</a:t>
            </a:r>
            <a:r>
              <a:rPr lang="ja-JP" altLang="en-US" sz="1400" dirty="0">
                <a:latin typeface="+mn-ea"/>
              </a:rPr>
              <a:t>の</a:t>
            </a:r>
            <a:r>
              <a:rPr lang="ja-JP" altLang="en-US" sz="1400" dirty="0" smtClean="0">
                <a:latin typeface="+mn-ea"/>
              </a:rPr>
              <a:t>程度の</a:t>
            </a:r>
            <a:r>
              <a:rPr lang="ja-JP" altLang="en-US" sz="1400" dirty="0">
                <a:latin typeface="+mn-ea"/>
              </a:rPr>
              <a:t>降下を観測しているのは辛い現実です</a:t>
            </a:r>
            <a:r>
              <a:rPr lang="en-US" altLang="ja-JP" sz="1400" dirty="0">
                <a:latin typeface="+mn-ea"/>
              </a:rPr>
              <a:t>…</a:t>
            </a:r>
            <a:r>
              <a:rPr lang="ja-JP" altLang="en-US" sz="1400" dirty="0" err="1" smtClean="0">
                <a:latin typeface="+mn-ea"/>
              </a:rPr>
              <a:t>。</a:t>
            </a:r>
            <a:endParaRPr lang="en-US" altLang="ja-JP" sz="1400" dirty="0" smtClean="0">
              <a:latin typeface="+mn-ea"/>
            </a:endParaRPr>
          </a:p>
          <a:p>
            <a:pPr>
              <a:lnSpc>
                <a:spcPts val="2000"/>
              </a:lnSpc>
            </a:pPr>
            <a:r>
              <a:rPr lang="ja-JP" altLang="en-US" sz="1400" dirty="0" smtClean="0">
                <a:latin typeface="+mn-ea"/>
              </a:rPr>
              <a:t>今度</a:t>
            </a:r>
            <a:r>
              <a:rPr lang="ja-JP" altLang="en-US" sz="1400" dirty="0">
                <a:latin typeface="+mn-ea"/>
              </a:rPr>
              <a:t>は芋掘りを再開しようと思っていたのですが</a:t>
            </a:r>
            <a:r>
              <a:rPr lang="ja-JP" altLang="en-US" sz="1400" dirty="0" smtClean="0">
                <a:latin typeface="+mn-ea"/>
              </a:rPr>
              <a:t>、</a:t>
            </a:r>
            <a:endParaRPr lang="en-US" altLang="ja-JP" sz="1400" dirty="0" smtClean="0">
              <a:latin typeface="+mn-ea"/>
            </a:endParaRPr>
          </a:p>
          <a:p>
            <a:pPr>
              <a:lnSpc>
                <a:spcPts val="2000"/>
              </a:lnSpc>
            </a:pPr>
            <a:r>
              <a:rPr lang="ja-JP" altLang="en-US" sz="1400" dirty="0" smtClean="0">
                <a:latin typeface="+mn-ea"/>
              </a:rPr>
              <a:t>土</a:t>
            </a:r>
            <a:r>
              <a:rPr lang="ja-JP" altLang="en-US" sz="1400" dirty="0">
                <a:latin typeface="+mn-ea"/>
              </a:rPr>
              <a:t>の中にあるのでセシウムを取り込みやすいのではないかと心配して</a:t>
            </a:r>
            <a:r>
              <a:rPr lang="ja-JP" altLang="en-US" sz="1400" dirty="0" smtClean="0">
                <a:latin typeface="+mn-ea"/>
              </a:rPr>
              <a:t>います。</a:t>
            </a:r>
            <a:endParaRPr kumimoji="1" lang="ja-JP" altLang="en-US" sz="1400" dirty="0">
              <a:latin typeface="+mn-ea"/>
            </a:endParaRPr>
          </a:p>
        </p:txBody>
      </p:sp>
      <p:sp>
        <p:nvSpPr>
          <p:cNvPr id="11" name="円形吹き出し 10"/>
          <p:cNvSpPr/>
          <p:nvPr/>
        </p:nvSpPr>
        <p:spPr>
          <a:xfrm>
            <a:off x="2725947" y="3942156"/>
            <a:ext cx="5184000" cy="1785668"/>
          </a:xfrm>
          <a:prstGeom prst="wedgeEllipseCallout">
            <a:avLst>
              <a:gd name="adj1" fmla="val -65653"/>
              <a:gd name="adj2" fmla="val -2000"/>
            </a:avLst>
          </a:prstGeom>
          <a:noFill/>
          <a:ln w="254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260775" y="4341374"/>
            <a:ext cx="4433977" cy="1107996"/>
          </a:xfrm>
          <a:prstGeom prst="rect">
            <a:avLst/>
          </a:prstGeom>
          <a:noFill/>
        </p:spPr>
        <p:txBody>
          <a:bodyPr wrap="square" rtlCol="0">
            <a:spAutoFit/>
          </a:bodyPr>
          <a:lstStyle/>
          <a:p>
            <a:pPr>
              <a:lnSpc>
                <a:spcPts val="2000"/>
              </a:lnSpc>
            </a:pPr>
            <a:r>
              <a:rPr lang="ja-JP" altLang="en-US" sz="1400" dirty="0">
                <a:latin typeface="+mn-ea"/>
              </a:rPr>
              <a:t>根菜類は、どちらかと言えば、移行係数が低いようですが、土を入れ替えない場合に、その程度の濃度の上昇があるとして、イモへの移行がどの程度</a:t>
            </a:r>
            <a:r>
              <a:rPr lang="ja-JP" altLang="en-US" sz="1400" dirty="0" smtClean="0">
                <a:latin typeface="+mn-ea"/>
              </a:rPr>
              <a:t>か考えて</a:t>
            </a:r>
            <a:r>
              <a:rPr lang="ja-JP" altLang="en-US" sz="1400" dirty="0">
                <a:latin typeface="+mn-ea"/>
              </a:rPr>
              <a:t>みるのはどうかしら</a:t>
            </a:r>
            <a:endParaRPr kumimoji="1" lang="ja-JP" altLang="en-US" sz="1400" dirty="0">
              <a:latin typeface="+mn-ea"/>
            </a:endParaRPr>
          </a:p>
        </p:txBody>
      </p:sp>
    </p:spTree>
    <p:extLst>
      <p:ext uri="{BB962C8B-B14F-4D97-AF65-F5344CB8AC3E}">
        <p14:creationId xmlns:p14="http://schemas.microsoft.com/office/powerpoint/2010/main" val="5509831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12</a:t>
            </a:fld>
            <a:endParaRPr kumimoji="1" lang="ja-JP" altLang="en-US"/>
          </a:p>
        </p:txBody>
      </p:sp>
      <p:pic>
        <p:nvPicPr>
          <p:cNvPr id="5" name="図 4" descr="スクリーンショット 2015-01-08 9.50.30.png"/>
          <p:cNvPicPr>
            <a:picLocks noChangeAspect="1"/>
          </p:cNvPicPr>
          <p:nvPr/>
        </p:nvPicPr>
        <p:blipFill rotWithShape="1">
          <a:blip r:embed="rId2">
            <a:extLst>
              <a:ext uri="{28A0092B-C50C-407E-A947-70E740481C1C}">
                <a14:useLocalDpi xmlns:a14="http://schemas.microsoft.com/office/drawing/2010/main" val="0"/>
              </a:ext>
            </a:extLst>
          </a:blip>
          <a:srcRect l="3021" t="38739" r="6895" b="2118"/>
          <a:stretch/>
        </p:blipFill>
        <p:spPr>
          <a:xfrm>
            <a:off x="914389" y="2970136"/>
            <a:ext cx="7306573" cy="3811722"/>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14" y="61704"/>
            <a:ext cx="2005487" cy="2622561"/>
          </a:xfrm>
          <a:prstGeom prst="rect">
            <a:avLst/>
          </a:prstGeom>
        </p:spPr>
      </p:pic>
      <p:sp>
        <p:nvSpPr>
          <p:cNvPr id="8" name="正方形/長方形 7"/>
          <p:cNvSpPr/>
          <p:nvPr/>
        </p:nvSpPr>
        <p:spPr>
          <a:xfrm>
            <a:off x="2727454" y="432705"/>
            <a:ext cx="2877711" cy="307777"/>
          </a:xfrm>
          <a:prstGeom prst="rect">
            <a:avLst/>
          </a:prstGeom>
        </p:spPr>
        <p:txBody>
          <a:bodyPr wrap="none">
            <a:spAutoFit/>
          </a:bodyPr>
          <a:lstStyle/>
          <a:p>
            <a:r>
              <a:rPr lang="ja-JP" altLang="en-US" sz="1400" b="1" dirty="0" smtClean="0"/>
              <a:t>福島県</a:t>
            </a:r>
            <a:r>
              <a:rPr lang="ja-JP" altLang="en-US" sz="1400" b="1" dirty="0"/>
              <a:t>のデータを見てみましょう</a:t>
            </a:r>
          </a:p>
        </p:txBody>
      </p:sp>
      <p:sp>
        <p:nvSpPr>
          <p:cNvPr id="9" name="円形吹き出し 8"/>
          <p:cNvSpPr/>
          <p:nvPr/>
        </p:nvSpPr>
        <p:spPr>
          <a:xfrm>
            <a:off x="2095730" y="267418"/>
            <a:ext cx="4020397" cy="534840"/>
          </a:xfrm>
          <a:prstGeom prst="wedgeEllipseCallout">
            <a:avLst>
              <a:gd name="adj1" fmla="val -45184"/>
              <a:gd name="adj2" fmla="val 103431"/>
            </a:avLst>
          </a:prstGeom>
          <a:noFill/>
          <a:ln w="158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3113961" y="916260"/>
            <a:ext cx="5742441" cy="1727787"/>
          </a:xfrm>
          <a:prstGeom prst="wedgeRoundRectCallout">
            <a:avLst>
              <a:gd name="adj1" fmla="val -20833"/>
              <a:gd name="adj2" fmla="val 46391"/>
              <a:gd name="adj3" fmla="val 16667"/>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FFFF00"/>
                </a:solidFill>
              </a:rPr>
              <a:t>サツマイモには土から</a:t>
            </a:r>
            <a:r>
              <a:rPr kumimoji="1" lang="en-US" altLang="ja-JP" sz="2400" dirty="0" smtClean="0">
                <a:solidFill>
                  <a:srgbClr val="FFFF00"/>
                </a:solidFill>
              </a:rPr>
              <a:t>1/1,000</a:t>
            </a:r>
            <a:r>
              <a:rPr kumimoji="1" lang="ja-JP" altLang="en-US" sz="2400" dirty="0" smtClean="0">
                <a:solidFill>
                  <a:srgbClr val="FFFF00"/>
                </a:solidFill>
              </a:rPr>
              <a:t>の移行</a:t>
            </a:r>
            <a:endParaRPr kumimoji="1" lang="en-US" altLang="ja-JP" sz="2400" dirty="0" smtClean="0">
              <a:solidFill>
                <a:srgbClr val="FFFF00"/>
              </a:solidFill>
            </a:endParaRPr>
          </a:p>
          <a:p>
            <a:pPr algn="ctr"/>
            <a:r>
              <a:rPr lang="ja-JP" altLang="en-US" sz="2400" dirty="0" smtClean="0"/>
              <a:t>土の濃度が</a:t>
            </a:r>
            <a:r>
              <a:rPr lang="en-US" altLang="ja-JP" sz="2400" dirty="0" smtClean="0"/>
              <a:t>1Bq/kg</a:t>
            </a:r>
            <a:r>
              <a:rPr lang="ja-JP" altLang="en-US" sz="2400" dirty="0" smtClean="0"/>
              <a:t>増加すると</a:t>
            </a:r>
            <a:endParaRPr lang="en-US" altLang="ja-JP" sz="2400" dirty="0" smtClean="0"/>
          </a:p>
          <a:p>
            <a:pPr algn="ctr"/>
            <a:r>
              <a:rPr lang="ja-JP" altLang="en-US" sz="2400" dirty="0" smtClean="0"/>
              <a:t>サツマイモの濃度は</a:t>
            </a:r>
            <a:r>
              <a:rPr lang="en-US" altLang="ja-JP" sz="2400" dirty="0" smtClean="0"/>
              <a:t>0.001Bq/kg</a:t>
            </a:r>
            <a:r>
              <a:rPr lang="ja-JP" altLang="en-US" sz="2400" dirty="0" smtClean="0"/>
              <a:t>増加</a:t>
            </a:r>
            <a:endParaRPr kumimoji="1" lang="ja-JP" altLang="en-US" sz="2400" dirty="0"/>
          </a:p>
        </p:txBody>
      </p:sp>
      <p:sp>
        <p:nvSpPr>
          <p:cNvPr id="2" name="正方形/長方形 1"/>
          <p:cNvSpPr/>
          <p:nvPr/>
        </p:nvSpPr>
        <p:spPr>
          <a:xfrm>
            <a:off x="654122" y="2644047"/>
            <a:ext cx="2031325" cy="338554"/>
          </a:xfrm>
          <a:prstGeom prst="rect">
            <a:avLst/>
          </a:prstGeom>
        </p:spPr>
        <p:txBody>
          <a:bodyPr wrap="none">
            <a:spAutoFit/>
          </a:bodyPr>
          <a:lstStyle/>
          <a:p>
            <a:r>
              <a:rPr lang="ja-JP" altLang="en-US" sz="1600" b="1" dirty="0">
                <a:solidFill>
                  <a:srgbClr val="007A37"/>
                </a:solidFill>
              </a:rPr>
              <a:t>根菜野菜の移行係数</a:t>
            </a:r>
          </a:p>
        </p:txBody>
      </p:sp>
    </p:spTree>
    <p:extLst>
      <p:ext uri="{BB962C8B-B14F-4D97-AF65-F5344CB8AC3E}">
        <p14:creationId xmlns:p14="http://schemas.microsoft.com/office/powerpoint/2010/main" val="17101180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13</a:t>
            </a:fld>
            <a:endParaRPr kumimoji="1" lang="ja-JP" altLang="en-US"/>
          </a:p>
        </p:txBody>
      </p:sp>
      <p:sp>
        <p:nvSpPr>
          <p:cNvPr id="7" name="雲形吹き出し 6"/>
          <p:cNvSpPr/>
          <p:nvPr/>
        </p:nvSpPr>
        <p:spPr>
          <a:xfrm>
            <a:off x="5961528" y="695802"/>
            <a:ext cx="2732390" cy="1304629"/>
          </a:xfrm>
          <a:prstGeom prst="cloud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降下量が</a:t>
            </a:r>
            <a:endParaRPr kumimoji="1" lang="en-US" altLang="ja-JP" dirty="0" smtClean="0"/>
          </a:p>
          <a:p>
            <a:pPr algn="ctr"/>
            <a:r>
              <a:rPr kumimoji="1" lang="ja-JP" altLang="en-US" dirty="0" smtClean="0"/>
              <a:t>多いところでも</a:t>
            </a:r>
            <a:endParaRPr kumimoji="1" lang="ja-JP" altLang="en-US" dirty="0"/>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53" y="146685"/>
            <a:ext cx="1513542" cy="3135936"/>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01" y="3784131"/>
            <a:ext cx="1560194" cy="3006351"/>
          </a:xfrm>
          <a:prstGeom prst="rect">
            <a:avLst/>
          </a:prstGeom>
        </p:spPr>
      </p:pic>
      <p:sp>
        <p:nvSpPr>
          <p:cNvPr id="10" name="円形吹き出し 9"/>
          <p:cNvSpPr/>
          <p:nvPr/>
        </p:nvSpPr>
        <p:spPr>
          <a:xfrm>
            <a:off x="2432642" y="641228"/>
            <a:ext cx="3148633" cy="1045265"/>
          </a:xfrm>
          <a:prstGeom prst="wedgeEllipseCallout">
            <a:avLst>
              <a:gd name="adj1" fmla="val -67962"/>
              <a:gd name="adj2" fmla="val 33487"/>
            </a:avLst>
          </a:prstGeom>
          <a:noFill/>
          <a:ln w="254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777692" y="900008"/>
            <a:ext cx="2553429" cy="605294"/>
          </a:xfrm>
          <a:prstGeom prst="rect">
            <a:avLst/>
          </a:prstGeom>
          <a:noFill/>
        </p:spPr>
        <p:txBody>
          <a:bodyPr wrap="square" rtlCol="0">
            <a:spAutoFit/>
          </a:bodyPr>
          <a:lstStyle/>
          <a:p>
            <a:pPr>
              <a:lnSpc>
                <a:spcPts val="2000"/>
              </a:lnSpc>
            </a:pPr>
            <a:r>
              <a:rPr lang="ja-JP" altLang="en-US" sz="1400" dirty="0">
                <a:latin typeface="+mn-ea"/>
              </a:rPr>
              <a:t>サツマイモだと千分の</a:t>
            </a:r>
            <a:r>
              <a:rPr lang="en-US" altLang="ja-JP" sz="1400" dirty="0">
                <a:latin typeface="+mn-ea"/>
              </a:rPr>
              <a:t>1</a:t>
            </a:r>
            <a:r>
              <a:rPr lang="ja-JP" altLang="en-US" sz="1400" dirty="0" smtClean="0">
                <a:latin typeface="+mn-ea"/>
              </a:rPr>
              <a:t>程度</a:t>
            </a:r>
            <a:endParaRPr lang="en-US" altLang="ja-JP" sz="1400" dirty="0" smtClean="0">
              <a:latin typeface="+mn-ea"/>
            </a:endParaRPr>
          </a:p>
          <a:p>
            <a:pPr>
              <a:lnSpc>
                <a:spcPts val="2000"/>
              </a:lnSpc>
            </a:pPr>
            <a:r>
              <a:rPr lang="ja-JP" altLang="en-US" sz="1400" dirty="0" smtClean="0">
                <a:latin typeface="+mn-ea"/>
              </a:rPr>
              <a:t>移行</a:t>
            </a:r>
            <a:r>
              <a:rPr lang="ja-JP" altLang="en-US" sz="1400" dirty="0">
                <a:latin typeface="+mn-ea"/>
              </a:rPr>
              <a:t>しそうです</a:t>
            </a:r>
            <a:r>
              <a:rPr lang="ja-JP" altLang="en-US" sz="1400" dirty="0" smtClean="0">
                <a:latin typeface="+mn-ea"/>
              </a:rPr>
              <a:t>ね。</a:t>
            </a:r>
            <a:endParaRPr kumimoji="1" lang="ja-JP" altLang="en-US" sz="1400" dirty="0">
              <a:latin typeface="+mn-ea"/>
            </a:endParaRPr>
          </a:p>
        </p:txBody>
      </p:sp>
      <p:sp>
        <p:nvSpPr>
          <p:cNvPr id="12" name="円形吹き出し 11"/>
          <p:cNvSpPr/>
          <p:nvPr/>
        </p:nvSpPr>
        <p:spPr>
          <a:xfrm>
            <a:off x="2531893" y="4581150"/>
            <a:ext cx="4490009" cy="1794179"/>
          </a:xfrm>
          <a:prstGeom prst="wedgeEllipseCallout">
            <a:avLst>
              <a:gd name="adj1" fmla="val -63194"/>
              <a:gd name="adj2" fmla="val -44953"/>
            </a:avLst>
          </a:prstGeom>
          <a:noFill/>
          <a:ln w="254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937105" y="4949245"/>
            <a:ext cx="3821512" cy="1118255"/>
          </a:xfrm>
          <a:prstGeom prst="rect">
            <a:avLst/>
          </a:prstGeom>
          <a:noFill/>
        </p:spPr>
        <p:txBody>
          <a:bodyPr wrap="square" rtlCol="0">
            <a:spAutoFit/>
          </a:bodyPr>
          <a:lstStyle/>
          <a:p>
            <a:pPr>
              <a:lnSpc>
                <a:spcPts val="2000"/>
              </a:lnSpc>
            </a:pPr>
            <a:r>
              <a:rPr lang="ja-JP" altLang="en-US" sz="1400" dirty="0">
                <a:latin typeface="+mn-ea"/>
              </a:rPr>
              <a:t>土壌濃度が年間で</a:t>
            </a:r>
            <a:r>
              <a:rPr lang="en-US" altLang="ja-JP" sz="1400" dirty="0">
                <a:latin typeface="+mn-ea"/>
              </a:rPr>
              <a:t>10Bq/kg</a:t>
            </a:r>
            <a:r>
              <a:rPr lang="ja-JP" altLang="en-US" sz="1400" dirty="0">
                <a:latin typeface="+mn-ea"/>
              </a:rPr>
              <a:t>上昇したとすると</a:t>
            </a:r>
            <a:r>
              <a:rPr lang="ja-JP" altLang="en-US" sz="1400" dirty="0" smtClean="0">
                <a:latin typeface="+mn-ea"/>
              </a:rPr>
              <a:t>、</a:t>
            </a:r>
            <a:endParaRPr lang="en-US" altLang="ja-JP" sz="1400" dirty="0" smtClean="0">
              <a:latin typeface="+mn-ea"/>
            </a:endParaRPr>
          </a:p>
          <a:p>
            <a:pPr>
              <a:lnSpc>
                <a:spcPts val="2000"/>
              </a:lnSpc>
            </a:pPr>
            <a:r>
              <a:rPr lang="ja-JP" altLang="en-US" sz="1400" dirty="0" smtClean="0">
                <a:latin typeface="+mn-ea"/>
              </a:rPr>
              <a:t>サツマイモ</a:t>
            </a:r>
            <a:r>
              <a:rPr lang="ja-JP" altLang="en-US" sz="1400" dirty="0">
                <a:latin typeface="+mn-ea"/>
              </a:rPr>
              <a:t>のセシウム濃度は</a:t>
            </a:r>
            <a:r>
              <a:rPr lang="en-US" altLang="ja-JP" sz="1400" dirty="0">
                <a:latin typeface="+mn-ea"/>
              </a:rPr>
              <a:t>10mBq/kg</a:t>
            </a:r>
            <a:r>
              <a:rPr lang="ja-JP" altLang="en-US" sz="1400" dirty="0">
                <a:latin typeface="+mn-ea"/>
              </a:rPr>
              <a:t>程度増加するのを土壌入れ替えで、防げることになりそう</a:t>
            </a:r>
            <a:r>
              <a:rPr lang="ja-JP" altLang="en-US" sz="1400" dirty="0" smtClean="0">
                <a:latin typeface="+mn-ea"/>
              </a:rPr>
              <a:t>です。</a:t>
            </a:r>
            <a:endParaRPr kumimoji="1" lang="ja-JP" altLang="en-US" sz="1400" dirty="0">
              <a:latin typeface="+mn-ea"/>
            </a:endParaRPr>
          </a:p>
        </p:txBody>
      </p:sp>
      <p:sp>
        <p:nvSpPr>
          <p:cNvPr id="6" name="角丸四角形吹き出し 5"/>
          <p:cNvSpPr/>
          <p:nvPr/>
        </p:nvSpPr>
        <p:spPr>
          <a:xfrm>
            <a:off x="4505372" y="2309312"/>
            <a:ext cx="4312216" cy="2271838"/>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smtClean="0"/>
              <a:t>降下物により</a:t>
            </a:r>
            <a:endParaRPr kumimoji="1" lang="en-US" altLang="ja-JP" sz="3200" dirty="0" smtClean="0"/>
          </a:p>
          <a:p>
            <a:pPr algn="ctr"/>
            <a:r>
              <a:rPr kumimoji="1" lang="ja-JP" altLang="en-US" sz="3200" dirty="0" smtClean="0"/>
              <a:t>サツマイモの濃度は</a:t>
            </a:r>
            <a:endParaRPr kumimoji="1" lang="en-US" altLang="ja-JP" sz="3200" dirty="0" smtClean="0"/>
          </a:p>
          <a:p>
            <a:pPr algn="ctr"/>
            <a:r>
              <a:rPr lang="en-US" altLang="ja-JP" sz="3200" dirty="0" smtClean="0"/>
              <a:t>0.01</a:t>
            </a:r>
            <a:r>
              <a:rPr lang="ja-JP" altLang="en-US" sz="3200" dirty="0" smtClean="0"/>
              <a:t>ベクレル／</a:t>
            </a:r>
            <a:r>
              <a:rPr lang="en-US" altLang="ja-JP" sz="3200" dirty="0" smtClean="0"/>
              <a:t>kg</a:t>
            </a:r>
          </a:p>
          <a:p>
            <a:pPr algn="ctr"/>
            <a:r>
              <a:rPr lang="ja-JP" altLang="en-US" sz="3200" dirty="0" smtClean="0"/>
              <a:t>上昇</a:t>
            </a:r>
            <a:endParaRPr kumimoji="1" lang="ja-JP" altLang="en-US" sz="3200" dirty="0"/>
          </a:p>
        </p:txBody>
      </p:sp>
      <p:sp>
        <p:nvSpPr>
          <p:cNvPr id="14" name="正方形/長方形 13"/>
          <p:cNvSpPr/>
          <p:nvPr/>
        </p:nvSpPr>
        <p:spPr>
          <a:xfrm>
            <a:off x="324076" y="3391239"/>
            <a:ext cx="4083169" cy="338554"/>
          </a:xfrm>
          <a:prstGeom prst="rect">
            <a:avLst/>
          </a:prstGeom>
        </p:spPr>
        <p:txBody>
          <a:bodyPr wrap="none">
            <a:spAutoFit/>
          </a:bodyPr>
          <a:lstStyle/>
          <a:p>
            <a:r>
              <a:rPr lang="ja-JP" altLang="en-US" sz="1600" b="1" dirty="0"/>
              <a:t>土壌入れ替えで防げる野菜の濃度上昇は？</a:t>
            </a:r>
          </a:p>
        </p:txBody>
      </p:sp>
    </p:spTree>
    <p:extLst>
      <p:ext uri="{BB962C8B-B14F-4D97-AF65-F5344CB8AC3E}">
        <p14:creationId xmlns:p14="http://schemas.microsoft.com/office/powerpoint/2010/main" val="23624619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14</a:t>
            </a:fld>
            <a:endParaRPr kumimoji="1" lang="ja-JP" altLang="en-US"/>
          </a:p>
        </p:txBody>
      </p:sp>
      <p:sp>
        <p:nvSpPr>
          <p:cNvPr id="7" name="雲形吹き出し 6"/>
          <p:cNvSpPr/>
          <p:nvPr/>
        </p:nvSpPr>
        <p:spPr>
          <a:xfrm>
            <a:off x="6097652" y="1244604"/>
            <a:ext cx="2732390" cy="1304629"/>
          </a:xfrm>
          <a:prstGeom prst="cloud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降下量による</a:t>
            </a:r>
            <a:endParaRPr kumimoji="1" lang="en-US" altLang="ja-JP" dirty="0" smtClean="0"/>
          </a:p>
          <a:p>
            <a:pPr algn="ctr"/>
            <a:r>
              <a:rPr kumimoji="1" lang="ja-JP" altLang="en-US" dirty="0" smtClean="0"/>
              <a:t>新たな影響</a:t>
            </a:r>
            <a:endParaRPr kumimoji="1" lang="ja-JP" altLang="en-US" dirty="0"/>
          </a:p>
        </p:txBody>
      </p:sp>
      <p:sp>
        <p:nvSpPr>
          <p:cNvPr id="9" name="正方形/長方形 8"/>
          <p:cNvSpPr/>
          <p:nvPr/>
        </p:nvSpPr>
        <p:spPr>
          <a:xfrm>
            <a:off x="74236" y="136675"/>
            <a:ext cx="3262432" cy="338554"/>
          </a:xfrm>
          <a:prstGeom prst="rect">
            <a:avLst/>
          </a:prstGeom>
        </p:spPr>
        <p:txBody>
          <a:bodyPr wrap="none">
            <a:spAutoFit/>
          </a:bodyPr>
          <a:lstStyle/>
          <a:p>
            <a:r>
              <a:rPr lang="ja-JP" altLang="en-US" sz="1600" b="1" dirty="0"/>
              <a:t>土壌入れ替えで防げる経口摂取量</a:t>
            </a: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327" y="604720"/>
            <a:ext cx="1513542" cy="3135936"/>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01" y="3784131"/>
            <a:ext cx="1560194" cy="3006351"/>
          </a:xfrm>
          <a:prstGeom prst="rect">
            <a:avLst/>
          </a:prstGeom>
        </p:spPr>
      </p:pic>
      <p:sp>
        <p:nvSpPr>
          <p:cNvPr id="12" name="円形吹き出し 11"/>
          <p:cNvSpPr/>
          <p:nvPr/>
        </p:nvSpPr>
        <p:spPr>
          <a:xfrm>
            <a:off x="1975449" y="2113175"/>
            <a:ext cx="2574440" cy="1045265"/>
          </a:xfrm>
          <a:prstGeom prst="wedgeEllipseCallout">
            <a:avLst>
              <a:gd name="adj1" fmla="val -57810"/>
              <a:gd name="adj2" fmla="val -73799"/>
            </a:avLst>
          </a:prstGeom>
          <a:noFill/>
          <a:ln w="254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290366" y="2367664"/>
            <a:ext cx="1971096" cy="605294"/>
          </a:xfrm>
          <a:prstGeom prst="rect">
            <a:avLst/>
          </a:prstGeom>
          <a:noFill/>
        </p:spPr>
        <p:txBody>
          <a:bodyPr wrap="square" rtlCol="0">
            <a:spAutoFit/>
          </a:bodyPr>
          <a:lstStyle/>
          <a:p>
            <a:pPr>
              <a:lnSpc>
                <a:spcPts val="2000"/>
              </a:lnSpc>
            </a:pPr>
            <a:r>
              <a:rPr lang="ja-JP" altLang="en-US" sz="1400" dirty="0">
                <a:latin typeface="+mn-ea"/>
              </a:rPr>
              <a:t>口に入る量はどの程度減らせそうですか？</a:t>
            </a:r>
            <a:endParaRPr kumimoji="1" lang="ja-JP" altLang="en-US" sz="1400" dirty="0">
              <a:latin typeface="+mn-ea"/>
            </a:endParaRPr>
          </a:p>
        </p:txBody>
      </p:sp>
      <p:sp>
        <p:nvSpPr>
          <p:cNvPr id="14" name="円形吹き出し 13"/>
          <p:cNvSpPr/>
          <p:nvPr/>
        </p:nvSpPr>
        <p:spPr>
          <a:xfrm>
            <a:off x="1922783" y="5391509"/>
            <a:ext cx="6004892" cy="1216325"/>
          </a:xfrm>
          <a:prstGeom prst="wedgeEllipseCallout">
            <a:avLst>
              <a:gd name="adj1" fmla="val -53109"/>
              <a:gd name="adj2" fmla="val -89337"/>
            </a:avLst>
          </a:prstGeom>
          <a:noFill/>
          <a:ln w="254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687120" y="5599362"/>
            <a:ext cx="4981748" cy="861774"/>
          </a:xfrm>
          <a:prstGeom prst="rect">
            <a:avLst/>
          </a:prstGeom>
          <a:noFill/>
        </p:spPr>
        <p:txBody>
          <a:bodyPr wrap="square" rtlCol="0">
            <a:spAutoFit/>
          </a:bodyPr>
          <a:lstStyle/>
          <a:p>
            <a:pPr>
              <a:lnSpc>
                <a:spcPts val="2000"/>
              </a:lnSpc>
            </a:pPr>
            <a:r>
              <a:rPr lang="ja-JP" altLang="en-US" sz="1400" dirty="0">
                <a:latin typeface="+mn-ea"/>
              </a:rPr>
              <a:t>サツマイモのセシウム濃度は</a:t>
            </a:r>
            <a:r>
              <a:rPr lang="en-US" altLang="ja-JP" sz="1400" dirty="0">
                <a:latin typeface="+mn-ea"/>
              </a:rPr>
              <a:t>10mBq/kg</a:t>
            </a:r>
            <a:r>
              <a:rPr lang="ja-JP" altLang="en-US" sz="1400" dirty="0">
                <a:latin typeface="+mn-ea"/>
              </a:rPr>
              <a:t>程度増加するとしてサツマイモを</a:t>
            </a:r>
            <a:r>
              <a:rPr lang="en-US" altLang="ja-JP" sz="1400" dirty="0">
                <a:latin typeface="+mn-ea"/>
              </a:rPr>
              <a:t>100g</a:t>
            </a:r>
            <a:r>
              <a:rPr lang="ja-JP" altLang="en-US" sz="1400" dirty="0">
                <a:latin typeface="+mn-ea"/>
              </a:rPr>
              <a:t>食べるとすると</a:t>
            </a:r>
            <a:r>
              <a:rPr lang="en-US" altLang="ja-JP" sz="1400" dirty="0">
                <a:latin typeface="+mn-ea"/>
              </a:rPr>
              <a:t>1mBq</a:t>
            </a:r>
            <a:r>
              <a:rPr lang="ja-JP" altLang="en-US" sz="1400" dirty="0">
                <a:latin typeface="+mn-ea"/>
              </a:rPr>
              <a:t>の摂取を回避できることに</a:t>
            </a:r>
            <a:r>
              <a:rPr lang="ja-JP" altLang="en-US" sz="1400" dirty="0" smtClean="0">
                <a:latin typeface="+mn-ea"/>
              </a:rPr>
              <a:t>なります。</a:t>
            </a:r>
            <a:endParaRPr kumimoji="1" lang="ja-JP" altLang="en-US" sz="1400" dirty="0">
              <a:latin typeface="+mn-ea"/>
            </a:endParaRPr>
          </a:p>
        </p:txBody>
      </p:sp>
      <p:sp>
        <p:nvSpPr>
          <p:cNvPr id="8" name="雲形吹き出し 7"/>
          <p:cNvSpPr/>
          <p:nvPr/>
        </p:nvSpPr>
        <p:spPr>
          <a:xfrm>
            <a:off x="2891874" y="305952"/>
            <a:ext cx="3488549" cy="1809086"/>
          </a:xfrm>
          <a:prstGeom prst="cloud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原発事故前の最大値</a:t>
            </a:r>
            <a:endParaRPr kumimoji="1" lang="en-US" altLang="ja-JP" dirty="0" smtClean="0"/>
          </a:p>
          <a:p>
            <a:pPr algn="ctr"/>
            <a:r>
              <a:rPr lang="en-US" altLang="ja-JP" dirty="0" smtClean="0"/>
              <a:t>1.9 </a:t>
            </a:r>
            <a:r>
              <a:rPr lang="en-US" altLang="ja-JP" dirty="0"/>
              <a:t>Bq</a:t>
            </a:r>
            <a:r>
              <a:rPr lang="en-US" altLang="ja-JP" dirty="0" smtClean="0"/>
              <a:t>/</a:t>
            </a:r>
            <a:r>
              <a:rPr lang="ja-JP" altLang="en-US" dirty="0" smtClean="0"/>
              <a:t>日</a:t>
            </a:r>
            <a:endParaRPr lang="en-US" altLang="ja-JP" dirty="0" smtClean="0"/>
          </a:p>
          <a:p>
            <a:pPr algn="ctr"/>
            <a:r>
              <a:rPr lang="en-US" altLang="ja-JP" dirty="0" smtClean="0"/>
              <a:t>2001</a:t>
            </a:r>
            <a:r>
              <a:rPr lang="en-US" altLang="ja-JP" dirty="0"/>
              <a:t>~ 2008 </a:t>
            </a:r>
            <a:r>
              <a:rPr lang="ja-JP" altLang="en-US" dirty="0" smtClean="0"/>
              <a:t>年度では</a:t>
            </a:r>
            <a:r>
              <a:rPr lang="en-US" altLang="ja-JP" dirty="0" smtClean="0"/>
              <a:t>0.56 </a:t>
            </a:r>
            <a:r>
              <a:rPr lang="en-US" altLang="ja-JP" dirty="0"/>
              <a:t>Bq</a:t>
            </a:r>
            <a:r>
              <a:rPr lang="en-US" altLang="ja-JP" dirty="0" smtClean="0"/>
              <a:t>/</a:t>
            </a:r>
            <a:r>
              <a:rPr lang="ja-JP" altLang="en-US" dirty="0" smtClean="0"/>
              <a:t>日</a:t>
            </a:r>
            <a:endParaRPr kumimoji="1" lang="ja-JP" altLang="en-US" dirty="0"/>
          </a:p>
        </p:txBody>
      </p:sp>
      <p:sp>
        <p:nvSpPr>
          <p:cNvPr id="6" name="角丸四角形吹き出し 5"/>
          <p:cNvSpPr/>
          <p:nvPr/>
        </p:nvSpPr>
        <p:spPr>
          <a:xfrm>
            <a:off x="4155897" y="3024852"/>
            <a:ext cx="4312216" cy="2271838"/>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smtClean="0"/>
              <a:t>サツマイモを</a:t>
            </a:r>
            <a:endParaRPr kumimoji="1" lang="en-US" altLang="ja-JP" sz="2800" dirty="0" smtClean="0"/>
          </a:p>
          <a:p>
            <a:pPr algn="ctr"/>
            <a:r>
              <a:rPr kumimoji="1" lang="en-US" altLang="ja-JP" sz="2800" dirty="0" smtClean="0"/>
              <a:t>100g</a:t>
            </a:r>
            <a:r>
              <a:rPr kumimoji="1" lang="ja-JP" altLang="en-US" sz="2800" dirty="0" smtClean="0"/>
              <a:t>食べることでの</a:t>
            </a:r>
            <a:endParaRPr kumimoji="1" lang="en-US" altLang="ja-JP" sz="2800" dirty="0" smtClean="0"/>
          </a:p>
          <a:p>
            <a:pPr algn="ctr"/>
            <a:r>
              <a:rPr kumimoji="1" lang="ja-JP" altLang="en-US" sz="2800" dirty="0" smtClean="0"/>
              <a:t>摂取量を</a:t>
            </a:r>
            <a:endParaRPr kumimoji="1" lang="en-US" altLang="ja-JP" sz="2800" dirty="0" smtClean="0"/>
          </a:p>
          <a:p>
            <a:pPr algn="ctr"/>
            <a:r>
              <a:rPr lang="en-US" altLang="ja-JP" sz="2800" dirty="0" smtClean="0"/>
              <a:t>0.001</a:t>
            </a:r>
            <a:r>
              <a:rPr lang="ja-JP" altLang="en-US" sz="2800" dirty="0" smtClean="0"/>
              <a:t>ベクレル増やす</a:t>
            </a:r>
            <a:endParaRPr kumimoji="1" lang="ja-JP" altLang="en-US" sz="2800" dirty="0"/>
          </a:p>
        </p:txBody>
      </p:sp>
    </p:spTree>
    <p:extLst>
      <p:ext uri="{BB962C8B-B14F-4D97-AF65-F5344CB8AC3E}">
        <p14:creationId xmlns:p14="http://schemas.microsoft.com/office/powerpoint/2010/main" val="9123093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15</a:t>
            </a:fld>
            <a:endParaRPr kumimoji="1" lang="ja-JP" altLang="en-US"/>
          </a:p>
        </p:txBody>
      </p:sp>
      <p:sp>
        <p:nvSpPr>
          <p:cNvPr id="8" name="タイトル 7"/>
          <p:cNvSpPr>
            <a:spLocks noGrp="1"/>
          </p:cNvSpPr>
          <p:nvPr>
            <p:ph type="title"/>
          </p:nvPr>
        </p:nvSpPr>
        <p:spPr/>
        <p:txBody>
          <a:bodyPr/>
          <a:lstStyle/>
          <a:p>
            <a:r>
              <a:rPr lang="ja-JP" altLang="en-US" dirty="0"/>
              <a:t>できそうな工夫は？</a:t>
            </a:r>
            <a:endParaRPr kumimoji="1" lang="ja-JP" altLang="en-US" dirty="0"/>
          </a:p>
        </p:txBody>
      </p:sp>
      <p:sp>
        <p:nvSpPr>
          <p:cNvPr id="6" name="角丸四角形吹き出し 5"/>
          <p:cNvSpPr/>
          <p:nvPr/>
        </p:nvSpPr>
        <p:spPr>
          <a:xfrm>
            <a:off x="3747086" y="2749237"/>
            <a:ext cx="4711114" cy="1359525"/>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smtClean="0"/>
              <a:t>他にできる工夫は？</a:t>
            </a:r>
            <a:endParaRPr kumimoji="1" lang="ja-JP" altLang="en-US" sz="3200" dirty="0"/>
          </a:p>
        </p:txBody>
      </p:sp>
      <p:sp>
        <p:nvSpPr>
          <p:cNvPr id="7" name="角丸四角形吹き出し 6"/>
          <p:cNvSpPr/>
          <p:nvPr/>
        </p:nvSpPr>
        <p:spPr>
          <a:xfrm>
            <a:off x="3747086" y="5578418"/>
            <a:ext cx="4711114" cy="845929"/>
          </a:xfrm>
          <a:prstGeom prst="wedgeRoundRectCallout">
            <a:avLst>
              <a:gd name="adj1" fmla="val -20650"/>
              <a:gd name="adj2" fmla="val 68619"/>
              <a:gd name="adj3" fmla="val 16667"/>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K</a:t>
            </a:r>
            <a:r>
              <a:rPr kumimoji="1" lang="ja-JP" altLang="en-US" dirty="0" smtClean="0"/>
              <a:t>肥料、落ち葉除去</a:t>
            </a:r>
            <a:endParaRPr kumimoji="1" lang="ja-JP" altLang="en-US" dirty="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409" y="3645921"/>
            <a:ext cx="1513542" cy="3135936"/>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01" y="641228"/>
            <a:ext cx="1560194" cy="3006351"/>
          </a:xfrm>
          <a:prstGeom prst="rect">
            <a:avLst/>
          </a:prstGeom>
        </p:spPr>
      </p:pic>
      <p:sp>
        <p:nvSpPr>
          <p:cNvPr id="11" name="円形吹き出し 10"/>
          <p:cNvSpPr/>
          <p:nvPr/>
        </p:nvSpPr>
        <p:spPr>
          <a:xfrm>
            <a:off x="2380891" y="4295956"/>
            <a:ext cx="5227607" cy="1130060"/>
          </a:xfrm>
          <a:prstGeom prst="wedgeEllipseCallout">
            <a:avLst>
              <a:gd name="adj1" fmla="val -59986"/>
              <a:gd name="adj2" fmla="val -24283"/>
            </a:avLst>
          </a:prstGeom>
          <a:noFill/>
          <a:ln w="254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725942" y="4582078"/>
            <a:ext cx="4701402" cy="605294"/>
          </a:xfrm>
          <a:prstGeom prst="rect">
            <a:avLst/>
          </a:prstGeom>
          <a:noFill/>
        </p:spPr>
        <p:txBody>
          <a:bodyPr wrap="square" rtlCol="0">
            <a:spAutoFit/>
          </a:bodyPr>
          <a:lstStyle/>
          <a:p>
            <a:pPr>
              <a:lnSpc>
                <a:spcPts val="2000"/>
              </a:lnSpc>
            </a:pPr>
            <a:r>
              <a:rPr lang="ja-JP" altLang="en-US" sz="1400" dirty="0">
                <a:latin typeface="+mn-ea"/>
              </a:rPr>
              <a:t>どこまで介入すべきか</a:t>
            </a:r>
            <a:r>
              <a:rPr lang="ja-JP" altLang="en-US" sz="1400" dirty="0" err="1">
                <a:latin typeface="+mn-ea"/>
              </a:rPr>
              <a:t>は</a:t>
            </a:r>
            <a:r>
              <a:rPr lang="ja-JP" altLang="en-US" sz="1400" dirty="0">
                <a:latin typeface="+mn-ea"/>
              </a:rPr>
              <a:t>、データをもとに考えることができそうですが、皆さんどう</a:t>
            </a:r>
            <a:r>
              <a:rPr lang="ja-JP" altLang="en-US" sz="1400" dirty="0" smtClean="0">
                <a:latin typeface="+mn-ea"/>
              </a:rPr>
              <a:t>思われますか？</a:t>
            </a:r>
            <a:endParaRPr kumimoji="1" lang="ja-JP" altLang="en-US" sz="1400" dirty="0">
              <a:latin typeface="+mn-ea"/>
            </a:endParaRPr>
          </a:p>
        </p:txBody>
      </p:sp>
      <p:sp>
        <p:nvSpPr>
          <p:cNvPr id="13" name="円形吹き出し 12"/>
          <p:cNvSpPr/>
          <p:nvPr/>
        </p:nvSpPr>
        <p:spPr>
          <a:xfrm>
            <a:off x="2531893" y="935037"/>
            <a:ext cx="4490009" cy="1635635"/>
          </a:xfrm>
          <a:prstGeom prst="wedgeEllipseCallout">
            <a:avLst>
              <a:gd name="adj1" fmla="val -67229"/>
              <a:gd name="adj2" fmla="val -12254"/>
            </a:avLst>
          </a:prstGeom>
          <a:noFill/>
          <a:ln w="254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937105" y="1208246"/>
            <a:ext cx="3821512" cy="1118255"/>
          </a:xfrm>
          <a:prstGeom prst="rect">
            <a:avLst/>
          </a:prstGeom>
          <a:noFill/>
        </p:spPr>
        <p:txBody>
          <a:bodyPr wrap="square" rtlCol="0">
            <a:spAutoFit/>
          </a:bodyPr>
          <a:lstStyle/>
          <a:p>
            <a:pPr>
              <a:lnSpc>
                <a:spcPts val="2000"/>
              </a:lnSpc>
            </a:pPr>
            <a:r>
              <a:rPr lang="ja-JP" altLang="en-US" sz="1400" dirty="0">
                <a:latin typeface="+mn-ea"/>
              </a:rPr>
              <a:t>作物への放射性セシウムの移行を減らすための工夫も色々と研究されていますので、どのような対策を講じるのがよいか、様々な角度から考えることができそう</a:t>
            </a:r>
            <a:r>
              <a:rPr lang="ja-JP" altLang="en-US" sz="1400" dirty="0" smtClean="0">
                <a:latin typeface="+mn-ea"/>
              </a:rPr>
              <a:t>です。</a:t>
            </a:r>
            <a:endParaRPr kumimoji="1" lang="ja-JP" altLang="en-US" sz="1400" dirty="0">
              <a:latin typeface="+mn-ea"/>
            </a:endParaRPr>
          </a:p>
        </p:txBody>
      </p:sp>
    </p:spTree>
    <p:extLst>
      <p:ext uri="{BB962C8B-B14F-4D97-AF65-F5344CB8AC3E}">
        <p14:creationId xmlns:p14="http://schemas.microsoft.com/office/powerpoint/2010/main" val="4971277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idx="1"/>
          </p:nvPr>
        </p:nvSpPr>
        <p:spPr>
          <a:xfrm>
            <a:off x="540000" y="1440000"/>
            <a:ext cx="8229600" cy="4525963"/>
          </a:xfrm>
        </p:spPr>
        <p:txBody>
          <a:bodyPr>
            <a:normAutofit fontScale="92500" lnSpcReduction="10000"/>
          </a:bodyPr>
          <a:lstStyle/>
          <a:p>
            <a:r>
              <a:rPr kumimoji="1" lang="ja-JP" altLang="en-US" dirty="0" smtClean="0"/>
              <a:t>空に舞い上がったセシウムが落ちてくることで畑の土の放射性セシウムの濃度が増えることも考えられる</a:t>
            </a:r>
            <a:endParaRPr kumimoji="1" lang="en-US" altLang="ja-JP" dirty="0" smtClean="0"/>
          </a:p>
          <a:p>
            <a:pPr lvl="1"/>
            <a:r>
              <a:rPr lang="ja-JP" altLang="en-US" dirty="0" smtClean="0"/>
              <a:t>しかし、これによるサツマイモの濃度の増加は測ってもわからない程度</a:t>
            </a:r>
            <a:endParaRPr lang="en-US" altLang="ja-JP" dirty="0" smtClean="0"/>
          </a:p>
          <a:p>
            <a:pPr marL="457200" lvl="1" indent="0">
              <a:buNone/>
            </a:pPr>
            <a:endParaRPr lang="en-US" altLang="ja-JP" dirty="0" smtClean="0"/>
          </a:p>
          <a:p>
            <a:r>
              <a:rPr lang="ja-JP" altLang="en-US" dirty="0" smtClean="0"/>
              <a:t>増えても食べ物</a:t>
            </a:r>
            <a:r>
              <a:rPr lang="ja-JP" altLang="en-US" dirty="0"/>
              <a:t>の安全の目安より</a:t>
            </a:r>
            <a:r>
              <a:rPr lang="ja-JP" altLang="en-US" dirty="0" smtClean="0"/>
              <a:t>少ない</a:t>
            </a:r>
            <a:endParaRPr lang="en-US" altLang="ja-JP" dirty="0" smtClean="0"/>
          </a:p>
          <a:p>
            <a:pPr lvl="1"/>
            <a:r>
              <a:rPr lang="ja-JP" altLang="en-US" dirty="0" smtClean="0"/>
              <a:t>まず</a:t>
            </a:r>
            <a:r>
              <a:rPr lang="ja-JP" altLang="en-US" dirty="0"/>
              <a:t>何をすべきかを考えては</a:t>
            </a:r>
            <a:r>
              <a:rPr lang="en-US" altLang="ja-JP" dirty="0"/>
              <a:t>…</a:t>
            </a:r>
          </a:p>
          <a:p>
            <a:pPr lvl="1"/>
            <a:r>
              <a:rPr lang="ja-JP" altLang="en-US" dirty="0"/>
              <a:t>その中でできることをやってみて</a:t>
            </a:r>
            <a:r>
              <a:rPr lang="ja-JP" altLang="en-US" dirty="0" smtClean="0"/>
              <a:t>は</a:t>
            </a:r>
            <a:endParaRPr lang="en-US" altLang="ja-JP" dirty="0" smtClean="0"/>
          </a:p>
          <a:p>
            <a:pPr lvl="1"/>
            <a:r>
              <a:rPr kumimoji="1" lang="ja-JP" altLang="en-US" dirty="0" smtClean="0"/>
              <a:t>専門家とも相談できる</a:t>
            </a:r>
            <a:endParaRPr kumimoji="1" lang="ja-JP" altLang="en-US" dirty="0"/>
          </a:p>
        </p:txBody>
      </p:sp>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16</a:t>
            </a:fld>
            <a:endParaRPr kumimoji="1" lang="ja-JP" altLang="en-US"/>
          </a:p>
        </p:txBody>
      </p:sp>
      <p:sp>
        <p:nvSpPr>
          <p:cNvPr id="7" name="テキスト ボックス 6"/>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8" name="テキスト ボックス 7"/>
          <p:cNvSpPr txBox="1"/>
          <p:nvPr/>
        </p:nvSpPr>
        <p:spPr>
          <a:xfrm>
            <a:off x="1080000" y="108000"/>
            <a:ext cx="5109091" cy="584775"/>
          </a:xfrm>
          <a:prstGeom prst="rect">
            <a:avLst/>
          </a:prstGeom>
          <a:noFill/>
        </p:spPr>
        <p:txBody>
          <a:bodyPr wrap="none" rtlCol="0">
            <a:spAutoFit/>
          </a:bodyPr>
          <a:lstStyle/>
          <a:p>
            <a:pPr defTabSz="914400"/>
            <a:r>
              <a:rPr lang="ja-JP" altLang="en-US" sz="3200" b="1" dirty="0">
                <a:solidFill>
                  <a:prstClr val="black"/>
                </a:solidFill>
              </a:rPr>
              <a:t>保育所の畑の</a:t>
            </a:r>
            <a:r>
              <a:rPr lang="ja-JP" altLang="en-US" sz="3200" b="1" dirty="0" smtClean="0">
                <a:solidFill>
                  <a:prstClr val="black"/>
                </a:solidFill>
              </a:rPr>
              <a:t>土（まとめ）</a:t>
            </a:r>
            <a:endParaRPr lang="ja-JP" altLang="en-US" sz="3200" b="1" dirty="0">
              <a:solidFill>
                <a:prstClr val="black"/>
              </a:solidFill>
              <a:latin typeface="Arial"/>
              <a:ea typeface="メイリオ"/>
            </a:endParaRPr>
          </a:p>
        </p:txBody>
      </p:sp>
    </p:spTree>
    <p:extLst>
      <p:ext uri="{BB962C8B-B14F-4D97-AF65-F5344CB8AC3E}">
        <p14:creationId xmlns:p14="http://schemas.microsoft.com/office/powerpoint/2010/main" val="28409322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685800" y="1236003"/>
            <a:ext cx="7772400" cy="1470025"/>
          </a:xfrm>
        </p:spPr>
        <p:txBody>
          <a:bodyPr/>
          <a:lstStyle/>
          <a:p>
            <a:pPr defTabSz="914400"/>
            <a:r>
              <a:rPr lang="ja-JP" altLang="en-US" dirty="0">
                <a:solidFill>
                  <a:prstClr val="black"/>
                </a:solidFill>
              </a:rPr>
              <a:t>除染が進まず散歩に行けない</a:t>
            </a:r>
          </a:p>
        </p:txBody>
      </p:sp>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17</a:t>
            </a:fld>
            <a:endParaRPr kumimoji="1" lang="ja-JP" altLang="en-US"/>
          </a:p>
        </p:txBody>
      </p:sp>
      <p:sp>
        <p:nvSpPr>
          <p:cNvPr id="7" name="角丸四角形吹き出し 6"/>
          <p:cNvSpPr/>
          <p:nvPr/>
        </p:nvSpPr>
        <p:spPr>
          <a:xfrm>
            <a:off x="2521866" y="3689896"/>
            <a:ext cx="6206294" cy="1377413"/>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smtClean="0"/>
              <a:t>園周辺は農地・果樹園が多い</a:t>
            </a:r>
            <a:endParaRPr kumimoji="1" lang="ja-JP" altLang="en-US" sz="3200" dirty="0"/>
          </a:p>
        </p:txBody>
      </p:sp>
      <p:sp>
        <p:nvSpPr>
          <p:cNvPr id="9" name="テキスト ボックス 8"/>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10" name="テキスト ボックス 9"/>
          <p:cNvSpPr txBox="1"/>
          <p:nvPr/>
        </p:nvSpPr>
        <p:spPr>
          <a:xfrm>
            <a:off x="1080000" y="108000"/>
            <a:ext cx="5929828" cy="584775"/>
          </a:xfrm>
          <a:prstGeom prst="rect">
            <a:avLst/>
          </a:prstGeom>
          <a:noFill/>
        </p:spPr>
        <p:txBody>
          <a:bodyPr wrap="none" rtlCol="0">
            <a:spAutoFit/>
          </a:bodyPr>
          <a:lstStyle/>
          <a:p>
            <a:pPr defTabSz="914400"/>
            <a:r>
              <a:rPr lang="ja-JP" altLang="en-US" sz="3200" b="1" dirty="0">
                <a:solidFill>
                  <a:prstClr val="black"/>
                </a:solidFill>
              </a:rPr>
              <a:t>散歩をどうする？</a:t>
            </a:r>
            <a:r>
              <a:rPr lang="ja-JP" altLang="en-US" sz="3200" b="1" dirty="0" smtClean="0">
                <a:solidFill>
                  <a:prstClr val="black"/>
                </a:solidFill>
                <a:latin typeface="Arial"/>
                <a:ea typeface="メイリオ"/>
              </a:rPr>
              <a:t>（課題提示）</a:t>
            </a:r>
            <a:endParaRPr lang="ja-JP" altLang="en-US" sz="3200" b="1" dirty="0">
              <a:solidFill>
                <a:prstClr val="black"/>
              </a:solidFill>
              <a:latin typeface="Arial"/>
              <a:ea typeface="メイリオ"/>
            </a:endParaRPr>
          </a:p>
        </p:txBody>
      </p:sp>
    </p:spTree>
    <p:extLst>
      <p:ext uri="{BB962C8B-B14F-4D97-AF65-F5344CB8AC3E}">
        <p14:creationId xmlns:p14="http://schemas.microsoft.com/office/powerpoint/2010/main" val="3841523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a:off x="540000" y="1440000"/>
            <a:ext cx="8229600" cy="4525963"/>
          </a:xfrm>
        </p:spPr>
        <p:txBody>
          <a:bodyPr/>
          <a:lstStyle/>
          <a:p>
            <a:r>
              <a:rPr kumimoji="1" lang="ja-JP" altLang="en-US" dirty="0" smtClean="0"/>
              <a:t>あすなろ保育園の取り組みは参考になりましたか？</a:t>
            </a:r>
            <a:endParaRPr kumimoji="1" lang="en-US" altLang="ja-JP" dirty="0" smtClean="0"/>
          </a:p>
          <a:p>
            <a:pPr lvl="1"/>
            <a:r>
              <a:rPr lang="ja-JP" altLang="en-US" dirty="0" smtClean="0"/>
              <a:t>現状を把握する</a:t>
            </a:r>
            <a:endParaRPr lang="en-US" altLang="ja-JP" dirty="0" smtClean="0"/>
          </a:p>
          <a:p>
            <a:pPr lvl="2"/>
            <a:r>
              <a:rPr lang="ja-JP" altLang="en-US" dirty="0" smtClean="0"/>
              <a:t>社会資源を活用</a:t>
            </a:r>
            <a:endParaRPr lang="en-US" altLang="ja-JP" dirty="0" smtClean="0"/>
          </a:p>
          <a:p>
            <a:pPr lvl="1"/>
            <a:r>
              <a:rPr kumimoji="1" lang="ja-JP" altLang="en-US" dirty="0" smtClean="0"/>
              <a:t>できる工夫を行う</a:t>
            </a:r>
            <a:endParaRPr kumimoji="1" lang="en-US" altLang="ja-JP" dirty="0" smtClean="0"/>
          </a:p>
          <a:p>
            <a:pPr lvl="1"/>
            <a:r>
              <a:rPr lang="ja-JP" altLang="en-US" dirty="0" smtClean="0"/>
              <a:t>スタッフや保護者の理解を得る</a:t>
            </a:r>
            <a:endParaRPr kumimoji="1" lang="ja-JP" altLang="en-US" dirty="0"/>
          </a:p>
        </p:txBody>
      </p:sp>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18</a:t>
            </a:fld>
            <a:endParaRPr kumimoji="1" lang="ja-JP" altLang="en-US"/>
          </a:p>
        </p:txBody>
      </p:sp>
      <p:sp>
        <p:nvSpPr>
          <p:cNvPr id="5" name="テキスト ボックス 4"/>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7" name="テキスト ボックス 6"/>
          <p:cNvSpPr txBox="1"/>
          <p:nvPr/>
        </p:nvSpPr>
        <p:spPr>
          <a:xfrm>
            <a:off x="1080000" y="108000"/>
            <a:ext cx="5519460" cy="584775"/>
          </a:xfrm>
          <a:prstGeom prst="rect">
            <a:avLst/>
          </a:prstGeom>
          <a:noFill/>
        </p:spPr>
        <p:txBody>
          <a:bodyPr wrap="none" rtlCol="0">
            <a:spAutoFit/>
          </a:bodyPr>
          <a:lstStyle/>
          <a:p>
            <a:pPr defTabSz="914400"/>
            <a:r>
              <a:rPr lang="ja-JP" altLang="en-US" sz="3200" b="1" dirty="0">
                <a:solidFill>
                  <a:prstClr val="black"/>
                </a:solidFill>
              </a:rPr>
              <a:t>散歩をどうする？</a:t>
            </a:r>
            <a:r>
              <a:rPr lang="ja-JP" altLang="en-US" sz="3200" b="1" dirty="0" smtClean="0">
                <a:solidFill>
                  <a:prstClr val="black"/>
                </a:solidFill>
                <a:latin typeface="Arial"/>
                <a:ea typeface="メイリオ"/>
              </a:rPr>
              <a:t>（参考例）</a:t>
            </a:r>
            <a:endParaRPr lang="ja-JP" altLang="en-US" sz="3200" b="1" dirty="0">
              <a:solidFill>
                <a:prstClr val="black"/>
              </a:solidFill>
              <a:latin typeface="Arial"/>
              <a:ea typeface="メイリオ"/>
            </a:endParaRPr>
          </a:p>
        </p:txBody>
      </p:sp>
    </p:spTree>
    <p:extLst>
      <p:ext uri="{BB962C8B-B14F-4D97-AF65-F5344CB8AC3E}">
        <p14:creationId xmlns:p14="http://schemas.microsoft.com/office/powerpoint/2010/main" val="31714873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19</a:t>
            </a:fld>
            <a:endParaRPr kumimoji="1" lang="ja-JP" altLang="en-US"/>
          </a:p>
        </p:txBody>
      </p:sp>
      <p:pic>
        <p:nvPicPr>
          <p:cNvPr id="5" name="図 4" descr="スクリーンショット 2015-01-08 10.13.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5142"/>
            <a:ext cx="9144000" cy="5459104"/>
          </a:xfrm>
          <a:prstGeom prst="rect">
            <a:avLst/>
          </a:prstGeom>
        </p:spPr>
      </p:pic>
      <p:sp>
        <p:nvSpPr>
          <p:cNvPr id="6" name="テキスト ボックス 5"/>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7" name="テキスト ボックス 6"/>
          <p:cNvSpPr txBox="1"/>
          <p:nvPr/>
        </p:nvSpPr>
        <p:spPr>
          <a:xfrm>
            <a:off x="1080000" y="108000"/>
            <a:ext cx="7160935" cy="584775"/>
          </a:xfrm>
          <a:prstGeom prst="rect">
            <a:avLst/>
          </a:prstGeom>
          <a:noFill/>
        </p:spPr>
        <p:txBody>
          <a:bodyPr wrap="none" rtlCol="0">
            <a:spAutoFit/>
          </a:bodyPr>
          <a:lstStyle/>
          <a:p>
            <a:pPr defTabSz="914400"/>
            <a:r>
              <a:rPr lang="ja-JP" altLang="en-US" sz="3200" b="1" dirty="0">
                <a:solidFill>
                  <a:prstClr val="black"/>
                </a:solidFill>
              </a:rPr>
              <a:t>散歩をどうする</a:t>
            </a:r>
            <a:r>
              <a:rPr lang="ja-JP" altLang="en-US" sz="3200" b="1" dirty="0" smtClean="0">
                <a:solidFill>
                  <a:prstClr val="black"/>
                </a:solidFill>
              </a:rPr>
              <a:t>？（ホットスポット）</a:t>
            </a:r>
            <a:endParaRPr lang="ja-JP" altLang="en-US" sz="3200" b="1" dirty="0">
              <a:solidFill>
                <a:prstClr val="black"/>
              </a:solidFill>
              <a:latin typeface="Arial"/>
              <a:ea typeface="メイリオ"/>
            </a:endParaRPr>
          </a:p>
        </p:txBody>
      </p:sp>
    </p:spTree>
    <p:extLst>
      <p:ext uri="{BB962C8B-B14F-4D97-AF65-F5344CB8AC3E}">
        <p14:creationId xmlns:p14="http://schemas.microsoft.com/office/powerpoint/2010/main" val="30919350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idx="1"/>
          </p:nvPr>
        </p:nvSpPr>
        <p:spPr>
          <a:xfrm>
            <a:off x="250825" y="1043703"/>
            <a:ext cx="8642350" cy="5480921"/>
          </a:xfrm>
        </p:spPr>
        <p:txBody>
          <a:bodyPr>
            <a:normAutofit fontScale="92500"/>
          </a:bodyPr>
          <a:lstStyle/>
          <a:p>
            <a:pPr eaLnBrk="1"/>
            <a:r>
              <a:rPr kumimoji="1" lang="ja-JP" altLang="en-US" dirty="0" smtClean="0"/>
              <a:t>対象者</a:t>
            </a:r>
            <a:endParaRPr kumimoji="1" lang="en-US" altLang="ja-JP" dirty="0" smtClean="0"/>
          </a:p>
          <a:p>
            <a:pPr lvl="1" eaLnBrk="1"/>
            <a:r>
              <a:rPr lang="ja-JP" altLang="en-US" dirty="0"/>
              <a:t>平成</a:t>
            </a:r>
            <a:r>
              <a:rPr lang="en-US" altLang="ja-JP" dirty="0"/>
              <a:t>26</a:t>
            </a:r>
            <a:r>
              <a:rPr lang="ja-JP" altLang="en-US" dirty="0"/>
              <a:t>年度ふくしま保育元気</a:t>
            </a:r>
            <a:r>
              <a:rPr lang="ja-JP" altLang="en-US" dirty="0" smtClean="0"/>
              <a:t>アップ緊急</a:t>
            </a:r>
            <a:r>
              <a:rPr lang="ja-JP" altLang="en-US" dirty="0"/>
              <a:t>支援事業相談支援者育成</a:t>
            </a:r>
            <a:r>
              <a:rPr lang="ja-JP" altLang="en-US" dirty="0" smtClean="0"/>
              <a:t>研修フォローアップ研修会参加者</a:t>
            </a:r>
            <a:endParaRPr lang="en-US" altLang="ja-JP" dirty="0" smtClean="0"/>
          </a:p>
          <a:p>
            <a:pPr lvl="1" eaLnBrk="1"/>
            <a:r>
              <a:rPr lang="ja-JP" altLang="en-US" dirty="0" smtClean="0"/>
              <a:t>興味のある保健福祉関係者</a:t>
            </a:r>
            <a:endParaRPr lang="en-US" altLang="ja-JP" dirty="0" smtClean="0"/>
          </a:p>
          <a:p>
            <a:pPr eaLnBrk="1"/>
            <a:r>
              <a:rPr lang="ja-JP" altLang="en-US" dirty="0" smtClean="0"/>
              <a:t>研修時にこの資料をどう使うか</a:t>
            </a:r>
            <a:endParaRPr lang="en-US" altLang="ja-JP" dirty="0" smtClean="0"/>
          </a:p>
          <a:p>
            <a:pPr lvl="1" eaLnBrk="1"/>
            <a:r>
              <a:rPr lang="ja-JP" altLang="en-US" dirty="0" smtClean="0"/>
              <a:t>講義で概要を説明し、専門家を交えて小グループでの討議で理解を深め、全体でも意見を交換することを想定しています</a:t>
            </a:r>
            <a:endParaRPr lang="en-US" altLang="ja-JP" dirty="0" smtClean="0"/>
          </a:p>
          <a:p>
            <a:pPr lvl="1" eaLnBrk="1"/>
            <a:r>
              <a:rPr lang="ja-JP" altLang="en-US" dirty="0" smtClean="0"/>
              <a:t>議論の材料を示しますが、決まった解決策を提示したり、それを押しつけることを意図していません</a:t>
            </a:r>
            <a:endParaRPr lang="en-US" altLang="ja-JP" dirty="0" smtClean="0"/>
          </a:p>
          <a:p>
            <a:pPr lvl="1" eaLnBrk="1"/>
            <a:r>
              <a:rPr lang="ja-JP" altLang="en-US" dirty="0" smtClean="0"/>
              <a:t>どのようにするのがよいかは各施設によって異なるでしょう</a:t>
            </a:r>
            <a:endParaRPr lang="ja-JP" altLang="en-US" dirty="0"/>
          </a:p>
          <a:p>
            <a:pPr eaLnBrk="1"/>
            <a:endParaRPr kumimoji="1" lang="en-US" altLang="ja-JP" dirty="0" smtClean="0"/>
          </a:p>
          <a:p>
            <a:pPr eaLnBrk="1"/>
            <a:endParaRPr kumimoji="1" lang="ja-JP" altLang="en-US" dirty="0"/>
          </a:p>
        </p:txBody>
      </p:sp>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2</a:t>
            </a:fld>
            <a:endParaRPr kumimoji="1" lang="ja-JP" altLang="en-US"/>
          </a:p>
        </p:txBody>
      </p:sp>
      <p:sp>
        <p:nvSpPr>
          <p:cNvPr id="7" name="テキスト ボックス 6"/>
          <p:cNvSpPr txBox="1"/>
          <p:nvPr/>
        </p:nvSpPr>
        <p:spPr>
          <a:xfrm>
            <a:off x="1080000" y="121932"/>
            <a:ext cx="3467616" cy="584776"/>
          </a:xfrm>
          <a:prstGeom prst="rect">
            <a:avLst/>
          </a:prstGeom>
          <a:noFill/>
        </p:spPr>
        <p:txBody>
          <a:bodyPr wrap="none" rtlCol="0">
            <a:spAutoFit/>
          </a:bodyPr>
          <a:lstStyle/>
          <a:p>
            <a:pPr defTabSz="914400"/>
            <a:r>
              <a:rPr lang="ja-JP" altLang="en-US" sz="3200" b="1" dirty="0"/>
              <a:t>この資料について</a:t>
            </a:r>
            <a:endParaRPr lang="ja-JP" altLang="en-US" sz="3200" b="1" dirty="0">
              <a:solidFill>
                <a:prstClr val="black"/>
              </a:solidFill>
              <a:latin typeface="Arial"/>
              <a:ea typeface="メイリオ"/>
            </a:endParaRPr>
          </a:p>
        </p:txBody>
      </p:sp>
    </p:spTree>
    <p:extLst>
      <p:ext uri="{BB962C8B-B14F-4D97-AF65-F5344CB8AC3E}">
        <p14:creationId xmlns:p14="http://schemas.microsoft.com/office/powerpoint/2010/main" val="2698155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20</a:t>
            </a:fld>
            <a:endParaRPr kumimoji="1" lang="ja-JP" altLang="en-US"/>
          </a:p>
        </p:txBody>
      </p:sp>
      <p:sp>
        <p:nvSpPr>
          <p:cNvPr id="6" name="テキスト ボックス 5"/>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7" name="テキスト ボックス 6"/>
          <p:cNvSpPr txBox="1"/>
          <p:nvPr/>
        </p:nvSpPr>
        <p:spPr>
          <a:xfrm>
            <a:off x="1080000" y="108000"/>
            <a:ext cx="6750566" cy="584775"/>
          </a:xfrm>
          <a:prstGeom prst="rect">
            <a:avLst/>
          </a:prstGeom>
          <a:noFill/>
        </p:spPr>
        <p:txBody>
          <a:bodyPr wrap="none" rtlCol="0">
            <a:spAutoFit/>
          </a:bodyPr>
          <a:lstStyle/>
          <a:p>
            <a:pPr defTabSz="914400"/>
            <a:r>
              <a:rPr lang="ja-JP" altLang="en-US" sz="3200" b="1" dirty="0">
                <a:solidFill>
                  <a:prstClr val="black"/>
                </a:solidFill>
              </a:rPr>
              <a:t>散歩をどうする？</a:t>
            </a:r>
            <a:r>
              <a:rPr lang="ja-JP" altLang="en-US" sz="3200" b="1" dirty="0" smtClean="0">
                <a:solidFill>
                  <a:prstClr val="black"/>
                </a:solidFill>
              </a:rPr>
              <a:t>（懸念事項は？）</a:t>
            </a:r>
            <a:endParaRPr lang="ja-JP" altLang="en-US" sz="3200" b="1" dirty="0">
              <a:solidFill>
                <a:prstClr val="black"/>
              </a:solidFill>
              <a:latin typeface="Arial"/>
              <a:ea typeface="メイリオ"/>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879931"/>
            <a:ext cx="1513542" cy="3135936"/>
          </a:xfrm>
          <a:prstGeom prst="rect">
            <a:avLst/>
          </a:prstGeom>
        </p:spPr>
      </p:pic>
      <p:sp>
        <p:nvSpPr>
          <p:cNvPr id="12" name="円形吹き出し 11"/>
          <p:cNvSpPr/>
          <p:nvPr/>
        </p:nvSpPr>
        <p:spPr>
          <a:xfrm>
            <a:off x="3297415" y="4295955"/>
            <a:ext cx="3974643" cy="1385010"/>
          </a:xfrm>
          <a:prstGeom prst="wedgeEllipseCallout">
            <a:avLst>
              <a:gd name="adj1" fmla="val -75131"/>
              <a:gd name="adj2" fmla="val -6960"/>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886218" y="4685813"/>
            <a:ext cx="2999718" cy="605294"/>
          </a:xfrm>
          <a:prstGeom prst="rect">
            <a:avLst/>
          </a:prstGeom>
          <a:noFill/>
        </p:spPr>
        <p:txBody>
          <a:bodyPr wrap="square" rtlCol="0">
            <a:spAutoFit/>
          </a:bodyPr>
          <a:lstStyle/>
          <a:p>
            <a:pPr>
              <a:lnSpc>
                <a:spcPts val="2000"/>
              </a:lnSpc>
            </a:pPr>
            <a:r>
              <a:rPr lang="ja-JP" altLang="en-US" sz="1400" dirty="0">
                <a:latin typeface="+mn-ea"/>
              </a:rPr>
              <a:t>再開できないのは何が原因と</a:t>
            </a:r>
            <a:r>
              <a:rPr lang="ja-JP" altLang="en-US" sz="1400" dirty="0" smtClean="0">
                <a:latin typeface="+mn-ea"/>
              </a:rPr>
              <a:t>して</a:t>
            </a:r>
            <a:endParaRPr lang="en-US" altLang="ja-JP" sz="1400" dirty="0" smtClean="0">
              <a:latin typeface="+mn-ea"/>
            </a:endParaRPr>
          </a:p>
          <a:p>
            <a:pPr>
              <a:lnSpc>
                <a:spcPts val="2000"/>
              </a:lnSpc>
            </a:pPr>
            <a:r>
              <a:rPr lang="ja-JP" altLang="en-US" sz="1400" dirty="0" smtClean="0">
                <a:latin typeface="+mn-ea"/>
              </a:rPr>
              <a:t>大きそう</a:t>
            </a:r>
            <a:r>
              <a:rPr lang="ja-JP" altLang="en-US" sz="1400" dirty="0">
                <a:latin typeface="+mn-ea"/>
              </a:rPr>
              <a:t>ですか？</a:t>
            </a:r>
            <a:endParaRPr kumimoji="1" lang="ja-JP" altLang="en-US" sz="1400" dirty="0">
              <a:latin typeface="+mn-ea"/>
            </a:endParaRPr>
          </a:p>
        </p:txBody>
      </p:sp>
      <p:sp>
        <p:nvSpPr>
          <p:cNvPr id="15" name="円形吹き出し 14"/>
          <p:cNvSpPr/>
          <p:nvPr/>
        </p:nvSpPr>
        <p:spPr>
          <a:xfrm>
            <a:off x="2863963" y="1311215"/>
            <a:ext cx="4863086" cy="1664898"/>
          </a:xfrm>
          <a:prstGeom prst="wedgeEllipseCallout">
            <a:avLst>
              <a:gd name="adj1" fmla="val -69502"/>
              <a:gd name="adj2" fmla="val -10453"/>
            </a:avLst>
          </a:prstGeom>
          <a:noFill/>
          <a:ln w="254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191755" y="1850510"/>
            <a:ext cx="4388645" cy="605294"/>
          </a:xfrm>
          <a:prstGeom prst="rect">
            <a:avLst/>
          </a:prstGeom>
          <a:noFill/>
        </p:spPr>
        <p:txBody>
          <a:bodyPr wrap="square" rtlCol="0">
            <a:spAutoFit/>
          </a:bodyPr>
          <a:lstStyle/>
          <a:p>
            <a:pPr>
              <a:lnSpc>
                <a:spcPts val="2000"/>
              </a:lnSpc>
            </a:pPr>
            <a:r>
              <a:rPr lang="ja-JP" altLang="en-US" sz="1400" dirty="0">
                <a:latin typeface="+mn-ea"/>
              </a:rPr>
              <a:t>市内にはまだお散歩を再開していない保育所や幼稚園があって、皆さん悩まれているみたい。</a:t>
            </a:r>
            <a:endParaRPr kumimoji="1" lang="ja-JP" altLang="en-US" sz="1400" dirty="0">
              <a:latin typeface="+mn-ea"/>
            </a:endParaRPr>
          </a:p>
        </p:txBody>
      </p:sp>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00" y="3951548"/>
            <a:ext cx="1778964" cy="2423781"/>
          </a:xfrm>
          <a:prstGeom prst="rect">
            <a:avLst/>
          </a:prstGeom>
        </p:spPr>
      </p:pic>
    </p:spTree>
    <p:extLst>
      <p:ext uri="{BB962C8B-B14F-4D97-AF65-F5344CB8AC3E}">
        <p14:creationId xmlns:p14="http://schemas.microsoft.com/office/powerpoint/2010/main" val="29051183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21</a:t>
            </a:fld>
            <a:endParaRPr kumimoji="1" lang="ja-JP" altLang="en-US"/>
          </a:p>
        </p:txBody>
      </p:sp>
      <p:sp>
        <p:nvSpPr>
          <p:cNvPr id="7" name="テキスト ボックス 6"/>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8" name="テキスト ボックス 7"/>
          <p:cNvSpPr txBox="1"/>
          <p:nvPr/>
        </p:nvSpPr>
        <p:spPr>
          <a:xfrm>
            <a:off x="1080000" y="108000"/>
            <a:ext cx="6750566" cy="584775"/>
          </a:xfrm>
          <a:prstGeom prst="rect">
            <a:avLst/>
          </a:prstGeom>
          <a:noFill/>
        </p:spPr>
        <p:txBody>
          <a:bodyPr wrap="none" rtlCol="0">
            <a:spAutoFit/>
          </a:bodyPr>
          <a:lstStyle/>
          <a:p>
            <a:pPr defTabSz="914400"/>
            <a:r>
              <a:rPr lang="ja-JP" altLang="en-US" sz="3200" b="1" dirty="0">
                <a:solidFill>
                  <a:prstClr val="black"/>
                </a:solidFill>
              </a:rPr>
              <a:t>散歩をどうする</a:t>
            </a:r>
            <a:r>
              <a:rPr lang="ja-JP" altLang="en-US" sz="3200" b="1" dirty="0" smtClean="0">
                <a:solidFill>
                  <a:prstClr val="black"/>
                </a:solidFill>
              </a:rPr>
              <a:t>？（自治体の計画）</a:t>
            </a:r>
            <a:endParaRPr lang="ja-JP" altLang="en-US" sz="3200" b="1" dirty="0">
              <a:solidFill>
                <a:prstClr val="black"/>
              </a:solidFill>
              <a:latin typeface="Arial"/>
              <a:ea typeface="メイリオ"/>
            </a:endParaRP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879931"/>
            <a:ext cx="1513542" cy="3135936"/>
          </a:xfrm>
          <a:prstGeom prst="rect">
            <a:avLst/>
          </a:prstGeom>
        </p:spPr>
      </p:pic>
      <p:sp>
        <p:nvSpPr>
          <p:cNvPr id="10" name="円形吹き出し 9"/>
          <p:cNvSpPr/>
          <p:nvPr/>
        </p:nvSpPr>
        <p:spPr>
          <a:xfrm>
            <a:off x="3297415" y="4295955"/>
            <a:ext cx="3974643" cy="1385010"/>
          </a:xfrm>
          <a:prstGeom prst="wedgeEllipseCallout">
            <a:avLst>
              <a:gd name="adj1" fmla="val -75131"/>
              <a:gd name="adj2" fmla="val -6960"/>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886217" y="4685813"/>
            <a:ext cx="3066673" cy="605294"/>
          </a:xfrm>
          <a:prstGeom prst="rect">
            <a:avLst/>
          </a:prstGeom>
          <a:noFill/>
        </p:spPr>
        <p:txBody>
          <a:bodyPr wrap="square" rtlCol="0">
            <a:spAutoFit/>
          </a:bodyPr>
          <a:lstStyle/>
          <a:p>
            <a:pPr>
              <a:lnSpc>
                <a:spcPts val="2000"/>
              </a:lnSpc>
            </a:pPr>
            <a:r>
              <a:rPr lang="ja-JP" altLang="en-US" sz="1400" dirty="0">
                <a:latin typeface="+mn-ea"/>
              </a:rPr>
              <a:t>自治体の計画への住民の関わり方が大切そうですね。</a:t>
            </a:r>
            <a:endParaRPr kumimoji="1" lang="ja-JP" altLang="en-US" sz="1400" dirty="0">
              <a:latin typeface="+mn-ea"/>
            </a:endParaRPr>
          </a:p>
        </p:txBody>
      </p:sp>
      <p:sp>
        <p:nvSpPr>
          <p:cNvPr id="12" name="円形吹き出し 11"/>
          <p:cNvSpPr/>
          <p:nvPr/>
        </p:nvSpPr>
        <p:spPr>
          <a:xfrm>
            <a:off x="2863963" y="1311215"/>
            <a:ext cx="4863086" cy="1664898"/>
          </a:xfrm>
          <a:prstGeom prst="wedgeEllipseCallout">
            <a:avLst>
              <a:gd name="adj1" fmla="val -69502"/>
              <a:gd name="adj2" fmla="val -10453"/>
            </a:avLst>
          </a:prstGeom>
          <a:noFill/>
          <a:ln w="254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381527" y="1850510"/>
            <a:ext cx="4080303" cy="605294"/>
          </a:xfrm>
          <a:prstGeom prst="rect">
            <a:avLst/>
          </a:prstGeom>
          <a:noFill/>
        </p:spPr>
        <p:txBody>
          <a:bodyPr wrap="square" rtlCol="0">
            <a:spAutoFit/>
          </a:bodyPr>
          <a:lstStyle/>
          <a:p>
            <a:pPr>
              <a:lnSpc>
                <a:spcPts val="2000"/>
              </a:lnSpc>
            </a:pPr>
            <a:r>
              <a:rPr lang="ja-JP" altLang="en-US" sz="1400" dirty="0">
                <a:latin typeface="+mn-ea"/>
              </a:rPr>
              <a:t>本来もっと進むべき除染が進んでいないという思いがあるのかもしれない</a:t>
            </a:r>
            <a:r>
              <a:rPr lang="en-US" altLang="ja-JP" sz="1400" dirty="0">
                <a:latin typeface="+mn-ea"/>
              </a:rPr>
              <a:t>…</a:t>
            </a:r>
            <a:endParaRPr kumimoji="1" lang="ja-JP" altLang="en-US" sz="1400" dirty="0">
              <a:latin typeface="+mn-ea"/>
            </a:endParaRPr>
          </a:p>
        </p:txBody>
      </p:sp>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00" y="3951548"/>
            <a:ext cx="1778964" cy="2423781"/>
          </a:xfrm>
          <a:prstGeom prst="rect">
            <a:avLst/>
          </a:prstGeom>
        </p:spPr>
      </p:pic>
    </p:spTree>
    <p:extLst>
      <p:ext uri="{BB962C8B-B14F-4D97-AF65-F5344CB8AC3E}">
        <p14:creationId xmlns:p14="http://schemas.microsoft.com/office/powerpoint/2010/main" val="1591498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17704" y="1108480"/>
            <a:ext cx="5881778" cy="1470025"/>
          </a:xfrm>
        </p:spPr>
        <p:txBody>
          <a:bodyPr/>
          <a:lstStyle/>
          <a:p>
            <a:pPr algn="l"/>
            <a:r>
              <a:rPr lang="ja-JP" altLang="en-US" dirty="0"/>
              <a:t>安全の基準</a:t>
            </a:r>
            <a:r>
              <a:rPr lang="ja-JP" altLang="en-US" dirty="0" smtClean="0"/>
              <a:t>を</a:t>
            </a:r>
            <a:r>
              <a:rPr lang="en-US" altLang="ja-JP" dirty="0" smtClean="0"/>
              <a:t/>
            </a:r>
            <a:br>
              <a:rPr lang="en-US" altLang="ja-JP" dirty="0" smtClean="0"/>
            </a:br>
            <a:r>
              <a:rPr lang="ja-JP" altLang="en-US" dirty="0" smtClean="0"/>
              <a:t>明確</a:t>
            </a:r>
            <a:r>
              <a:rPr lang="ja-JP" altLang="en-US" dirty="0"/>
              <a:t>に示して</a:t>
            </a:r>
            <a:r>
              <a:rPr lang="ja-JP" altLang="en-US" dirty="0" smtClean="0"/>
              <a:t>ほしい</a:t>
            </a:r>
            <a:endParaRPr kumimoji="1" lang="ja-JP" altLang="en-US" dirty="0"/>
          </a:p>
        </p:txBody>
      </p:sp>
      <p:sp>
        <p:nvSpPr>
          <p:cNvPr id="3" name="サブタイトル 2"/>
          <p:cNvSpPr>
            <a:spLocks noGrp="1"/>
          </p:cNvSpPr>
          <p:nvPr>
            <p:ph type="subTitle" idx="1"/>
          </p:nvPr>
        </p:nvSpPr>
        <p:spPr>
          <a:xfrm>
            <a:off x="1097168" y="2620982"/>
            <a:ext cx="7772400" cy="1752600"/>
          </a:xfrm>
        </p:spPr>
        <p:txBody>
          <a:bodyPr/>
          <a:lstStyle/>
          <a:p>
            <a:r>
              <a:rPr lang="ja-JP" altLang="en-US" dirty="0"/>
              <a:t>空間線量でどのレベルを</a:t>
            </a:r>
            <a:r>
              <a:rPr lang="ja-JP" altLang="en-US" dirty="0" smtClean="0"/>
              <a:t>超えなければ</a:t>
            </a:r>
            <a:endParaRPr lang="en-US" altLang="ja-JP" dirty="0" smtClean="0"/>
          </a:p>
          <a:p>
            <a:r>
              <a:rPr lang="en-US" altLang="ja-JP" dirty="0" smtClean="0"/>
              <a:t>O</a:t>
            </a:r>
            <a:r>
              <a:rPr lang="ja-JP" altLang="en-US" dirty="0"/>
              <a:t>Ｋかが示されれば</a:t>
            </a:r>
            <a:r>
              <a:rPr lang="ja-JP" altLang="en-US" dirty="0" smtClean="0"/>
              <a:t>、</a:t>
            </a:r>
            <a:endParaRPr lang="en-US" altLang="ja-JP" dirty="0" smtClean="0"/>
          </a:p>
          <a:p>
            <a:r>
              <a:rPr lang="ja-JP" altLang="en-US" dirty="0" smtClean="0"/>
              <a:t>どれ</a:t>
            </a:r>
            <a:r>
              <a:rPr lang="ja-JP" altLang="en-US" dirty="0"/>
              <a:t>だけ安堵できることか</a:t>
            </a:r>
            <a:r>
              <a:rPr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22</a:t>
            </a:fld>
            <a:endParaRPr kumimoji="1" lang="ja-JP" altLang="en-US" dirty="0"/>
          </a:p>
        </p:txBody>
      </p:sp>
      <p:sp>
        <p:nvSpPr>
          <p:cNvPr id="5" name="テキスト ボックス 4"/>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6" name="テキスト ボックス 5"/>
          <p:cNvSpPr txBox="1"/>
          <p:nvPr/>
        </p:nvSpPr>
        <p:spPr>
          <a:xfrm>
            <a:off x="1080000" y="108000"/>
            <a:ext cx="5929828" cy="584775"/>
          </a:xfrm>
          <a:prstGeom prst="rect">
            <a:avLst/>
          </a:prstGeom>
          <a:noFill/>
        </p:spPr>
        <p:txBody>
          <a:bodyPr wrap="none" rtlCol="0">
            <a:spAutoFit/>
          </a:bodyPr>
          <a:lstStyle/>
          <a:p>
            <a:pPr defTabSz="914400"/>
            <a:r>
              <a:rPr lang="ja-JP" altLang="en-US" sz="3200" b="1" dirty="0">
                <a:solidFill>
                  <a:prstClr val="black"/>
                </a:solidFill>
              </a:rPr>
              <a:t>散歩をどうする</a:t>
            </a:r>
            <a:r>
              <a:rPr lang="ja-JP" altLang="en-US" sz="3200" b="1" dirty="0" smtClean="0">
                <a:solidFill>
                  <a:prstClr val="black"/>
                </a:solidFill>
              </a:rPr>
              <a:t>？（安全基準）</a:t>
            </a:r>
            <a:endParaRPr lang="ja-JP" altLang="en-US" sz="3200" b="1" dirty="0">
              <a:solidFill>
                <a:prstClr val="black"/>
              </a:solidFill>
              <a:latin typeface="Arial"/>
              <a:ea typeface="メイリオ"/>
            </a:endParaRPr>
          </a:p>
        </p:txBody>
      </p:sp>
      <p:sp>
        <p:nvSpPr>
          <p:cNvPr id="7" name="角丸四角形吹き出し 6"/>
          <p:cNvSpPr/>
          <p:nvPr/>
        </p:nvSpPr>
        <p:spPr>
          <a:xfrm>
            <a:off x="2989219" y="4588243"/>
            <a:ext cx="5972105" cy="1320551"/>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原子力災害からの回復期には</a:t>
            </a:r>
            <a:endParaRPr kumimoji="1" lang="en-US" altLang="ja-JP" sz="2400" dirty="0" smtClean="0"/>
          </a:p>
          <a:p>
            <a:pPr algn="ctr"/>
            <a:r>
              <a:rPr kumimoji="1" lang="en-US" altLang="ja-JP" sz="2400" dirty="0" smtClean="0"/>
              <a:t>1-20</a:t>
            </a:r>
            <a:r>
              <a:rPr kumimoji="1" lang="ja-JP" altLang="en-US" sz="2400" dirty="0" smtClean="0"/>
              <a:t>ミリシーベルト／年の範囲で下の方を目指して対応すべきとされています</a:t>
            </a:r>
            <a:endParaRPr kumimoji="1" lang="ja-JP" altLang="en-US" sz="2400" dirty="0"/>
          </a:p>
        </p:txBody>
      </p:sp>
      <p:sp>
        <p:nvSpPr>
          <p:cNvPr id="8" name="角丸四角形吹き出し 7"/>
          <p:cNvSpPr/>
          <p:nvPr/>
        </p:nvSpPr>
        <p:spPr>
          <a:xfrm>
            <a:off x="6403037" y="812193"/>
            <a:ext cx="2466531" cy="1123583"/>
          </a:xfrm>
          <a:prstGeom prst="wedgeRoundRectCallout">
            <a:avLst>
              <a:gd name="adj1" fmla="val -37523"/>
              <a:gd name="adj2" fmla="val 67276"/>
              <a:gd name="adj3" fmla="val 16667"/>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研修時に頂いた</a:t>
            </a:r>
            <a:endParaRPr kumimoji="1" lang="en-US" altLang="ja-JP" sz="2400" dirty="0" smtClean="0"/>
          </a:p>
          <a:p>
            <a:pPr algn="ctr"/>
            <a:r>
              <a:rPr kumimoji="1" lang="ja-JP" altLang="en-US" sz="2400" dirty="0" smtClean="0"/>
              <a:t>ご意見です</a:t>
            </a:r>
            <a:endParaRPr kumimoji="1" lang="ja-JP" altLang="en-US" sz="2400" dirty="0"/>
          </a:p>
        </p:txBody>
      </p:sp>
      <p:sp>
        <p:nvSpPr>
          <p:cNvPr id="9" name="角丸四角形吹き出し 8"/>
          <p:cNvSpPr/>
          <p:nvPr/>
        </p:nvSpPr>
        <p:spPr>
          <a:xfrm>
            <a:off x="269772" y="4940195"/>
            <a:ext cx="2513657" cy="1513370"/>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保育の方々の</a:t>
            </a:r>
            <a:endParaRPr kumimoji="1" lang="en-US" altLang="ja-JP" sz="2400" dirty="0" smtClean="0"/>
          </a:p>
          <a:p>
            <a:pPr algn="ctr"/>
            <a:r>
              <a:rPr kumimoji="1" lang="ja-JP" altLang="en-US" sz="2400" dirty="0" smtClean="0"/>
              <a:t>負担感の</a:t>
            </a:r>
            <a:endParaRPr kumimoji="1" lang="en-US" altLang="ja-JP" sz="2400" dirty="0" smtClean="0"/>
          </a:p>
          <a:p>
            <a:pPr algn="ctr"/>
            <a:r>
              <a:rPr kumimoji="1" lang="ja-JP" altLang="en-US" sz="2400" dirty="0" smtClean="0"/>
              <a:t>由来は？</a:t>
            </a:r>
            <a:endParaRPr kumimoji="1" lang="ja-JP" altLang="en-US" sz="2400" dirty="0"/>
          </a:p>
        </p:txBody>
      </p:sp>
    </p:spTree>
    <p:extLst>
      <p:ext uri="{BB962C8B-B14F-4D97-AF65-F5344CB8AC3E}">
        <p14:creationId xmlns:p14="http://schemas.microsoft.com/office/powerpoint/2010/main" val="25445037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D-shuttle.png"/>
          <p:cNvPicPr>
            <a:picLocks noChangeAspect="1"/>
          </p:cNvPicPr>
          <p:nvPr/>
        </p:nvPicPr>
        <p:blipFill rotWithShape="1">
          <a:blip r:embed="rId2">
            <a:extLst>
              <a:ext uri="{28A0092B-C50C-407E-A947-70E740481C1C}">
                <a14:useLocalDpi xmlns:a14="http://schemas.microsoft.com/office/drawing/2010/main" val="0"/>
              </a:ext>
            </a:extLst>
          </a:blip>
          <a:srcRect t="3841"/>
          <a:stretch/>
        </p:blipFill>
        <p:spPr>
          <a:xfrm>
            <a:off x="269772" y="897155"/>
            <a:ext cx="7353300" cy="5519941"/>
          </a:xfrm>
          <a:prstGeom prst="rect">
            <a:avLst/>
          </a:prstGeom>
        </p:spPr>
      </p:pic>
      <p:sp>
        <p:nvSpPr>
          <p:cNvPr id="6" name="テキスト ボックス 5"/>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8" name="角丸四角形吹き出し 7"/>
          <p:cNvSpPr/>
          <p:nvPr/>
        </p:nvSpPr>
        <p:spPr>
          <a:xfrm>
            <a:off x="6295722" y="3309371"/>
            <a:ext cx="2597454" cy="1341636"/>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線量率を詳しく</a:t>
            </a:r>
            <a:endParaRPr kumimoji="1" lang="en-US" altLang="ja-JP" sz="2400" dirty="0" smtClean="0"/>
          </a:p>
          <a:p>
            <a:pPr algn="ctr"/>
            <a:r>
              <a:rPr lang="ja-JP" altLang="en-US" sz="2400" dirty="0" smtClean="0"/>
              <a:t>（</a:t>
            </a:r>
            <a:r>
              <a:rPr lang="en-US" altLang="ja-JP" sz="2400" dirty="0" smtClean="0"/>
              <a:t>1</a:t>
            </a:r>
            <a:r>
              <a:rPr lang="ja-JP" altLang="en-US" sz="2400" dirty="0" smtClean="0"/>
              <a:t>時間毎に）</a:t>
            </a:r>
            <a:endParaRPr kumimoji="1" lang="en-US" altLang="ja-JP" sz="2400" dirty="0" smtClean="0"/>
          </a:p>
          <a:p>
            <a:pPr algn="ctr"/>
            <a:r>
              <a:rPr kumimoji="1" lang="ja-JP" altLang="en-US" sz="2400" dirty="0" smtClean="0"/>
              <a:t>測った例</a:t>
            </a:r>
            <a:endParaRPr kumimoji="1" lang="ja-JP" altLang="en-US" sz="2400" dirty="0"/>
          </a:p>
        </p:txBody>
      </p:sp>
      <p:sp>
        <p:nvSpPr>
          <p:cNvPr id="9" name="テキスト ボックス 8"/>
          <p:cNvSpPr txBox="1"/>
          <p:nvPr/>
        </p:nvSpPr>
        <p:spPr>
          <a:xfrm>
            <a:off x="2773277" y="6412990"/>
            <a:ext cx="3597447" cy="369332"/>
          </a:xfrm>
          <a:prstGeom prst="rect">
            <a:avLst/>
          </a:prstGeom>
          <a:noFill/>
        </p:spPr>
        <p:txBody>
          <a:bodyPr wrap="none" rtlCol="0">
            <a:spAutoFit/>
          </a:bodyPr>
          <a:lstStyle/>
          <a:p>
            <a:r>
              <a:rPr lang="en-US" altLang="ja-JP" dirty="0"/>
              <a:t>http://</a:t>
            </a:r>
            <a:r>
              <a:rPr lang="en-US" altLang="ja-JP" dirty="0" err="1"/>
              <a:t>www.c-technol.co.jp</a:t>
            </a:r>
            <a:r>
              <a:rPr lang="en-US" altLang="ja-JP" dirty="0"/>
              <a:t>/</a:t>
            </a:r>
            <a:r>
              <a:rPr lang="en-US" altLang="ja-JP" dirty="0" err="1"/>
              <a:t>fbnews</a:t>
            </a:r>
            <a:endParaRPr kumimoji="1" lang="ja-JP" altLang="en-US" dirty="0"/>
          </a:p>
        </p:txBody>
      </p:sp>
      <p:sp>
        <p:nvSpPr>
          <p:cNvPr id="11" name="スライド番号プレースホルダー 3"/>
          <p:cNvSpPr>
            <a:spLocks noGrp="1"/>
          </p:cNvSpPr>
          <p:nvPr>
            <p:ph type="sldNum" sz="quarter" idx="12"/>
          </p:nvPr>
        </p:nvSpPr>
        <p:spPr>
          <a:xfrm>
            <a:off x="6553200" y="6356350"/>
            <a:ext cx="2133600" cy="365125"/>
          </a:xfrm>
        </p:spPr>
        <p:txBody>
          <a:bodyPr/>
          <a:lstStyle/>
          <a:p>
            <a:fld id="{4A4F12DA-FE6F-4241-8A33-50773365CD97}" type="slidenum">
              <a:rPr kumimoji="1" lang="ja-JP" altLang="en-US" smtClean="0"/>
              <a:t>23</a:t>
            </a:fld>
            <a:endParaRPr kumimoji="1" lang="ja-JP" altLang="en-US" dirty="0"/>
          </a:p>
        </p:txBody>
      </p:sp>
      <p:sp>
        <p:nvSpPr>
          <p:cNvPr id="12" name="テキスト ボックス 11"/>
          <p:cNvSpPr txBox="1"/>
          <p:nvPr/>
        </p:nvSpPr>
        <p:spPr>
          <a:xfrm>
            <a:off x="1080000" y="108000"/>
            <a:ext cx="7160935" cy="584775"/>
          </a:xfrm>
          <a:prstGeom prst="rect">
            <a:avLst/>
          </a:prstGeom>
          <a:noFill/>
        </p:spPr>
        <p:txBody>
          <a:bodyPr wrap="none" rtlCol="0">
            <a:spAutoFit/>
          </a:bodyPr>
          <a:lstStyle/>
          <a:p>
            <a:pPr defTabSz="914400"/>
            <a:r>
              <a:rPr lang="ja-JP" altLang="en-US" sz="3200" b="1" dirty="0">
                <a:solidFill>
                  <a:prstClr val="black"/>
                </a:solidFill>
              </a:rPr>
              <a:t>散歩をどうする？（実態把握法の例）</a:t>
            </a:r>
            <a:endParaRPr lang="ja-JP" altLang="en-US" sz="3200" b="1" dirty="0">
              <a:solidFill>
                <a:prstClr val="black"/>
              </a:solidFill>
              <a:latin typeface="Arial"/>
              <a:ea typeface="メイリオ"/>
            </a:endParaRPr>
          </a:p>
        </p:txBody>
      </p:sp>
    </p:spTree>
    <p:extLst>
      <p:ext uri="{BB962C8B-B14F-4D97-AF65-F5344CB8AC3E}">
        <p14:creationId xmlns:p14="http://schemas.microsoft.com/office/powerpoint/2010/main" val="8584235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988343F8-7D44-42DD-A458-6B5DE9A5F133}" type="slidenum">
              <a:rPr lang="ja-JP" altLang="en-US" smtClean="0">
                <a:solidFill>
                  <a:prstClr val="black">
                    <a:tint val="75000"/>
                  </a:prstClr>
                </a:solidFill>
                <a:latin typeface="Arial"/>
                <a:ea typeface="メイリオ"/>
              </a:rPr>
              <a:pPr>
                <a:defRPr/>
              </a:pPr>
              <a:t>24</a:t>
            </a:fld>
            <a:endParaRPr lang="ja-JP" altLang="en-US" dirty="0">
              <a:solidFill>
                <a:prstClr val="black">
                  <a:tint val="75000"/>
                </a:prstClr>
              </a:solidFill>
              <a:latin typeface="Arial"/>
              <a:ea typeface="メイリオ"/>
            </a:endParaRPr>
          </a:p>
        </p:txBody>
      </p:sp>
      <p:sp>
        <p:nvSpPr>
          <p:cNvPr id="8" name="テキスト ボックス 7"/>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9" name="テキスト ボックス 8"/>
          <p:cNvSpPr txBox="1"/>
          <p:nvPr/>
        </p:nvSpPr>
        <p:spPr>
          <a:xfrm>
            <a:off x="1080000" y="108000"/>
            <a:ext cx="6750566" cy="584775"/>
          </a:xfrm>
          <a:prstGeom prst="rect">
            <a:avLst/>
          </a:prstGeom>
          <a:noFill/>
        </p:spPr>
        <p:txBody>
          <a:bodyPr wrap="none" rtlCol="0">
            <a:spAutoFit/>
          </a:bodyPr>
          <a:lstStyle/>
          <a:p>
            <a:pPr defTabSz="914400"/>
            <a:r>
              <a:rPr lang="ja-JP" altLang="en-US" sz="3200" b="1" dirty="0">
                <a:solidFill>
                  <a:prstClr val="black"/>
                </a:solidFill>
                <a:latin typeface="メイリオ"/>
                <a:ea typeface="メイリオ"/>
              </a:rPr>
              <a:t>散歩をどうする</a:t>
            </a:r>
            <a:r>
              <a:rPr lang="ja-JP" altLang="en-US" sz="3200" b="1" dirty="0" smtClean="0">
                <a:solidFill>
                  <a:prstClr val="black"/>
                </a:solidFill>
                <a:latin typeface="メイリオ"/>
                <a:ea typeface="メイリオ"/>
              </a:rPr>
              <a:t>？</a:t>
            </a:r>
            <a:r>
              <a:rPr lang="ja-JP" altLang="en-US" sz="3200" b="1" dirty="0">
                <a:solidFill>
                  <a:prstClr val="black"/>
                </a:solidFill>
                <a:latin typeface="メイリオ"/>
                <a:ea typeface="メイリオ"/>
              </a:rPr>
              <a:t>（実態</a:t>
            </a:r>
            <a:r>
              <a:rPr lang="ja-JP" altLang="en-US" sz="3200" b="1" dirty="0" smtClean="0">
                <a:solidFill>
                  <a:prstClr val="black"/>
                </a:solidFill>
                <a:latin typeface="メイリオ"/>
                <a:ea typeface="メイリオ"/>
              </a:rPr>
              <a:t>把握の</a:t>
            </a:r>
            <a:r>
              <a:rPr lang="ja-JP" altLang="en-US" sz="3200" b="1" dirty="0">
                <a:solidFill>
                  <a:prstClr val="black"/>
                </a:solidFill>
                <a:latin typeface="メイリオ"/>
                <a:ea typeface="メイリオ"/>
              </a:rPr>
              <a:t>例</a:t>
            </a:r>
            <a:r>
              <a:rPr lang="ja-JP" altLang="en-US" sz="3200" b="1" dirty="0" smtClean="0">
                <a:solidFill>
                  <a:prstClr val="black"/>
                </a:solidFill>
                <a:latin typeface="メイリオ"/>
                <a:ea typeface="メイリオ"/>
              </a:rPr>
              <a:t>）</a:t>
            </a:r>
            <a:endParaRPr lang="ja-JP" altLang="en-US" sz="3200" b="1" dirty="0">
              <a:solidFill>
                <a:prstClr val="black"/>
              </a:solidFill>
              <a:latin typeface="Arial"/>
              <a:ea typeface="メイリオ"/>
            </a:endParaRPr>
          </a:p>
        </p:txBody>
      </p:sp>
      <p:sp>
        <p:nvSpPr>
          <p:cNvPr id="11" name="角丸四角形吹き出し 10"/>
          <p:cNvSpPr/>
          <p:nvPr/>
        </p:nvSpPr>
        <p:spPr>
          <a:xfrm>
            <a:off x="1098295" y="845076"/>
            <a:ext cx="6874867" cy="604329"/>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400" dirty="0">
                <a:solidFill>
                  <a:prstClr val="white"/>
                </a:solidFill>
                <a:latin typeface="メイリオ"/>
                <a:ea typeface="メイリオ"/>
              </a:rPr>
              <a:t>線量計を付けて</a:t>
            </a:r>
            <a:r>
              <a:rPr lang="ja-JP" altLang="en-US" sz="2400" dirty="0" smtClean="0">
                <a:solidFill>
                  <a:prstClr val="white"/>
                </a:solidFill>
                <a:latin typeface="メイリオ"/>
                <a:ea typeface="メイリオ"/>
              </a:rPr>
              <a:t>もらい各地域で測った</a:t>
            </a:r>
            <a:r>
              <a:rPr lang="ja-JP" altLang="en-US" sz="2400" dirty="0">
                <a:solidFill>
                  <a:prstClr val="white"/>
                </a:solidFill>
                <a:latin typeface="メイリオ"/>
                <a:ea typeface="メイリオ"/>
              </a:rPr>
              <a:t>例</a:t>
            </a:r>
          </a:p>
        </p:txBody>
      </p:sp>
      <p:sp>
        <p:nvSpPr>
          <p:cNvPr id="12" name="角丸四角形吹き出し 11"/>
          <p:cNvSpPr/>
          <p:nvPr/>
        </p:nvSpPr>
        <p:spPr>
          <a:xfrm>
            <a:off x="3122234" y="5798688"/>
            <a:ext cx="5805458" cy="463923"/>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prstClr val="white"/>
                </a:solidFill>
                <a:latin typeface="メイリオ"/>
                <a:ea typeface="メイリオ"/>
              </a:rPr>
              <a:t>20</a:t>
            </a:r>
            <a:r>
              <a:rPr lang="ja-JP" altLang="en-US" dirty="0" smtClean="0">
                <a:solidFill>
                  <a:prstClr val="white"/>
                </a:solidFill>
                <a:latin typeface="メイリオ"/>
                <a:ea typeface="メイリオ"/>
              </a:rPr>
              <a:t>マイクロシーベルト／週</a:t>
            </a:r>
            <a:r>
              <a:rPr lang="en-US" altLang="ja-JP" dirty="0" smtClean="0">
                <a:solidFill>
                  <a:prstClr val="white"/>
                </a:solidFill>
                <a:latin typeface="メイリオ"/>
                <a:ea typeface="メイリオ"/>
              </a:rPr>
              <a:t> ≒ 1</a:t>
            </a:r>
            <a:r>
              <a:rPr lang="ja-JP" altLang="en-US" dirty="0" smtClean="0">
                <a:solidFill>
                  <a:prstClr val="white"/>
                </a:solidFill>
                <a:latin typeface="メイリオ"/>
                <a:ea typeface="メイリオ"/>
              </a:rPr>
              <a:t>ミリシーベルト／年</a:t>
            </a:r>
            <a:endParaRPr lang="ja-JP" altLang="en-US" dirty="0">
              <a:solidFill>
                <a:prstClr val="white"/>
              </a:solidFill>
              <a:latin typeface="メイリオ"/>
              <a:ea typeface="メイリオ"/>
            </a:endParaRPr>
          </a:p>
        </p:txBody>
      </p:sp>
      <p:sp>
        <p:nvSpPr>
          <p:cNvPr id="13" name="テキスト ボックス 12"/>
          <p:cNvSpPr txBox="1"/>
          <p:nvPr/>
        </p:nvSpPr>
        <p:spPr>
          <a:xfrm>
            <a:off x="2773277" y="6412990"/>
            <a:ext cx="3597447" cy="369332"/>
          </a:xfrm>
          <a:prstGeom prst="rect">
            <a:avLst/>
          </a:prstGeom>
          <a:noFill/>
        </p:spPr>
        <p:txBody>
          <a:bodyPr wrap="none" rtlCol="0">
            <a:spAutoFit/>
          </a:bodyPr>
          <a:lstStyle/>
          <a:p>
            <a:r>
              <a:rPr lang="en-US" altLang="ja-JP" dirty="0">
                <a:solidFill>
                  <a:prstClr val="black"/>
                </a:solidFill>
                <a:latin typeface="メイリオ"/>
                <a:ea typeface="メイリオ"/>
              </a:rPr>
              <a:t>http://</a:t>
            </a:r>
            <a:r>
              <a:rPr lang="en-US" altLang="ja-JP" dirty="0" err="1">
                <a:solidFill>
                  <a:prstClr val="black"/>
                </a:solidFill>
                <a:latin typeface="メイリオ"/>
                <a:ea typeface="メイリオ"/>
              </a:rPr>
              <a:t>www.c-technol.co.jp</a:t>
            </a:r>
            <a:r>
              <a:rPr lang="en-US" altLang="ja-JP" dirty="0">
                <a:solidFill>
                  <a:prstClr val="black"/>
                </a:solidFill>
                <a:latin typeface="メイリオ"/>
                <a:ea typeface="メイリオ"/>
              </a:rPr>
              <a:t>/</a:t>
            </a:r>
            <a:r>
              <a:rPr lang="en-US" altLang="ja-JP" dirty="0" err="1">
                <a:solidFill>
                  <a:prstClr val="black"/>
                </a:solidFill>
                <a:latin typeface="メイリオ"/>
                <a:ea typeface="メイリオ"/>
              </a:rPr>
              <a:t>fbnews</a:t>
            </a:r>
            <a:endParaRPr lang="ja-JP" altLang="en-US" dirty="0">
              <a:solidFill>
                <a:prstClr val="black"/>
              </a:solidFill>
              <a:latin typeface="メイリオ"/>
              <a:ea typeface="メイリオ"/>
            </a:endParaRPr>
          </a:p>
        </p:txBody>
      </p:sp>
      <p:graphicFrame>
        <p:nvGraphicFramePr>
          <p:cNvPr id="2" name="表 1"/>
          <p:cNvGraphicFramePr>
            <a:graphicFrameLocks noGrp="1"/>
          </p:cNvGraphicFramePr>
          <p:nvPr>
            <p:extLst>
              <p:ext uri="{D42A27DB-BD31-4B8C-83A1-F6EECF244321}">
                <p14:modId xmlns:p14="http://schemas.microsoft.com/office/powerpoint/2010/main" val="447776057"/>
              </p:ext>
            </p:extLst>
          </p:nvPr>
        </p:nvGraphicFramePr>
        <p:xfrm>
          <a:off x="216308" y="1603515"/>
          <a:ext cx="8711384" cy="3984882"/>
        </p:xfrm>
        <a:graphic>
          <a:graphicData uri="http://schemas.openxmlformats.org/drawingml/2006/table">
            <a:tbl>
              <a:tblPr firstRow="1" bandRow="1">
                <a:tableStyleId>{5C22544A-7EE6-4342-B048-85BDC9FD1C3A}</a:tableStyleId>
              </a:tblPr>
              <a:tblGrid>
                <a:gridCol w="1088923"/>
                <a:gridCol w="1088923"/>
                <a:gridCol w="1088923"/>
                <a:gridCol w="1088923"/>
                <a:gridCol w="1088923"/>
                <a:gridCol w="1088923"/>
                <a:gridCol w="1088923"/>
                <a:gridCol w="1088923"/>
              </a:tblGrid>
              <a:tr h="752813">
                <a:tc>
                  <a:txBody>
                    <a:bodyPr/>
                    <a:lstStyle/>
                    <a:p>
                      <a:r>
                        <a:rPr kumimoji="1" lang="ja-JP" altLang="en-US" sz="2400" dirty="0" smtClean="0"/>
                        <a:t>都道府県</a:t>
                      </a:r>
                      <a:endParaRPr kumimoji="1" lang="ja-JP" altLang="en-US" sz="2400" dirty="0"/>
                    </a:p>
                  </a:txBody>
                  <a:tcPr/>
                </a:tc>
                <a:tc>
                  <a:txBody>
                    <a:bodyPr/>
                    <a:lstStyle/>
                    <a:p>
                      <a:r>
                        <a:rPr kumimoji="1" lang="en-US" altLang="ja-JP" sz="2400" dirty="0" smtClean="0"/>
                        <a:t>1</a:t>
                      </a:r>
                      <a:r>
                        <a:rPr kumimoji="1" lang="ja-JP" altLang="en-US" sz="2400" dirty="0" smtClean="0"/>
                        <a:t>週間</a:t>
                      </a:r>
                      <a:endParaRPr kumimoji="1" lang="en-US" altLang="ja-JP" sz="2400" dirty="0" smtClean="0"/>
                    </a:p>
                    <a:p>
                      <a:r>
                        <a:rPr kumimoji="1" lang="ja-JP" altLang="en-US" sz="2400" dirty="0" smtClean="0"/>
                        <a:t>線量</a:t>
                      </a:r>
                      <a:endParaRPr kumimoji="1" lang="ja-JP" altLang="en-US" sz="2400" dirty="0"/>
                    </a:p>
                  </a:txBody>
                  <a:tcPr/>
                </a:tc>
                <a:tc>
                  <a:txBody>
                    <a:bodyPr/>
                    <a:lstStyle/>
                    <a:p>
                      <a:r>
                        <a:rPr kumimoji="1" lang="ja-JP" altLang="en-US" sz="2400" dirty="0" smtClean="0"/>
                        <a:t>屋外滞在時間</a:t>
                      </a:r>
                      <a:endParaRPr kumimoji="1" lang="ja-JP" altLang="en-US" sz="2400" dirty="0"/>
                    </a:p>
                  </a:txBody>
                  <a:tcPr/>
                </a:tc>
                <a:tc>
                  <a:txBody>
                    <a:bodyPr/>
                    <a:lstStyle/>
                    <a:p>
                      <a:r>
                        <a:rPr kumimoji="1" lang="ja-JP" altLang="en-US" sz="2400" dirty="0" smtClean="0"/>
                        <a:t>人数</a:t>
                      </a:r>
                      <a:endParaRPr kumimoji="1" lang="ja-JP" altLang="en-US" sz="2400" dirty="0"/>
                    </a:p>
                  </a:txBody>
                  <a:tcPr/>
                </a:tc>
                <a:tc>
                  <a:txBody>
                    <a:bodyPr/>
                    <a:lstStyle/>
                    <a:p>
                      <a:r>
                        <a:rPr kumimoji="1" lang="ja-JP" altLang="en-US" sz="2400" dirty="0" smtClean="0"/>
                        <a:t>都道府県</a:t>
                      </a:r>
                      <a:endParaRPr kumimoji="1" lang="ja-JP" altLang="en-US" sz="2400" dirty="0"/>
                    </a:p>
                  </a:txBody>
                  <a:tcPr/>
                </a:tc>
                <a:tc>
                  <a:txBody>
                    <a:bodyPr/>
                    <a:lstStyle/>
                    <a:p>
                      <a:r>
                        <a:rPr kumimoji="1" lang="en-US" altLang="ja-JP" sz="2400" dirty="0" smtClean="0"/>
                        <a:t>1</a:t>
                      </a:r>
                      <a:r>
                        <a:rPr kumimoji="1" lang="ja-JP" altLang="en-US" sz="2400" dirty="0" smtClean="0"/>
                        <a:t>週間</a:t>
                      </a:r>
                      <a:endParaRPr kumimoji="1" lang="en-US" altLang="ja-JP" sz="2400" dirty="0" smtClean="0"/>
                    </a:p>
                    <a:p>
                      <a:r>
                        <a:rPr kumimoji="1" lang="ja-JP" altLang="en-US" sz="2400" dirty="0" smtClean="0"/>
                        <a:t>線量</a:t>
                      </a:r>
                      <a:endParaRPr kumimoji="1" lang="ja-JP" altLang="en-US" sz="2400" dirty="0"/>
                    </a:p>
                  </a:txBody>
                  <a:tcPr/>
                </a:tc>
                <a:tc>
                  <a:txBody>
                    <a:bodyPr/>
                    <a:lstStyle/>
                    <a:p>
                      <a:r>
                        <a:rPr kumimoji="1" lang="ja-JP" altLang="en-US" sz="2400" dirty="0" smtClean="0"/>
                        <a:t>屋外滞在時間</a:t>
                      </a:r>
                      <a:endParaRPr kumimoji="1" lang="ja-JP" altLang="en-US" sz="2400" dirty="0"/>
                    </a:p>
                  </a:txBody>
                  <a:tcPr/>
                </a:tc>
                <a:tc>
                  <a:txBody>
                    <a:bodyPr/>
                    <a:lstStyle/>
                    <a:p>
                      <a:r>
                        <a:rPr kumimoji="1" lang="ja-JP" altLang="en-US" sz="2400" dirty="0" smtClean="0"/>
                        <a:t>人数</a:t>
                      </a:r>
                      <a:endParaRPr kumimoji="1" lang="ja-JP" altLang="en-US" sz="2400" dirty="0"/>
                    </a:p>
                  </a:txBody>
                  <a:tcPr/>
                </a:tc>
              </a:tr>
              <a:tr h="466027">
                <a:tc>
                  <a:txBody>
                    <a:bodyPr/>
                    <a:lstStyle/>
                    <a:p>
                      <a:r>
                        <a:rPr kumimoji="1" lang="ja-JP" altLang="en-US" sz="2300" dirty="0" smtClean="0"/>
                        <a:t>富山</a:t>
                      </a:r>
                      <a:endParaRPr kumimoji="1" lang="ja-JP" altLang="en-US" sz="2300" dirty="0"/>
                    </a:p>
                  </a:txBody>
                  <a:tcPr/>
                </a:tc>
                <a:tc>
                  <a:txBody>
                    <a:bodyPr/>
                    <a:lstStyle/>
                    <a:p>
                      <a:r>
                        <a:rPr kumimoji="1" lang="en-US" altLang="ja-JP" sz="2300" dirty="0" smtClean="0"/>
                        <a:t>10-17</a:t>
                      </a:r>
                      <a:endParaRPr kumimoji="1" lang="ja-JP" altLang="en-US" sz="2300" dirty="0"/>
                    </a:p>
                  </a:txBody>
                  <a:tcPr/>
                </a:tc>
                <a:tc>
                  <a:txBody>
                    <a:bodyPr/>
                    <a:lstStyle/>
                    <a:p>
                      <a:r>
                        <a:rPr kumimoji="1" lang="en-US" altLang="ja-JP" sz="2300" dirty="0" smtClean="0"/>
                        <a:t>15-35</a:t>
                      </a:r>
                      <a:endParaRPr kumimoji="1" lang="ja-JP" altLang="en-US" sz="2300" dirty="0"/>
                    </a:p>
                  </a:txBody>
                  <a:tcPr/>
                </a:tc>
                <a:tc>
                  <a:txBody>
                    <a:bodyPr/>
                    <a:lstStyle/>
                    <a:p>
                      <a:pPr algn="ctr"/>
                      <a:r>
                        <a:rPr kumimoji="1" lang="en-US" altLang="ja-JP" sz="2300" dirty="0" smtClean="0"/>
                        <a:t>9</a:t>
                      </a:r>
                      <a:endParaRPr kumimoji="1" lang="ja-JP" altLang="en-US" sz="2300" dirty="0"/>
                    </a:p>
                  </a:txBody>
                  <a:tcPr/>
                </a:tc>
                <a:tc>
                  <a:txBody>
                    <a:bodyPr/>
                    <a:lstStyle/>
                    <a:p>
                      <a:r>
                        <a:rPr kumimoji="1" lang="ja-JP" altLang="en-US" sz="2300" dirty="0" smtClean="0"/>
                        <a:t>千葉</a:t>
                      </a:r>
                      <a:endParaRPr kumimoji="1" lang="ja-JP" altLang="en-US" sz="2300" dirty="0"/>
                    </a:p>
                  </a:txBody>
                  <a:tcPr/>
                </a:tc>
                <a:tc>
                  <a:txBody>
                    <a:bodyPr/>
                    <a:lstStyle/>
                    <a:p>
                      <a:r>
                        <a:rPr kumimoji="1" lang="en-US" altLang="ja-JP" sz="2300" dirty="0" smtClean="0"/>
                        <a:t>10-13</a:t>
                      </a:r>
                      <a:endParaRPr kumimoji="1" lang="ja-JP" altLang="en-US" sz="2300" dirty="0"/>
                    </a:p>
                  </a:txBody>
                  <a:tcPr/>
                </a:tc>
                <a:tc>
                  <a:txBody>
                    <a:bodyPr/>
                    <a:lstStyle/>
                    <a:p>
                      <a:r>
                        <a:rPr kumimoji="1" lang="en-US" altLang="ja-JP" sz="2300" dirty="0" smtClean="0"/>
                        <a:t>15-25</a:t>
                      </a:r>
                      <a:endParaRPr kumimoji="1" lang="ja-JP" altLang="en-US" sz="2300" dirty="0"/>
                    </a:p>
                  </a:txBody>
                  <a:tcPr/>
                </a:tc>
                <a:tc>
                  <a:txBody>
                    <a:bodyPr/>
                    <a:lstStyle/>
                    <a:p>
                      <a:pPr algn="ctr"/>
                      <a:r>
                        <a:rPr kumimoji="1" lang="en-US" altLang="ja-JP" sz="2300" dirty="0" smtClean="0"/>
                        <a:t>3</a:t>
                      </a:r>
                      <a:endParaRPr kumimoji="1" lang="ja-JP" altLang="en-US" sz="2300" dirty="0"/>
                    </a:p>
                  </a:txBody>
                  <a:tcPr/>
                </a:tc>
              </a:tr>
              <a:tr h="466027">
                <a:tc>
                  <a:txBody>
                    <a:bodyPr/>
                    <a:lstStyle/>
                    <a:p>
                      <a:r>
                        <a:rPr kumimoji="1" lang="ja-JP" altLang="en-US" sz="2300" dirty="0" smtClean="0"/>
                        <a:t>福島</a:t>
                      </a:r>
                      <a:endParaRPr kumimoji="1" lang="ja-JP" altLang="en-US" sz="2300" dirty="0"/>
                    </a:p>
                  </a:txBody>
                  <a:tcPr/>
                </a:tc>
                <a:tc>
                  <a:txBody>
                    <a:bodyPr/>
                    <a:lstStyle/>
                    <a:p>
                      <a:r>
                        <a:rPr kumimoji="1" lang="en-US" altLang="ja-JP" sz="2300" dirty="0" smtClean="0"/>
                        <a:t>12-21</a:t>
                      </a:r>
                      <a:endParaRPr kumimoji="1" lang="ja-JP" altLang="en-US" sz="2300" dirty="0"/>
                    </a:p>
                  </a:txBody>
                  <a:tcPr/>
                </a:tc>
                <a:tc>
                  <a:txBody>
                    <a:bodyPr/>
                    <a:lstStyle/>
                    <a:p>
                      <a:r>
                        <a:rPr kumimoji="1" lang="en-US" altLang="ja-JP" sz="2300" dirty="0" smtClean="0"/>
                        <a:t>2-34</a:t>
                      </a:r>
                      <a:endParaRPr kumimoji="1" lang="ja-JP" altLang="en-US" sz="2300" dirty="0"/>
                    </a:p>
                  </a:txBody>
                  <a:tcPr/>
                </a:tc>
                <a:tc>
                  <a:txBody>
                    <a:bodyPr/>
                    <a:lstStyle/>
                    <a:p>
                      <a:pPr algn="ctr"/>
                      <a:r>
                        <a:rPr kumimoji="1" lang="en-US" altLang="ja-JP" sz="2300" dirty="0" smtClean="0"/>
                        <a:t>12</a:t>
                      </a:r>
                      <a:endParaRPr kumimoji="1" lang="ja-JP" altLang="en-US" sz="2300" dirty="0"/>
                    </a:p>
                  </a:txBody>
                  <a:tcPr/>
                </a:tc>
                <a:tc>
                  <a:txBody>
                    <a:bodyPr/>
                    <a:lstStyle/>
                    <a:p>
                      <a:r>
                        <a:rPr kumimoji="1" lang="ja-JP" altLang="en-US" sz="2300" dirty="0" smtClean="0"/>
                        <a:t>東京</a:t>
                      </a:r>
                      <a:endParaRPr kumimoji="1" lang="ja-JP" altLang="en-US" sz="2300" dirty="0"/>
                    </a:p>
                  </a:txBody>
                  <a:tcPr/>
                </a:tc>
                <a:tc>
                  <a:txBody>
                    <a:bodyPr/>
                    <a:lstStyle/>
                    <a:p>
                      <a:r>
                        <a:rPr kumimoji="1" lang="en-US" altLang="ja-JP" sz="2300" dirty="0" smtClean="0"/>
                        <a:t>11-18</a:t>
                      </a:r>
                      <a:endParaRPr kumimoji="1" lang="ja-JP" altLang="en-US" sz="2300" dirty="0"/>
                    </a:p>
                  </a:txBody>
                  <a:tcPr/>
                </a:tc>
                <a:tc>
                  <a:txBody>
                    <a:bodyPr/>
                    <a:lstStyle/>
                    <a:p>
                      <a:r>
                        <a:rPr kumimoji="1" lang="en-US" altLang="ja-JP" sz="2300" dirty="0" smtClean="0"/>
                        <a:t>20-24</a:t>
                      </a:r>
                      <a:endParaRPr kumimoji="1" lang="ja-JP" altLang="en-US" sz="2300" dirty="0"/>
                    </a:p>
                  </a:txBody>
                  <a:tcPr/>
                </a:tc>
                <a:tc>
                  <a:txBody>
                    <a:bodyPr/>
                    <a:lstStyle/>
                    <a:p>
                      <a:pPr algn="ctr"/>
                      <a:r>
                        <a:rPr kumimoji="1" lang="en-US" altLang="ja-JP" sz="2300" dirty="0" smtClean="0"/>
                        <a:t>3</a:t>
                      </a:r>
                      <a:endParaRPr kumimoji="1" lang="ja-JP" altLang="en-US" sz="2300" dirty="0"/>
                    </a:p>
                  </a:txBody>
                  <a:tcPr/>
                </a:tc>
              </a:tr>
              <a:tr h="466027">
                <a:tc>
                  <a:txBody>
                    <a:bodyPr/>
                    <a:lstStyle/>
                    <a:p>
                      <a:r>
                        <a:rPr kumimoji="1" lang="ja-JP" altLang="en-US" sz="2300" dirty="0" smtClean="0"/>
                        <a:t>三重</a:t>
                      </a:r>
                      <a:endParaRPr kumimoji="1" lang="ja-JP" altLang="en-US" sz="2300" dirty="0"/>
                    </a:p>
                  </a:txBody>
                  <a:tcPr/>
                </a:tc>
                <a:tc>
                  <a:txBody>
                    <a:bodyPr/>
                    <a:lstStyle/>
                    <a:p>
                      <a:r>
                        <a:rPr kumimoji="1" lang="en-US" altLang="ja-JP" sz="2300" dirty="0" smtClean="0"/>
                        <a:t>9-15</a:t>
                      </a:r>
                      <a:endParaRPr kumimoji="1" lang="ja-JP" altLang="en-US" sz="2300" dirty="0"/>
                    </a:p>
                  </a:txBody>
                  <a:tcPr/>
                </a:tc>
                <a:tc>
                  <a:txBody>
                    <a:bodyPr/>
                    <a:lstStyle/>
                    <a:p>
                      <a:r>
                        <a:rPr kumimoji="1" lang="en-US" altLang="ja-JP" sz="2300" dirty="0" smtClean="0"/>
                        <a:t>7-49</a:t>
                      </a:r>
                      <a:endParaRPr kumimoji="1" lang="ja-JP" altLang="en-US" sz="2300" dirty="0"/>
                    </a:p>
                  </a:txBody>
                  <a:tcPr/>
                </a:tc>
                <a:tc>
                  <a:txBody>
                    <a:bodyPr/>
                    <a:lstStyle/>
                    <a:p>
                      <a:pPr algn="ctr"/>
                      <a:r>
                        <a:rPr kumimoji="1" lang="en-US" altLang="ja-JP" sz="2300" dirty="0" smtClean="0"/>
                        <a:t>10</a:t>
                      </a:r>
                      <a:endParaRPr kumimoji="1" lang="ja-JP" altLang="en-US" sz="2300" dirty="0"/>
                    </a:p>
                  </a:txBody>
                  <a:tcPr/>
                </a:tc>
                <a:tc>
                  <a:txBody>
                    <a:bodyPr/>
                    <a:lstStyle/>
                    <a:p>
                      <a:r>
                        <a:rPr kumimoji="1" lang="ja-JP" altLang="en-US" sz="2300" dirty="0" smtClean="0"/>
                        <a:t>奈良</a:t>
                      </a:r>
                      <a:endParaRPr kumimoji="1" lang="ja-JP" altLang="en-US" sz="2300" dirty="0"/>
                    </a:p>
                  </a:txBody>
                  <a:tcPr/>
                </a:tc>
                <a:tc>
                  <a:txBody>
                    <a:bodyPr/>
                    <a:lstStyle/>
                    <a:p>
                      <a:r>
                        <a:rPr kumimoji="1" lang="en-US" altLang="ja-JP" sz="2300" dirty="0" smtClean="0"/>
                        <a:t>10-17</a:t>
                      </a:r>
                      <a:endParaRPr kumimoji="1" lang="ja-JP" altLang="en-US" sz="2300" dirty="0"/>
                    </a:p>
                  </a:txBody>
                  <a:tcPr/>
                </a:tc>
                <a:tc>
                  <a:txBody>
                    <a:bodyPr/>
                    <a:lstStyle/>
                    <a:p>
                      <a:r>
                        <a:rPr kumimoji="1" lang="en-US" altLang="ja-JP" sz="2300" dirty="0" smtClean="0"/>
                        <a:t>17-41</a:t>
                      </a:r>
                      <a:endParaRPr kumimoji="1" lang="ja-JP" altLang="en-US" sz="2300" dirty="0"/>
                    </a:p>
                  </a:txBody>
                  <a:tcPr/>
                </a:tc>
                <a:tc>
                  <a:txBody>
                    <a:bodyPr/>
                    <a:lstStyle/>
                    <a:p>
                      <a:pPr algn="ctr"/>
                      <a:r>
                        <a:rPr kumimoji="1" lang="en-US" altLang="ja-JP" sz="2300" dirty="0" smtClean="0"/>
                        <a:t>10</a:t>
                      </a:r>
                      <a:endParaRPr kumimoji="1" lang="ja-JP" altLang="en-US" sz="2300" dirty="0"/>
                    </a:p>
                  </a:txBody>
                  <a:tcPr/>
                </a:tc>
              </a:tr>
              <a:tr h="466027">
                <a:tc>
                  <a:txBody>
                    <a:bodyPr/>
                    <a:lstStyle/>
                    <a:p>
                      <a:r>
                        <a:rPr kumimoji="1" lang="ja-JP" altLang="en-US" sz="2300" dirty="0" smtClean="0"/>
                        <a:t>広島</a:t>
                      </a:r>
                      <a:endParaRPr kumimoji="1" lang="ja-JP" altLang="en-US" sz="2300" dirty="0"/>
                    </a:p>
                  </a:txBody>
                  <a:tcPr/>
                </a:tc>
                <a:tc>
                  <a:txBody>
                    <a:bodyPr/>
                    <a:lstStyle/>
                    <a:p>
                      <a:r>
                        <a:rPr kumimoji="1" lang="en-US" altLang="ja-JP" sz="2300" dirty="0" smtClean="0"/>
                        <a:t>10-17</a:t>
                      </a:r>
                      <a:endParaRPr kumimoji="1" lang="ja-JP" altLang="en-US" sz="2300" dirty="0"/>
                    </a:p>
                  </a:txBody>
                  <a:tcPr/>
                </a:tc>
                <a:tc>
                  <a:txBody>
                    <a:bodyPr/>
                    <a:lstStyle/>
                    <a:p>
                      <a:r>
                        <a:rPr kumimoji="1" lang="en-US" altLang="ja-JP" sz="2300" dirty="0" smtClean="0"/>
                        <a:t>12-37</a:t>
                      </a:r>
                      <a:endParaRPr kumimoji="1" lang="ja-JP" altLang="en-US" sz="2300" dirty="0"/>
                    </a:p>
                  </a:txBody>
                  <a:tcPr/>
                </a:tc>
                <a:tc>
                  <a:txBody>
                    <a:bodyPr/>
                    <a:lstStyle/>
                    <a:p>
                      <a:pPr algn="ctr"/>
                      <a:r>
                        <a:rPr kumimoji="1" lang="en-US" altLang="ja-JP" sz="2300" dirty="0" smtClean="0"/>
                        <a:t>10</a:t>
                      </a:r>
                      <a:endParaRPr kumimoji="1" lang="ja-JP" altLang="en-US" sz="2300" dirty="0"/>
                    </a:p>
                  </a:txBody>
                  <a:tcPr/>
                </a:tc>
                <a:tc>
                  <a:txBody>
                    <a:bodyPr/>
                    <a:lstStyle/>
                    <a:p>
                      <a:r>
                        <a:rPr kumimoji="1" lang="ja-JP" altLang="en-US" sz="2300" dirty="0" smtClean="0"/>
                        <a:t>青森</a:t>
                      </a:r>
                      <a:endParaRPr kumimoji="1" lang="ja-JP" altLang="en-US" sz="2300" dirty="0"/>
                    </a:p>
                  </a:txBody>
                  <a:tcPr/>
                </a:tc>
                <a:tc>
                  <a:txBody>
                    <a:bodyPr/>
                    <a:lstStyle/>
                    <a:p>
                      <a:r>
                        <a:rPr kumimoji="1" lang="en-US" altLang="ja-JP" sz="2300" dirty="0" smtClean="0"/>
                        <a:t>8-11</a:t>
                      </a:r>
                      <a:endParaRPr kumimoji="1" lang="ja-JP" altLang="en-US" sz="2300" dirty="0"/>
                    </a:p>
                  </a:txBody>
                  <a:tcPr/>
                </a:tc>
                <a:tc>
                  <a:txBody>
                    <a:bodyPr/>
                    <a:lstStyle/>
                    <a:p>
                      <a:r>
                        <a:rPr kumimoji="1" lang="en-US" altLang="ja-JP" sz="2300" dirty="0" smtClean="0"/>
                        <a:t>6-33</a:t>
                      </a:r>
                      <a:endParaRPr kumimoji="1" lang="ja-JP" altLang="en-US" sz="2300" dirty="0"/>
                    </a:p>
                  </a:txBody>
                  <a:tcPr/>
                </a:tc>
                <a:tc>
                  <a:txBody>
                    <a:bodyPr/>
                    <a:lstStyle/>
                    <a:p>
                      <a:pPr algn="ctr"/>
                      <a:r>
                        <a:rPr kumimoji="1" lang="en-US" altLang="ja-JP" sz="2300" dirty="0" smtClean="0"/>
                        <a:t>10</a:t>
                      </a:r>
                      <a:endParaRPr kumimoji="1" lang="ja-JP" altLang="en-US" sz="2300" dirty="0"/>
                    </a:p>
                  </a:txBody>
                  <a:tcPr/>
                </a:tc>
              </a:tr>
              <a:tr h="466027">
                <a:tc>
                  <a:txBody>
                    <a:bodyPr/>
                    <a:lstStyle/>
                    <a:p>
                      <a:r>
                        <a:rPr kumimoji="1" lang="ja-JP" altLang="en-US" sz="2300" dirty="0" smtClean="0"/>
                        <a:t>高知</a:t>
                      </a:r>
                      <a:endParaRPr kumimoji="1" lang="ja-JP" altLang="en-US" sz="2300" dirty="0"/>
                    </a:p>
                  </a:txBody>
                  <a:tcPr/>
                </a:tc>
                <a:tc>
                  <a:txBody>
                    <a:bodyPr/>
                    <a:lstStyle/>
                    <a:p>
                      <a:r>
                        <a:rPr kumimoji="1" lang="en-US" altLang="ja-JP" sz="2300" dirty="0" smtClean="0"/>
                        <a:t>10-16</a:t>
                      </a:r>
                      <a:endParaRPr kumimoji="1" lang="ja-JP" altLang="en-US" sz="2300" dirty="0"/>
                    </a:p>
                  </a:txBody>
                  <a:tcPr/>
                </a:tc>
                <a:tc>
                  <a:txBody>
                    <a:bodyPr/>
                    <a:lstStyle/>
                    <a:p>
                      <a:r>
                        <a:rPr kumimoji="1" lang="en-US" altLang="ja-JP" sz="2300" dirty="0" smtClean="0"/>
                        <a:t>7-39</a:t>
                      </a:r>
                      <a:endParaRPr kumimoji="1" lang="ja-JP" altLang="en-US" sz="2300" dirty="0"/>
                    </a:p>
                  </a:txBody>
                  <a:tcPr/>
                </a:tc>
                <a:tc>
                  <a:txBody>
                    <a:bodyPr/>
                    <a:lstStyle/>
                    <a:p>
                      <a:pPr algn="ctr"/>
                      <a:r>
                        <a:rPr kumimoji="1" lang="en-US" altLang="ja-JP" sz="2300" dirty="0" smtClean="0"/>
                        <a:t>9</a:t>
                      </a:r>
                      <a:endParaRPr kumimoji="1" lang="ja-JP" altLang="en-US" sz="2300" dirty="0"/>
                    </a:p>
                  </a:txBody>
                  <a:tcPr/>
                </a:tc>
                <a:tc>
                  <a:txBody>
                    <a:bodyPr/>
                    <a:lstStyle/>
                    <a:p>
                      <a:r>
                        <a:rPr kumimoji="1" lang="ja-JP" altLang="en-US" sz="2300" dirty="0" smtClean="0"/>
                        <a:t>大分</a:t>
                      </a:r>
                      <a:endParaRPr kumimoji="1" lang="ja-JP" altLang="en-US" sz="2300" dirty="0"/>
                    </a:p>
                  </a:txBody>
                  <a:tcPr/>
                </a:tc>
                <a:tc>
                  <a:txBody>
                    <a:bodyPr/>
                    <a:lstStyle/>
                    <a:p>
                      <a:r>
                        <a:rPr kumimoji="1" lang="en-US" altLang="ja-JP" sz="2300" dirty="0" smtClean="0"/>
                        <a:t>9-15</a:t>
                      </a:r>
                      <a:endParaRPr kumimoji="1" lang="ja-JP" altLang="en-US" sz="2300" dirty="0"/>
                    </a:p>
                  </a:txBody>
                  <a:tcPr/>
                </a:tc>
                <a:tc>
                  <a:txBody>
                    <a:bodyPr/>
                    <a:lstStyle/>
                    <a:p>
                      <a:r>
                        <a:rPr kumimoji="1" lang="en-US" altLang="ja-JP" sz="2300" dirty="0" smtClean="0"/>
                        <a:t>12-22</a:t>
                      </a:r>
                      <a:endParaRPr kumimoji="1" lang="ja-JP" altLang="en-US" sz="2300" dirty="0"/>
                    </a:p>
                  </a:txBody>
                  <a:tcPr/>
                </a:tc>
                <a:tc>
                  <a:txBody>
                    <a:bodyPr/>
                    <a:lstStyle/>
                    <a:p>
                      <a:pPr algn="ctr"/>
                      <a:r>
                        <a:rPr kumimoji="1" lang="en-US" altLang="ja-JP" sz="2300" dirty="0" smtClean="0"/>
                        <a:t>10</a:t>
                      </a:r>
                      <a:endParaRPr kumimoji="1" lang="ja-JP" altLang="en-US" sz="2300" dirty="0"/>
                    </a:p>
                  </a:txBody>
                  <a:tcPr/>
                </a:tc>
              </a:tr>
              <a:tr h="466027">
                <a:tc>
                  <a:txBody>
                    <a:bodyPr/>
                    <a:lstStyle/>
                    <a:p>
                      <a:r>
                        <a:rPr kumimoji="1" lang="ja-JP" altLang="en-US" sz="2300" dirty="0" smtClean="0"/>
                        <a:t>埼玉</a:t>
                      </a:r>
                      <a:endParaRPr kumimoji="1" lang="ja-JP" altLang="en-US" sz="2300" dirty="0"/>
                    </a:p>
                  </a:txBody>
                  <a:tcPr/>
                </a:tc>
                <a:tc>
                  <a:txBody>
                    <a:bodyPr/>
                    <a:lstStyle/>
                    <a:p>
                      <a:r>
                        <a:rPr kumimoji="1" lang="en-US" altLang="ja-JP" sz="2300" dirty="0" smtClean="0"/>
                        <a:t>10</a:t>
                      </a:r>
                      <a:endParaRPr kumimoji="1" lang="ja-JP" altLang="en-US" sz="2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300" dirty="0" smtClean="0"/>
                        <a:t>7-26</a:t>
                      </a:r>
                      <a:endParaRPr kumimoji="1" lang="ja-JP" altLang="en-US" sz="2300" dirty="0"/>
                    </a:p>
                  </a:txBody>
                  <a:tcPr/>
                </a:tc>
                <a:tc>
                  <a:txBody>
                    <a:bodyPr/>
                    <a:lstStyle/>
                    <a:p>
                      <a:pPr algn="ctr"/>
                      <a:r>
                        <a:rPr kumimoji="1" lang="en-US" altLang="ja-JP" sz="2300" dirty="0" smtClean="0"/>
                        <a:t>4</a:t>
                      </a:r>
                      <a:endParaRPr kumimoji="1" lang="ja-JP" altLang="en-US" sz="2300" dirty="0"/>
                    </a:p>
                  </a:txBody>
                  <a:tcPr/>
                </a:tc>
                <a:tc>
                  <a:txBody>
                    <a:bodyPr/>
                    <a:lstStyle/>
                    <a:p>
                      <a:r>
                        <a:rPr kumimoji="1" lang="ja-JP" altLang="en-US" sz="2300" dirty="0" smtClean="0"/>
                        <a:t>北海道</a:t>
                      </a:r>
                      <a:endParaRPr kumimoji="1" lang="ja-JP" altLang="en-US" sz="2300" dirty="0"/>
                    </a:p>
                  </a:txBody>
                  <a:tcPr/>
                </a:tc>
                <a:tc>
                  <a:txBody>
                    <a:bodyPr/>
                    <a:lstStyle/>
                    <a:p>
                      <a:r>
                        <a:rPr kumimoji="1" lang="en-US" altLang="ja-JP" sz="2300" dirty="0" smtClean="0"/>
                        <a:t>7-12</a:t>
                      </a:r>
                      <a:endParaRPr kumimoji="1" lang="ja-JP" altLang="en-US" sz="2300" dirty="0"/>
                    </a:p>
                  </a:txBody>
                  <a:tcPr/>
                </a:tc>
                <a:tc>
                  <a:txBody>
                    <a:bodyPr/>
                    <a:lstStyle/>
                    <a:p>
                      <a:r>
                        <a:rPr kumimoji="1" lang="en-US" altLang="ja-JP" sz="2300" dirty="0" smtClean="0"/>
                        <a:t>7-35</a:t>
                      </a:r>
                      <a:endParaRPr kumimoji="1" lang="ja-JP" altLang="en-US" sz="2300" dirty="0"/>
                    </a:p>
                  </a:txBody>
                  <a:tcPr/>
                </a:tc>
                <a:tc>
                  <a:txBody>
                    <a:bodyPr/>
                    <a:lstStyle/>
                    <a:p>
                      <a:pPr algn="ctr"/>
                      <a:r>
                        <a:rPr kumimoji="1" lang="en-US" altLang="ja-JP" sz="2300" dirty="0" smtClean="0"/>
                        <a:t>9</a:t>
                      </a:r>
                      <a:endParaRPr kumimoji="1" lang="ja-JP" altLang="en-US" sz="2300" dirty="0"/>
                    </a:p>
                  </a:txBody>
                  <a:tcPr/>
                </a:tc>
              </a:tr>
            </a:tbl>
          </a:graphicData>
        </a:graphic>
      </p:graphicFrame>
      <p:sp>
        <p:nvSpPr>
          <p:cNvPr id="3" name="角丸四角形吹き出し 2"/>
          <p:cNvSpPr/>
          <p:nvPr/>
        </p:nvSpPr>
        <p:spPr>
          <a:xfrm>
            <a:off x="216308" y="5768248"/>
            <a:ext cx="2556969" cy="798423"/>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solidFill>
                  <a:prstClr val="white"/>
                </a:solidFill>
                <a:latin typeface="メイリオ"/>
                <a:ea typeface="メイリオ"/>
              </a:rPr>
              <a:t>個人差が大きい</a:t>
            </a:r>
            <a:endParaRPr lang="ja-JP" altLang="en-US" sz="2400" dirty="0">
              <a:solidFill>
                <a:prstClr val="white"/>
              </a:solidFill>
              <a:latin typeface="メイリオ"/>
              <a:ea typeface="メイリオ"/>
            </a:endParaRPr>
          </a:p>
        </p:txBody>
      </p:sp>
    </p:spTree>
    <p:extLst>
      <p:ext uri="{BB962C8B-B14F-4D97-AF65-F5344CB8AC3E}">
        <p14:creationId xmlns:p14="http://schemas.microsoft.com/office/powerpoint/2010/main" val="1552981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465827" y="1202832"/>
            <a:ext cx="8298612" cy="1470025"/>
          </a:xfrm>
        </p:spPr>
        <p:txBody>
          <a:bodyPr>
            <a:normAutofit fontScale="90000"/>
          </a:bodyPr>
          <a:lstStyle/>
          <a:p>
            <a:pPr defTabSz="914400"/>
            <a:r>
              <a:rPr lang="ja-JP" altLang="en-US" dirty="0" smtClean="0">
                <a:solidFill>
                  <a:prstClr val="black"/>
                </a:solidFill>
              </a:rPr>
              <a:t>毎時</a:t>
            </a:r>
            <a:r>
              <a:rPr lang="en-US" altLang="ja-JP" dirty="0" smtClean="0">
                <a:solidFill>
                  <a:prstClr val="black"/>
                </a:solidFill>
              </a:rPr>
              <a:t>0.1</a:t>
            </a:r>
            <a:r>
              <a:rPr lang="ja-JP" altLang="en-US" dirty="0" smtClean="0">
                <a:solidFill>
                  <a:prstClr val="black"/>
                </a:solidFill>
              </a:rPr>
              <a:t>マイクロシーベルトなので時間制限していないが</a:t>
            </a:r>
            <a:r>
              <a:rPr lang="en-US" altLang="ja-JP" dirty="0" smtClean="0">
                <a:solidFill>
                  <a:prstClr val="black"/>
                </a:solidFill>
              </a:rPr>
              <a:t/>
            </a:r>
            <a:br>
              <a:rPr lang="en-US" altLang="ja-JP" dirty="0" smtClean="0">
                <a:solidFill>
                  <a:prstClr val="black"/>
                </a:solidFill>
              </a:rPr>
            </a:br>
            <a:r>
              <a:rPr lang="ja-JP" altLang="en-US" dirty="0" smtClean="0">
                <a:solidFill>
                  <a:prstClr val="black"/>
                </a:solidFill>
              </a:rPr>
              <a:t>体に害はないのか？</a:t>
            </a:r>
            <a:endParaRPr lang="ja-JP" altLang="en-US" dirty="0">
              <a:solidFill>
                <a:prstClr val="black"/>
              </a:solidFill>
            </a:endParaRPr>
          </a:p>
        </p:txBody>
      </p:sp>
      <p:sp>
        <p:nvSpPr>
          <p:cNvPr id="4" name="スライド番号プレースホルダー 3"/>
          <p:cNvSpPr>
            <a:spLocks noGrp="1"/>
          </p:cNvSpPr>
          <p:nvPr>
            <p:ph type="sldNum" sz="quarter" idx="12"/>
          </p:nvPr>
        </p:nvSpPr>
        <p:spPr/>
        <p:txBody>
          <a:bodyPr/>
          <a:lstStyle/>
          <a:p>
            <a:fld id="{4A4F12DA-FE6F-4241-8A33-50773365CD97}" type="slidenum">
              <a:rPr lang="ja-JP" altLang="en-US" smtClean="0">
                <a:solidFill>
                  <a:prstClr val="black">
                    <a:tint val="75000"/>
                  </a:prstClr>
                </a:solidFill>
                <a:latin typeface="メイリオ"/>
                <a:ea typeface="メイリオ"/>
              </a:rPr>
              <a:pPr/>
              <a:t>25</a:t>
            </a:fld>
            <a:endParaRPr lang="ja-JP" altLang="en-US">
              <a:solidFill>
                <a:prstClr val="black">
                  <a:tint val="75000"/>
                </a:prstClr>
              </a:solidFill>
              <a:latin typeface="メイリオ"/>
              <a:ea typeface="メイリオ"/>
            </a:endParaRPr>
          </a:p>
        </p:txBody>
      </p:sp>
      <p:sp>
        <p:nvSpPr>
          <p:cNvPr id="7" name="角丸四角形吹き出し 6"/>
          <p:cNvSpPr/>
          <p:nvPr/>
        </p:nvSpPr>
        <p:spPr>
          <a:xfrm>
            <a:off x="269772" y="3593739"/>
            <a:ext cx="4183695" cy="1157884"/>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smtClean="0">
                <a:solidFill>
                  <a:prstClr val="white"/>
                </a:solidFill>
                <a:latin typeface="メイリオ"/>
                <a:ea typeface="メイリオ"/>
              </a:rPr>
              <a:t>園庭表土を入れ替え</a:t>
            </a:r>
            <a:endParaRPr lang="en-US" altLang="ja-JP" sz="3200" dirty="0" smtClean="0">
              <a:solidFill>
                <a:prstClr val="white"/>
              </a:solidFill>
              <a:latin typeface="メイリオ"/>
              <a:ea typeface="メイリオ"/>
            </a:endParaRPr>
          </a:p>
          <a:p>
            <a:pPr algn="ctr"/>
            <a:r>
              <a:rPr lang="ja-JP" altLang="en-US" sz="3200" dirty="0" smtClean="0">
                <a:solidFill>
                  <a:prstClr val="white"/>
                </a:solidFill>
                <a:latin typeface="メイリオ"/>
                <a:ea typeface="メイリオ"/>
              </a:rPr>
              <a:t>園舎の除染も済んだ</a:t>
            </a:r>
            <a:endParaRPr lang="ja-JP" altLang="en-US" sz="3200" dirty="0">
              <a:solidFill>
                <a:prstClr val="white"/>
              </a:solidFill>
              <a:latin typeface="メイリオ"/>
              <a:ea typeface="メイリオ"/>
            </a:endParaRPr>
          </a:p>
        </p:txBody>
      </p:sp>
      <p:sp>
        <p:nvSpPr>
          <p:cNvPr id="9" name="テキスト ボックス 8"/>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10" name="テキスト ボックス 9"/>
          <p:cNvSpPr txBox="1"/>
          <p:nvPr/>
        </p:nvSpPr>
        <p:spPr>
          <a:xfrm>
            <a:off x="1080000" y="108000"/>
            <a:ext cx="7160935" cy="584775"/>
          </a:xfrm>
          <a:prstGeom prst="rect">
            <a:avLst/>
          </a:prstGeom>
          <a:noFill/>
        </p:spPr>
        <p:txBody>
          <a:bodyPr wrap="none" rtlCol="0">
            <a:spAutoFit/>
          </a:bodyPr>
          <a:lstStyle/>
          <a:p>
            <a:pPr defTabSz="914400"/>
            <a:r>
              <a:rPr lang="ja-JP" altLang="en-US" sz="3200" b="1" dirty="0" smtClean="0">
                <a:solidFill>
                  <a:prstClr val="black"/>
                </a:solidFill>
                <a:latin typeface="Arial"/>
                <a:ea typeface="メイリオ"/>
              </a:rPr>
              <a:t>園庭での遊びの時間制限（課題提示）</a:t>
            </a:r>
            <a:endParaRPr lang="ja-JP" altLang="en-US" sz="3200" b="1" dirty="0">
              <a:solidFill>
                <a:prstClr val="black"/>
              </a:solidFill>
              <a:latin typeface="Arial"/>
              <a:ea typeface="メイリオ"/>
            </a:endParaRPr>
          </a:p>
        </p:txBody>
      </p:sp>
      <p:sp>
        <p:nvSpPr>
          <p:cNvPr id="2" name="テキスト ボックス 1"/>
          <p:cNvSpPr txBox="1"/>
          <p:nvPr/>
        </p:nvSpPr>
        <p:spPr>
          <a:xfrm>
            <a:off x="269772" y="5181678"/>
            <a:ext cx="8785879" cy="1200328"/>
          </a:xfrm>
          <a:prstGeom prst="rect">
            <a:avLst/>
          </a:prstGeom>
          <a:noFill/>
          <a:ln>
            <a:solidFill>
              <a:schemeClr val="tx1"/>
            </a:solidFill>
          </a:ln>
        </p:spPr>
        <p:txBody>
          <a:bodyPr wrap="none" rtlCol="0">
            <a:spAutoFit/>
          </a:bodyPr>
          <a:lstStyle/>
          <a:p>
            <a:r>
              <a:rPr lang="ja-JP" altLang="en-US" sz="2400" dirty="0" smtClean="0">
                <a:solidFill>
                  <a:prstClr val="black"/>
                </a:solidFill>
                <a:latin typeface="メイリオ"/>
                <a:ea typeface="メイリオ"/>
              </a:rPr>
              <a:t>週に</a:t>
            </a:r>
            <a:r>
              <a:rPr lang="en-US" altLang="ja-JP" sz="2400" dirty="0" smtClean="0">
                <a:solidFill>
                  <a:prstClr val="black"/>
                </a:solidFill>
                <a:latin typeface="メイリオ"/>
                <a:ea typeface="メイリオ"/>
              </a:rPr>
              <a:t>4</a:t>
            </a:r>
            <a:r>
              <a:rPr lang="ja-JP" altLang="en-US" sz="2400" dirty="0" smtClean="0">
                <a:solidFill>
                  <a:prstClr val="black"/>
                </a:solidFill>
                <a:latin typeface="メイリオ"/>
                <a:ea typeface="メイリオ"/>
              </a:rPr>
              <a:t>時間の外遊びで</a:t>
            </a:r>
            <a:r>
              <a:rPr lang="en-US" altLang="ja-JP" sz="2400" dirty="0" smtClean="0">
                <a:solidFill>
                  <a:prstClr val="black"/>
                </a:solidFill>
                <a:latin typeface="メイリオ"/>
                <a:ea typeface="メイリオ"/>
              </a:rPr>
              <a:t>0.2</a:t>
            </a:r>
            <a:r>
              <a:rPr lang="ja-JP" altLang="en-US" sz="2400" dirty="0" smtClean="0">
                <a:solidFill>
                  <a:prstClr val="black"/>
                </a:solidFill>
                <a:latin typeface="メイリオ"/>
                <a:ea typeface="メイリオ"/>
              </a:rPr>
              <a:t>マイクロシーベルトの追加だとすると</a:t>
            </a:r>
            <a:endParaRPr lang="en-US" altLang="ja-JP" sz="2400" dirty="0" smtClean="0">
              <a:solidFill>
                <a:prstClr val="black"/>
              </a:solidFill>
              <a:latin typeface="メイリオ"/>
              <a:ea typeface="メイリオ"/>
            </a:endParaRPr>
          </a:p>
          <a:p>
            <a:r>
              <a:rPr lang="ja-JP" altLang="en-US" sz="2400" u="sng" dirty="0" smtClean="0">
                <a:solidFill>
                  <a:prstClr val="black"/>
                </a:solidFill>
                <a:latin typeface="メイリオ"/>
                <a:ea typeface="メイリオ"/>
              </a:rPr>
              <a:t>年間で</a:t>
            </a:r>
            <a:r>
              <a:rPr lang="en-US" altLang="ja-JP" sz="2400" u="sng" dirty="0" smtClean="0">
                <a:solidFill>
                  <a:prstClr val="black"/>
                </a:solidFill>
                <a:latin typeface="メイリオ"/>
                <a:ea typeface="メイリオ"/>
              </a:rPr>
              <a:t>10</a:t>
            </a:r>
            <a:r>
              <a:rPr lang="ja-JP" altLang="en-US" sz="2400" u="sng" dirty="0" smtClean="0">
                <a:solidFill>
                  <a:prstClr val="black"/>
                </a:solidFill>
                <a:latin typeface="メイリオ"/>
                <a:ea typeface="メイリオ"/>
              </a:rPr>
              <a:t>マイクロシーベルトの追加</a:t>
            </a:r>
            <a:endParaRPr lang="en-US" altLang="ja-JP" sz="2400" u="sng" dirty="0" smtClean="0">
              <a:solidFill>
                <a:prstClr val="black"/>
              </a:solidFill>
              <a:latin typeface="メイリオ"/>
              <a:ea typeface="メイリオ"/>
            </a:endParaRPr>
          </a:p>
          <a:p>
            <a:r>
              <a:rPr lang="ja-JP" altLang="en-US" sz="2400" dirty="0" smtClean="0">
                <a:solidFill>
                  <a:prstClr val="black"/>
                </a:solidFill>
                <a:latin typeface="メイリオ"/>
                <a:ea typeface="メイリオ"/>
              </a:rPr>
              <a:t>リスクがあるとすると</a:t>
            </a:r>
            <a:r>
              <a:rPr lang="en-US" altLang="ja-JP" sz="2400" dirty="0" smtClean="0">
                <a:solidFill>
                  <a:prstClr val="black"/>
                </a:solidFill>
                <a:latin typeface="メイリオ"/>
                <a:ea typeface="メイリオ"/>
              </a:rPr>
              <a:t>0.4</a:t>
            </a:r>
            <a:r>
              <a:rPr lang="ja-JP" altLang="en-US" sz="2400" dirty="0" smtClean="0">
                <a:solidFill>
                  <a:prstClr val="black"/>
                </a:solidFill>
                <a:latin typeface="メイリオ"/>
                <a:ea typeface="メイリオ"/>
              </a:rPr>
              <a:t>時間の余命損失</a:t>
            </a:r>
            <a:endParaRPr lang="ja-JP" altLang="en-US" sz="2400" dirty="0">
              <a:solidFill>
                <a:prstClr val="black"/>
              </a:solidFill>
              <a:latin typeface="メイリオ"/>
              <a:ea typeface="メイリオ"/>
            </a:endParaRPr>
          </a:p>
        </p:txBody>
      </p:sp>
      <p:sp>
        <p:nvSpPr>
          <p:cNvPr id="3" name="角丸四角形吹き出し 2"/>
          <p:cNvSpPr/>
          <p:nvPr/>
        </p:nvSpPr>
        <p:spPr>
          <a:xfrm>
            <a:off x="4724401" y="3593740"/>
            <a:ext cx="4114800" cy="1157884"/>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dirty="0" smtClean="0">
                <a:solidFill>
                  <a:prstClr val="white"/>
                </a:solidFill>
                <a:latin typeface="メイリオ"/>
                <a:ea typeface="メイリオ"/>
              </a:rPr>
              <a:t>PM2.5</a:t>
            </a:r>
            <a:r>
              <a:rPr lang="ja-JP" altLang="en-US" sz="2000" dirty="0" smtClean="0">
                <a:solidFill>
                  <a:prstClr val="white"/>
                </a:solidFill>
                <a:latin typeface="メイリオ"/>
                <a:ea typeface="メイリオ"/>
              </a:rPr>
              <a:t>の環境基準：</a:t>
            </a:r>
            <a:endParaRPr lang="en-US" altLang="ja-JP" sz="2000" dirty="0" smtClean="0">
              <a:solidFill>
                <a:prstClr val="white"/>
              </a:solidFill>
              <a:latin typeface="メイリオ"/>
              <a:ea typeface="メイリオ"/>
            </a:endParaRPr>
          </a:p>
          <a:p>
            <a:pPr algn="ctr"/>
            <a:r>
              <a:rPr lang="ja-JP" altLang="en-US" sz="2000" dirty="0" smtClean="0">
                <a:solidFill>
                  <a:prstClr val="white"/>
                </a:solidFill>
                <a:latin typeface="メイリオ"/>
                <a:ea typeface="メイリオ"/>
              </a:rPr>
              <a:t>健康</a:t>
            </a:r>
            <a:r>
              <a:rPr lang="ja-JP" altLang="en-US" sz="2000" dirty="0">
                <a:solidFill>
                  <a:prstClr val="white"/>
                </a:solidFill>
                <a:latin typeface="メイリオ"/>
                <a:ea typeface="メイリオ"/>
              </a:rPr>
              <a:t>影響が出現する可能性か</a:t>
            </a:r>
            <a:r>
              <a:rPr lang="ja-JP" altLang="en-US" sz="2000" dirty="0" smtClean="0">
                <a:solidFill>
                  <a:prstClr val="white"/>
                </a:solidFill>
                <a:latin typeface="メイリオ"/>
                <a:ea typeface="メイリオ"/>
              </a:rPr>
              <a:t>゙</a:t>
            </a:r>
            <a:endParaRPr lang="en-US" altLang="ja-JP" sz="2000" dirty="0" smtClean="0">
              <a:solidFill>
                <a:prstClr val="white"/>
              </a:solidFill>
              <a:latin typeface="メイリオ"/>
              <a:ea typeface="メイリオ"/>
            </a:endParaRPr>
          </a:p>
          <a:p>
            <a:pPr algn="ctr"/>
            <a:r>
              <a:rPr lang="ja-JP" altLang="en-US" sz="2000" dirty="0" smtClean="0">
                <a:solidFill>
                  <a:prstClr val="white"/>
                </a:solidFill>
                <a:latin typeface="メイリオ"/>
                <a:ea typeface="メイリオ"/>
              </a:rPr>
              <a:t>高く</a:t>
            </a:r>
            <a:r>
              <a:rPr lang="ja-JP" altLang="en-US" sz="2000" dirty="0">
                <a:solidFill>
                  <a:prstClr val="white"/>
                </a:solidFill>
                <a:latin typeface="メイリオ"/>
                <a:ea typeface="メイリオ"/>
              </a:rPr>
              <a:t>なると 予測される濃度水準 </a:t>
            </a:r>
          </a:p>
        </p:txBody>
      </p:sp>
      <p:sp>
        <p:nvSpPr>
          <p:cNvPr id="6" name="雲形吹き出し 5"/>
          <p:cNvSpPr/>
          <p:nvPr/>
        </p:nvSpPr>
        <p:spPr>
          <a:xfrm>
            <a:off x="6764868" y="2431686"/>
            <a:ext cx="2074333" cy="931333"/>
          </a:xfrm>
          <a:prstGeom prst="cloud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prstClr val="white"/>
                </a:solidFill>
                <a:latin typeface="メイリオ"/>
                <a:ea typeface="メイリオ"/>
              </a:rPr>
              <a:t>リスク認知は主観的</a:t>
            </a:r>
            <a:r>
              <a:rPr lang="en-US" altLang="ja-JP" dirty="0" smtClean="0">
                <a:solidFill>
                  <a:prstClr val="white"/>
                </a:solidFill>
                <a:latin typeface="メイリオ"/>
                <a:ea typeface="メイリオ"/>
              </a:rPr>
              <a:t>…</a:t>
            </a:r>
            <a:endParaRPr lang="ja-JP" altLang="en-US" dirty="0">
              <a:solidFill>
                <a:prstClr val="white"/>
              </a:solidFill>
              <a:latin typeface="メイリオ"/>
              <a:ea typeface="メイリオ"/>
            </a:endParaRPr>
          </a:p>
        </p:txBody>
      </p:sp>
    </p:spTree>
    <p:extLst>
      <p:ext uri="{BB962C8B-B14F-4D97-AF65-F5344CB8AC3E}">
        <p14:creationId xmlns:p14="http://schemas.microsoft.com/office/powerpoint/2010/main" val="17450325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A4F12DA-FE6F-4241-8A33-50773365CD97}" type="slidenum">
              <a:rPr lang="ja-JP" altLang="en-US" smtClean="0">
                <a:solidFill>
                  <a:prstClr val="black">
                    <a:tint val="75000"/>
                  </a:prstClr>
                </a:solidFill>
                <a:latin typeface="メイリオ"/>
                <a:ea typeface="メイリオ"/>
              </a:rPr>
              <a:pPr/>
              <a:t>26</a:t>
            </a:fld>
            <a:endParaRPr lang="ja-JP" altLang="en-US">
              <a:solidFill>
                <a:prstClr val="black">
                  <a:tint val="75000"/>
                </a:prstClr>
              </a:solidFill>
              <a:latin typeface="メイリオ"/>
              <a:ea typeface="メイリオ"/>
            </a:endParaRPr>
          </a:p>
        </p:txBody>
      </p:sp>
      <p:sp>
        <p:nvSpPr>
          <p:cNvPr id="6" name="テキスト ボックス 5"/>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graphicFrame>
        <p:nvGraphicFramePr>
          <p:cNvPr id="8" name="コンテンツ プレースホルダー 3"/>
          <p:cNvGraphicFramePr>
            <a:graphicFrameLocks/>
          </p:cNvGraphicFramePr>
          <p:nvPr>
            <p:extLst>
              <p:ext uri="{D42A27DB-BD31-4B8C-83A1-F6EECF244321}">
                <p14:modId xmlns:p14="http://schemas.microsoft.com/office/powerpoint/2010/main" val="1888827460"/>
              </p:ext>
            </p:extLst>
          </p:nvPr>
        </p:nvGraphicFramePr>
        <p:xfrm>
          <a:off x="457200" y="1751780"/>
          <a:ext cx="6965313" cy="3096000"/>
        </p:xfrm>
        <a:graphic>
          <a:graphicData uri="http://schemas.openxmlformats.org/drawingml/2006/table">
            <a:tbl>
              <a:tblPr firstRow="1" bandRow="1">
                <a:tableStyleId>{5C22544A-7EE6-4342-B048-85BDC9FD1C3A}</a:tableStyleId>
              </a:tblPr>
              <a:tblGrid>
                <a:gridCol w="2064666"/>
                <a:gridCol w="2199926"/>
                <a:gridCol w="2700721"/>
              </a:tblGrid>
              <a:tr h="619200">
                <a:tc>
                  <a:txBody>
                    <a:bodyPr/>
                    <a:lstStyle/>
                    <a:p>
                      <a:pPr>
                        <a:lnSpc>
                          <a:spcPts val="3200"/>
                        </a:lnSpc>
                      </a:pPr>
                      <a:endParaRPr kumimoji="1" lang="ja-JP" altLang="en-US" sz="3200" dirty="0"/>
                    </a:p>
                  </a:txBody>
                  <a:tcPr marL="180000" marR="0" marT="108000" marB="0" anchor="ctr"/>
                </a:tc>
                <a:tc>
                  <a:txBody>
                    <a:bodyPr/>
                    <a:lstStyle/>
                    <a:p>
                      <a:pPr>
                        <a:lnSpc>
                          <a:spcPts val="3200"/>
                        </a:lnSpc>
                      </a:pPr>
                      <a:r>
                        <a:rPr kumimoji="1" lang="en-US" altLang="ja-JP" sz="3200" dirty="0" smtClean="0"/>
                        <a:t>Cs-134</a:t>
                      </a:r>
                      <a:endParaRPr kumimoji="1" lang="ja-JP" altLang="en-US" sz="3200" dirty="0"/>
                    </a:p>
                  </a:txBody>
                  <a:tcPr marL="180000" marR="0" marT="108000" marB="0" anchor="ctr"/>
                </a:tc>
                <a:tc>
                  <a:txBody>
                    <a:bodyPr/>
                    <a:lstStyle/>
                    <a:p>
                      <a:pPr marL="0" marR="0" indent="0" algn="l" defTabSz="457200" rtl="0" eaLnBrk="1" fontAlgn="auto" latinLnBrk="0" hangingPunct="1">
                        <a:lnSpc>
                          <a:spcPts val="3200"/>
                        </a:lnSpc>
                        <a:spcBef>
                          <a:spcPts val="0"/>
                        </a:spcBef>
                        <a:spcAft>
                          <a:spcPts val="0"/>
                        </a:spcAft>
                        <a:buClrTx/>
                        <a:buSzTx/>
                        <a:buFontTx/>
                        <a:buNone/>
                        <a:tabLst/>
                        <a:defRPr/>
                      </a:pPr>
                      <a:r>
                        <a:rPr kumimoji="1" lang="en-US" altLang="ja-JP" sz="3200" dirty="0" smtClean="0"/>
                        <a:t>Cs-137</a:t>
                      </a:r>
                      <a:endParaRPr kumimoji="1" lang="ja-JP" altLang="en-US" sz="3200" dirty="0" smtClean="0"/>
                    </a:p>
                  </a:txBody>
                  <a:tcPr marL="180000" marR="0" marT="108000" marB="0" anchor="ctr"/>
                </a:tc>
              </a:tr>
              <a:tr h="619200">
                <a:tc>
                  <a:txBody>
                    <a:bodyPr/>
                    <a:lstStyle/>
                    <a:p>
                      <a:pPr>
                        <a:lnSpc>
                          <a:spcPts val="3200"/>
                        </a:lnSpc>
                      </a:pPr>
                      <a:r>
                        <a:rPr kumimoji="1" lang="ja-JP" altLang="en-US" sz="3200" dirty="0" smtClean="0"/>
                        <a:t>園庭中央</a:t>
                      </a:r>
                      <a:endParaRPr kumimoji="1" lang="en-US" altLang="ja-JP" sz="3200" dirty="0" smtClean="0"/>
                    </a:p>
                  </a:txBody>
                  <a:tcPr marL="180000" marR="0" marT="108000" marB="0" anchor="ctr"/>
                </a:tc>
                <a:tc>
                  <a:txBody>
                    <a:bodyPr/>
                    <a:lstStyle/>
                    <a:p>
                      <a:pPr marL="0" marR="0" indent="0" algn="l" defTabSz="457200" rtl="0" eaLnBrk="1" fontAlgn="auto" latinLnBrk="0" hangingPunct="1">
                        <a:lnSpc>
                          <a:spcPts val="3200"/>
                        </a:lnSpc>
                        <a:spcBef>
                          <a:spcPts val="0"/>
                        </a:spcBef>
                        <a:spcAft>
                          <a:spcPts val="0"/>
                        </a:spcAft>
                        <a:buClrTx/>
                        <a:buSzTx/>
                        <a:buFontTx/>
                        <a:buNone/>
                        <a:tabLst/>
                        <a:defRPr/>
                      </a:pPr>
                      <a:r>
                        <a:rPr kumimoji="1" lang="en-US" altLang="ja-JP" sz="3200" dirty="0" smtClean="0"/>
                        <a:t>6±0.5</a:t>
                      </a:r>
                      <a:endParaRPr kumimoji="1" lang="ja-JP" altLang="en-US" sz="3200" dirty="0" smtClean="0"/>
                    </a:p>
                  </a:txBody>
                  <a:tcPr marL="180000" marR="0" marT="108000" marB="0" anchor="ctr"/>
                </a:tc>
                <a:tc>
                  <a:txBody>
                    <a:bodyPr/>
                    <a:lstStyle/>
                    <a:p>
                      <a:pPr marL="0" marR="0" indent="0" algn="l" defTabSz="457200" rtl="0" eaLnBrk="1" fontAlgn="auto" latinLnBrk="0" hangingPunct="1">
                        <a:lnSpc>
                          <a:spcPts val="3200"/>
                        </a:lnSpc>
                        <a:spcBef>
                          <a:spcPts val="0"/>
                        </a:spcBef>
                        <a:spcAft>
                          <a:spcPts val="0"/>
                        </a:spcAft>
                        <a:buClrTx/>
                        <a:buSzTx/>
                        <a:buFontTx/>
                        <a:buNone/>
                        <a:tabLst/>
                        <a:defRPr/>
                      </a:pPr>
                      <a:r>
                        <a:rPr kumimoji="1" lang="en-US" altLang="ja-JP" sz="3200" dirty="0" smtClean="0"/>
                        <a:t>16±0.6</a:t>
                      </a:r>
                      <a:endParaRPr kumimoji="1" lang="ja-JP" altLang="en-US" sz="3200" dirty="0" smtClean="0"/>
                    </a:p>
                  </a:txBody>
                  <a:tcPr marL="180000" marR="0" marT="108000" marB="0" anchor="ctr"/>
                </a:tc>
              </a:tr>
              <a:tr h="619200">
                <a:tc>
                  <a:txBody>
                    <a:bodyPr/>
                    <a:lstStyle/>
                    <a:p>
                      <a:pPr>
                        <a:lnSpc>
                          <a:spcPts val="3200"/>
                        </a:lnSpc>
                      </a:pPr>
                      <a:r>
                        <a:rPr kumimoji="1" lang="ja-JP" altLang="en-US" sz="3200" dirty="0" smtClean="0"/>
                        <a:t>砂場</a:t>
                      </a:r>
                      <a:r>
                        <a:rPr kumimoji="1" lang="en-US" altLang="ja-JP" sz="3200" dirty="0" smtClean="0"/>
                        <a:t>1</a:t>
                      </a:r>
                    </a:p>
                  </a:txBody>
                  <a:tcPr marL="180000" marR="0" marT="108000" marB="0" anchor="ctr"/>
                </a:tc>
                <a:tc>
                  <a:txBody>
                    <a:bodyPr/>
                    <a:lstStyle/>
                    <a:p>
                      <a:pPr marL="0" marR="0" indent="0" algn="l" defTabSz="457200" rtl="0" eaLnBrk="1" fontAlgn="auto" latinLnBrk="0" hangingPunct="1">
                        <a:lnSpc>
                          <a:spcPts val="3200"/>
                        </a:lnSpc>
                        <a:spcBef>
                          <a:spcPts val="0"/>
                        </a:spcBef>
                        <a:spcAft>
                          <a:spcPts val="0"/>
                        </a:spcAft>
                        <a:buClrTx/>
                        <a:buSzTx/>
                        <a:buFontTx/>
                        <a:buNone/>
                        <a:tabLst/>
                        <a:defRPr/>
                      </a:pPr>
                      <a:r>
                        <a:rPr kumimoji="1" lang="en-US" altLang="ja-JP" sz="3200" dirty="0" smtClean="0"/>
                        <a:t>0.3±0.2</a:t>
                      </a:r>
                      <a:endParaRPr kumimoji="1" lang="ja-JP" altLang="en-US" sz="3200" dirty="0" smtClean="0"/>
                    </a:p>
                  </a:txBody>
                  <a:tcPr marL="180000" marR="0" marT="108000" marB="0" anchor="ctr"/>
                </a:tc>
                <a:tc>
                  <a:txBody>
                    <a:bodyPr/>
                    <a:lstStyle/>
                    <a:p>
                      <a:pPr marL="0" marR="0" indent="0" algn="l" defTabSz="457200" rtl="0" eaLnBrk="1" fontAlgn="auto" latinLnBrk="0" hangingPunct="1">
                        <a:lnSpc>
                          <a:spcPts val="3200"/>
                        </a:lnSpc>
                        <a:spcBef>
                          <a:spcPts val="0"/>
                        </a:spcBef>
                        <a:spcAft>
                          <a:spcPts val="0"/>
                        </a:spcAft>
                        <a:buClrTx/>
                        <a:buSzTx/>
                        <a:buFontTx/>
                        <a:buNone/>
                        <a:tabLst/>
                        <a:defRPr/>
                      </a:pPr>
                      <a:r>
                        <a:rPr kumimoji="1" lang="en-US" altLang="ja-JP" sz="3200" dirty="0" smtClean="0"/>
                        <a:t>0.7±0.3</a:t>
                      </a:r>
                      <a:endParaRPr kumimoji="1" lang="ja-JP" altLang="en-US" sz="3200" dirty="0" smtClean="0"/>
                    </a:p>
                  </a:txBody>
                  <a:tcPr marL="180000" marR="0" marT="108000" marB="0" anchor="ctr"/>
                </a:tc>
              </a:tr>
              <a:tr h="619200">
                <a:tc>
                  <a:txBody>
                    <a:bodyPr/>
                    <a:lstStyle/>
                    <a:p>
                      <a:pPr marL="0" marR="0" indent="0" algn="l" defTabSz="457200" rtl="0" eaLnBrk="1" fontAlgn="auto" latinLnBrk="0" hangingPunct="1">
                        <a:lnSpc>
                          <a:spcPts val="3200"/>
                        </a:lnSpc>
                        <a:spcBef>
                          <a:spcPts val="0"/>
                        </a:spcBef>
                        <a:spcAft>
                          <a:spcPts val="0"/>
                        </a:spcAft>
                        <a:buClrTx/>
                        <a:buSzTx/>
                        <a:buFontTx/>
                        <a:buNone/>
                        <a:tabLst/>
                        <a:defRPr/>
                      </a:pPr>
                      <a:r>
                        <a:rPr kumimoji="1" lang="ja-JP" altLang="en-US" sz="3200" dirty="0" smtClean="0"/>
                        <a:t>砂場</a:t>
                      </a:r>
                      <a:r>
                        <a:rPr kumimoji="1" lang="en-US" altLang="ja-JP" sz="3200" dirty="0" smtClean="0"/>
                        <a:t>2</a:t>
                      </a:r>
                    </a:p>
                  </a:txBody>
                  <a:tcPr marL="180000" marR="0" marT="108000" marB="0" anchor="ctr"/>
                </a:tc>
                <a:tc>
                  <a:txBody>
                    <a:bodyPr/>
                    <a:lstStyle/>
                    <a:p>
                      <a:pPr marL="0" marR="0" indent="0" algn="l" defTabSz="457200" rtl="0" eaLnBrk="1" fontAlgn="auto" latinLnBrk="0" hangingPunct="1">
                        <a:lnSpc>
                          <a:spcPts val="3200"/>
                        </a:lnSpc>
                        <a:spcBef>
                          <a:spcPts val="0"/>
                        </a:spcBef>
                        <a:spcAft>
                          <a:spcPts val="0"/>
                        </a:spcAft>
                        <a:buClrTx/>
                        <a:buSzTx/>
                        <a:buFontTx/>
                        <a:buNone/>
                        <a:tabLst/>
                        <a:defRPr/>
                      </a:pPr>
                      <a:r>
                        <a:rPr kumimoji="1" lang="en-US" altLang="ja-JP" sz="3200" dirty="0" smtClean="0"/>
                        <a:t>8.8±1.9</a:t>
                      </a:r>
                      <a:endParaRPr kumimoji="1" lang="ja-JP" altLang="en-US" sz="3200" dirty="0" smtClean="0"/>
                    </a:p>
                  </a:txBody>
                  <a:tcPr marL="180000" marR="0" marT="108000" marB="0" anchor="ctr"/>
                </a:tc>
                <a:tc>
                  <a:txBody>
                    <a:bodyPr/>
                    <a:lstStyle/>
                    <a:p>
                      <a:pPr marL="0" marR="0" indent="0" algn="l" defTabSz="457200" rtl="0" eaLnBrk="1" fontAlgn="auto" latinLnBrk="0" hangingPunct="1">
                        <a:lnSpc>
                          <a:spcPts val="3200"/>
                        </a:lnSpc>
                        <a:spcBef>
                          <a:spcPts val="0"/>
                        </a:spcBef>
                        <a:spcAft>
                          <a:spcPts val="0"/>
                        </a:spcAft>
                        <a:buClrTx/>
                        <a:buSzTx/>
                        <a:buFontTx/>
                        <a:buNone/>
                        <a:tabLst/>
                        <a:defRPr/>
                      </a:pPr>
                      <a:r>
                        <a:rPr kumimoji="1" lang="en-US" altLang="ja-JP" sz="3200" dirty="0" smtClean="0"/>
                        <a:t>32±3</a:t>
                      </a:r>
                      <a:endParaRPr kumimoji="1" lang="ja-JP" altLang="en-US" sz="3200" dirty="0" smtClean="0"/>
                    </a:p>
                  </a:txBody>
                  <a:tcPr marL="180000" marR="0" marT="108000" marB="0" anchor="ctr"/>
                </a:tc>
              </a:tr>
              <a:tr h="619200">
                <a:tc>
                  <a:txBody>
                    <a:bodyPr/>
                    <a:lstStyle/>
                    <a:p>
                      <a:pPr>
                        <a:lnSpc>
                          <a:spcPts val="3200"/>
                        </a:lnSpc>
                      </a:pPr>
                      <a:r>
                        <a:rPr kumimoji="1" lang="ja-JP" altLang="en-US" sz="3200" dirty="0" smtClean="0"/>
                        <a:t>園庭の端</a:t>
                      </a:r>
                      <a:endParaRPr kumimoji="1" lang="en-US" altLang="ja-JP" sz="3200" dirty="0" smtClean="0"/>
                    </a:p>
                  </a:txBody>
                  <a:tcPr marL="180000" marR="0" marT="108000" marB="0" anchor="ctr"/>
                </a:tc>
                <a:tc>
                  <a:txBody>
                    <a:bodyPr/>
                    <a:lstStyle/>
                    <a:p>
                      <a:pPr marL="0" marR="0" indent="0" algn="l" defTabSz="457200" rtl="0" eaLnBrk="1" fontAlgn="auto" latinLnBrk="0" hangingPunct="1">
                        <a:lnSpc>
                          <a:spcPts val="3200"/>
                        </a:lnSpc>
                        <a:spcBef>
                          <a:spcPts val="0"/>
                        </a:spcBef>
                        <a:spcAft>
                          <a:spcPts val="0"/>
                        </a:spcAft>
                        <a:buClrTx/>
                        <a:buSzTx/>
                        <a:buFontTx/>
                        <a:buNone/>
                        <a:tabLst/>
                        <a:defRPr/>
                      </a:pPr>
                      <a:r>
                        <a:rPr kumimoji="1" lang="en-US" altLang="ja-JP" sz="3200" dirty="0" smtClean="0"/>
                        <a:t>42±3</a:t>
                      </a:r>
                      <a:endParaRPr kumimoji="1" lang="ja-JP" altLang="en-US" sz="3200" dirty="0"/>
                    </a:p>
                  </a:txBody>
                  <a:tcPr marL="180000" marR="0" marT="108000" marB="0" anchor="ctr"/>
                </a:tc>
                <a:tc>
                  <a:txBody>
                    <a:bodyPr/>
                    <a:lstStyle/>
                    <a:p>
                      <a:pPr marL="0" marR="0" indent="0" algn="l" defTabSz="457200" rtl="0" eaLnBrk="1" fontAlgn="auto" latinLnBrk="0" hangingPunct="1">
                        <a:lnSpc>
                          <a:spcPts val="3200"/>
                        </a:lnSpc>
                        <a:spcBef>
                          <a:spcPts val="0"/>
                        </a:spcBef>
                        <a:spcAft>
                          <a:spcPts val="0"/>
                        </a:spcAft>
                        <a:buClrTx/>
                        <a:buSzTx/>
                        <a:buFontTx/>
                        <a:buNone/>
                        <a:tabLst/>
                        <a:defRPr/>
                      </a:pPr>
                      <a:r>
                        <a:rPr kumimoji="1" lang="en-US" altLang="ja-JP" sz="3200" dirty="0" smtClean="0"/>
                        <a:t>142±4</a:t>
                      </a:r>
                      <a:endParaRPr kumimoji="1" lang="ja-JP" altLang="en-US" sz="3200" dirty="0"/>
                    </a:p>
                  </a:txBody>
                  <a:tcPr marL="180000" marR="0" marT="108000" marB="0" anchor="ctr"/>
                </a:tc>
              </a:tr>
            </a:tbl>
          </a:graphicData>
        </a:graphic>
      </p:graphicFrame>
      <p:sp>
        <p:nvSpPr>
          <p:cNvPr id="10" name="テキスト ボックス 9"/>
          <p:cNvSpPr txBox="1"/>
          <p:nvPr/>
        </p:nvSpPr>
        <p:spPr>
          <a:xfrm>
            <a:off x="457200" y="4914589"/>
            <a:ext cx="5657167" cy="461665"/>
          </a:xfrm>
          <a:prstGeom prst="rect">
            <a:avLst/>
          </a:prstGeom>
          <a:noFill/>
        </p:spPr>
        <p:txBody>
          <a:bodyPr wrap="none" rtlCol="0">
            <a:spAutoFit/>
          </a:bodyPr>
          <a:lstStyle/>
          <a:p>
            <a:r>
              <a:rPr lang="ja-JP" altLang="en-US" sz="2400" dirty="0" smtClean="0">
                <a:solidFill>
                  <a:prstClr val="black"/>
                </a:solidFill>
                <a:latin typeface="メイリオ"/>
                <a:ea typeface="メイリオ"/>
              </a:rPr>
              <a:t>福島市内の保育施設の例（</a:t>
            </a:r>
            <a:r>
              <a:rPr lang="en-US" altLang="ja-JP" sz="2400" dirty="0" smtClean="0">
                <a:solidFill>
                  <a:prstClr val="black"/>
                </a:solidFill>
                <a:latin typeface="メイリオ"/>
                <a:ea typeface="メイリオ"/>
              </a:rPr>
              <a:t>2014</a:t>
            </a:r>
            <a:r>
              <a:rPr lang="ja-JP" altLang="en-US" sz="2400" dirty="0" smtClean="0">
                <a:solidFill>
                  <a:prstClr val="black"/>
                </a:solidFill>
                <a:latin typeface="メイリオ"/>
                <a:ea typeface="メイリオ"/>
              </a:rPr>
              <a:t>年</a:t>
            </a:r>
            <a:r>
              <a:rPr lang="en-US" altLang="ja-JP" sz="2400" dirty="0" smtClean="0">
                <a:solidFill>
                  <a:prstClr val="black"/>
                </a:solidFill>
                <a:latin typeface="メイリオ"/>
                <a:ea typeface="メイリオ"/>
              </a:rPr>
              <a:t>7</a:t>
            </a:r>
            <a:r>
              <a:rPr lang="ja-JP" altLang="en-US" sz="2400" dirty="0" smtClean="0">
                <a:solidFill>
                  <a:prstClr val="black"/>
                </a:solidFill>
                <a:latin typeface="メイリオ"/>
                <a:ea typeface="メイリオ"/>
              </a:rPr>
              <a:t>月）</a:t>
            </a:r>
            <a:endParaRPr lang="ja-JP" altLang="en-US" sz="2400" dirty="0">
              <a:solidFill>
                <a:prstClr val="black"/>
              </a:solidFill>
              <a:latin typeface="メイリオ"/>
              <a:ea typeface="メイリオ"/>
            </a:endParaRPr>
          </a:p>
        </p:txBody>
      </p:sp>
      <p:sp>
        <p:nvSpPr>
          <p:cNvPr id="11" name="テキスト ボックス 10"/>
          <p:cNvSpPr txBox="1"/>
          <p:nvPr/>
        </p:nvSpPr>
        <p:spPr>
          <a:xfrm>
            <a:off x="457200" y="951952"/>
            <a:ext cx="5894415" cy="584776"/>
          </a:xfrm>
          <a:prstGeom prst="rect">
            <a:avLst/>
          </a:prstGeom>
          <a:noFill/>
        </p:spPr>
        <p:txBody>
          <a:bodyPr wrap="square" rtlCol="0">
            <a:spAutoFit/>
          </a:bodyPr>
          <a:lstStyle/>
          <a:p>
            <a:r>
              <a:rPr lang="ja-JP" altLang="en-US" sz="3200" dirty="0" smtClean="0">
                <a:solidFill>
                  <a:prstClr val="black"/>
                </a:solidFill>
                <a:latin typeface="メイリオ"/>
                <a:ea typeface="メイリオ"/>
              </a:rPr>
              <a:t>園庭の土や砂の濃度例</a:t>
            </a:r>
            <a:r>
              <a:rPr lang="en-US" altLang="ja-JP" sz="3200" dirty="0" smtClean="0">
                <a:solidFill>
                  <a:prstClr val="black"/>
                </a:solidFill>
                <a:latin typeface="メイリオ"/>
                <a:ea typeface="メイリオ"/>
              </a:rPr>
              <a:t>[</a:t>
            </a:r>
            <a:r>
              <a:rPr lang="en-US" altLang="ja-JP" sz="3200" dirty="0">
                <a:solidFill>
                  <a:prstClr val="black"/>
                </a:solidFill>
                <a:latin typeface="メイリオ"/>
                <a:ea typeface="メイリオ"/>
              </a:rPr>
              <a:t>Bq/kg</a:t>
            </a:r>
            <a:r>
              <a:rPr lang="en-US" altLang="ja-JP" sz="3200" dirty="0" smtClean="0">
                <a:solidFill>
                  <a:prstClr val="black"/>
                </a:solidFill>
                <a:latin typeface="メイリオ"/>
                <a:ea typeface="メイリオ"/>
              </a:rPr>
              <a:t>]</a:t>
            </a:r>
            <a:endParaRPr lang="ja-JP" altLang="en-US" sz="3200" dirty="0">
              <a:solidFill>
                <a:prstClr val="black"/>
              </a:solidFill>
              <a:latin typeface="メイリオ"/>
              <a:ea typeface="メイリオ"/>
            </a:endParaRPr>
          </a:p>
        </p:txBody>
      </p:sp>
      <p:sp>
        <p:nvSpPr>
          <p:cNvPr id="5" name="角丸四角形吹き出し 4"/>
          <p:cNvSpPr/>
          <p:nvPr/>
        </p:nvSpPr>
        <p:spPr>
          <a:xfrm>
            <a:off x="685800" y="5514232"/>
            <a:ext cx="7594902" cy="1083424"/>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solidFill>
                  <a:prstClr val="white"/>
                </a:solidFill>
                <a:latin typeface="メイリオ"/>
                <a:ea typeface="メイリオ"/>
              </a:rPr>
              <a:t>土や砂を入れ替えて濃度が下がっています</a:t>
            </a:r>
            <a:endParaRPr lang="en-US" altLang="ja-JP" sz="2400" dirty="0" smtClean="0">
              <a:solidFill>
                <a:prstClr val="white"/>
              </a:solidFill>
              <a:latin typeface="メイリオ"/>
              <a:ea typeface="メイリオ"/>
            </a:endParaRPr>
          </a:p>
          <a:p>
            <a:pPr algn="ctr"/>
            <a:r>
              <a:rPr lang="ja-JP" altLang="en-US" sz="2400" dirty="0" smtClean="0">
                <a:solidFill>
                  <a:prstClr val="white"/>
                </a:solidFill>
                <a:latin typeface="メイリオ"/>
                <a:ea typeface="メイリオ"/>
              </a:rPr>
              <a:t>個別の施設での評価は必須ではないと考えられます</a:t>
            </a:r>
            <a:endParaRPr lang="en-US" altLang="ja-JP" sz="2400" dirty="0" smtClean="0">
              <a:solidFill>
                <a:prstClr val="white"/>
              </a:solidFill>
              <a:latin typeface="メイリオ"/>
              <a:ea typeface="メイリオ"/>
            </a:endParaRPr>
          </a:p>
        </p:txBody>
      </p:sp>
      <p:sp>
        <p:nvSpPr>
          <p:cNvPr id="12" name="テキスト ボックス 11"/>
          <p:cNvSpPr txBox="1"/>
          <p:nvPr/>
        </p:nvSpPr>
        <p:spPr>
          <a:xfrm>
            <a:off x="1080000" y="108000"/>
            <a:ext cx="4698722" cy="584775"/>
          </a:xfrm>
          <a:prstGeom prst="rect">
            <a:avLst/>
          </a:prstGeom>
          <a:noFill/>
        </p:spPr>
        <p:txBody>
          <a:bodyPr wrap="none" rtlCol="0">
            <a:spAutoFit/>
          </a:bodyPr>
          <a:lstStyle/>
          <a:p>
            <a:pPr defTabSz="914400"/>
            <a:r>
              <a:rPr lang="ja-JP" altLang="en-US" sz="3200" b="1" dirty="0" smtClean="0">
                <a:solidFill>
                  <a:prstClr val="black"/>
                </a:solidFill>
                <a:latin typeface="Arial"/>
                <a:ea typeface="メイリオ"/>
              </a:rPr>
              <a:t>園庭での遊びの時間制限</a:t>
            </a:r>
            <a:endParaRPr lang="ja-JP" altLang="en-US" sz="3200" b="1" dirty="0">
              <a:solidFill>
                <a:prstClr val="black"/>
              </a:solidFill>
              <a:latin typeface="Arial"/>
              <a:ea typeface="メイリオ"/>
            </a:endParaRPr>
          </a:p>
        </p:txBody>
      </p:sp>
    </p:spTree>
    <p:extLst>
      <p:ext uri="{BB962C8B-B14F-4D97-AF65-F5344CB8AC3E}">
        <p14:creationId xmlns:p14="http://schemas.microsoft.com/office/powerpoint/2010/main" val="25545197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90546"/>
            <a:ext cx="7772400" cy="1470025"/>
          </a:xfrm>
        </p:spPr>
        <p:txBody>
          <a:bodyPr>
            <a:normAutofit fontScale="90000"/>
          </a:bodyPr>
          <a:lstStyle/>
          <a:p>
            <a:r>
              <a:rPr lang="ja-JP" altLang="en-US" dirty="0"/>
              <a:t>東京都新宿区の表層土壌例</a:t>
            </a:r>
            <a:br>
              <a:rPr lang="ja-JP" altLang="en-US" dirty="0"/>
            </a:br>
            <a:r>
              <a:rPr lang="en-US" altLang="ja-JP" dirty="0"/>
              <a:t>Cs-134: </a:t>
            </a:r>
            <a:r>
              <a:rPr lang="en-US" altLang="ja-JP" dirty="0" smtClean="0"/>
              <a:t>150</a:t>
            </a:r>
            <a:r>
              <a:rPr lang="en-US" altLang="ja-JP" dirty="0"/>
              <a:t>[Bq/kg]</a:t>
            </a:r>
            <a:br>
              <a:rPr lang="en-US" altLang="ja-JP" dirty="0"/>
            </a:br>
            <a:r>
              <a:rPr lang="en-US" altLang="ja-JP" dirty="0"/>
              <a:t>Cs-137: </a:t>
            </a:r>
            <a:r>
              <a:rPr lang="en-US" altLang="ja-JP" dirty="0" smtClean="0"/>
              <a:t>450</a:t>
            </a:r>
            <a:r>
              <a:rPr lang="en-US" altLang="ja-JP" dirty="0"/>
              <a:t>[Bq/kg]</a:t>
            </a:r>
            <a:br>
              <a:rPr lang="en-US" altLang="ja-JP" dirty="0"/>
            </a:br>
            <a:endParaRPr kumimoji="1" lang="ja-JP" altLang="en-US" dirty="0"/>
          </a:p>
        </p:txBody>
      </p:sp>
      <p:sp>
        <p:nvSpPr>
          <p:cNvPr id="3" name="サブタイトル 2"/>
          <p:cNvSpPr>
            <a:spLocks noGrp="1"/>
          </p:cNvSpPr>
          <p:nvPr>
            <p:ph type="subTitle" idx="1"/>
          </p:nvPr>
        </p:nvSpPr>
        <p:spPr>
          <a:xfrm>
            <a:off x="835032" y="3512740"/>
            <a:ext cx="6400800" cy="746919"/>
          </a:xfrm>
        </p:spPr>
        <p:txBody>
          <a:bodyPr/>
          <a:lstStyle/>
          <a:p>
            <a:pPr algn="l"/>
            <a:r>
              <a:rPr lang="en-US" altLang="ja-JP" dirty="0"/>
              <a:t>2014-09-</a:t>
            </a:r>
            <a:r>
              <a:rPr lang="en-US" altLang="ja-JP" dirty="0" smtClean="0"/>
              <a:t>26</a:t>
            </a:r>
            <a:r>
              <a:rPr lang="ja-JP" altLang="en-US" dirty="0" smtClean="0"/>
              <a:t>のデータ</a:t>
            </a:r>
            <a:endParaRPr kumimoji="1" lang="ja-JP" altLang="en-US" dirty="0"/>
          </a:p>
        </p:txBody>
      </p:sp>
      <p:sp>
        <p:nvSpPr>
          <p:cNvPr id="4" name="スライド番号プレースホルダー 3"/>
          <p:cNvSpPr>
            <a:spLocks noGrp="1"/>
          </p:cNvSpPr>
          <p:nvPr>
            <p:ph type="sldNum" sz="quarter" idx="12"/>
          </p:nvPr>
        </p:nvSpPr>
        <p:spPr/>
        <p:txBody>
          <a:bodyPr/>
          <a:lstStyle/>
          <a:p>
            <a:fld id="{4A4F12DA-FE6F-4241-8A33-50773365CD97}" type="slidenum">
              <a:rPr lang="ja-JP" altLang="en-US" smtClean="0">
                <a:solidFill>
                  <a:prstClr val="black">
                    <a:tint val="75000"/>
                  </a:prstClr>
                </a:solidFill>
                <a:latin typeface="メイリオ"/>
                <a:ea typeface="メイリオ"/>
              </a:rPr>
              <a:pPr/>
              <a:t>27</a:t>
            </a:fld>
            <a:endParaRPr lang="ja-JP" altLang="en-US">
              <a:solidFill>
                <a:prstClr val="black">
                  <a:tint val="75000"/>
                </a:prstClr>
              </a:solidFill>
              <a:latin typeface="メイリオ"/>
              <a:ea typeface="メイリオ"/>
            </a:endParaRPr>
          </a:p>
        </p:txBody>
      </p:sp>
      <p:sp>
        <p:nvSpPr>
          <p:cNvPr id="5" name="テキスト ボックス 4"/>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7" name="テキスト ボックス 6"/>
          <p:cNvSpPr txBox="1"/>
          <p:nvPr/>
        </p:nvSpPr>
        <p:spPr>
          <a:xfrm>
            <a:off x="2199926" y="6117864"/>
            <a:ext cx="5612384" cy="646331"/>
          </a:xfrm>
          <a:prstGeom prst="rect">
            <a:avLst/>
          </a:prstGeom>
          <a:noFill/>
        </p:spPr>
        <p:txBody>
          <a:bodyPr wrap="none" rtlCol="0">
            <a:spAutoFit/>
          </a:bodyPr>
          <a:lstStyle/>
          <a:p>
            <a:r>
              <a:rPr lang="en-US" altLang="ja-JP" dirty="0">
                <a:solidFill>
                  <a:prstClr val="black"/>
                </a:solidFill>
                <a:latin typeface="メイリオ"/>
                <a:ea typeface="メイリオ"/>
              </a:rPr>
              <a:t>http://</a:t>
            </a:r>
            <a:r>
              <a:rPr lang="en-US" altLang="ja-JP" dirty="0" err="1">
                <a:solidFill>
                  <a:prstClr val="black"/>
                </a:solidFill>
                <a:latin typeface="メイリオ"/>
                <a:ea typeface="メイリオ"/>
              </a:rPr>
              <a:t>monitoring.tokyo-eiken.go.jp</a:t>
            </a:r>
            <a:r>
              <a:rPr lang="en-US" altLang="ja-JP" dirty="0">
                <a:solidFill>
                  <a:prstClr val="black"/>
                </a:solidFill>
                <a:latin typeface="メイリオ"/>
                <a:ea typeface="メイリオ"/>
              </a:rPr>
              <a:t>/</a:t>
            </a:r>
            <a:r>
              <a:rPr lang="en-US" altLang="ja-JP" dirty="0" err="1" smtClean="0">
                <a:solidFill>
                  <a:prstClr val="black"/>
                </a:solidFill>
                <a:latin typeface="メイリオ"/>
                <a:ea typeface="メイリオ"/>
              </a:rPr>
              <a:t>radiation_geo.html</a:t>
            </a:r>
            <a:endParaRPr lang="en-US" altLang="ja-JP" dirty="0" smtClean="0">
              <a:solidFill>
                <a:prstClr val="black"/>
              </a:solidFill>
              <a:latin typeface="メイリオ"/>
              <a:ea typeface="メイリオ"/>
            </a:endParaRPr>
          </a:p>
          <a:p>
            <a:r>
              <a:rPr lang="en-US" altLang="ja-JP" dirty="0">
                <a:solidFill>
                  <a:prstClr val="black"/>
                </a:solidFill>
                <a:latin typeface="メイリオ"/>
                <a:ea typeface="メイリオ"/>
              </a:rPr>
              <a:t>http://</a:t>
            </a:r>
            <a:r>
              <a:rPr lang="en-US" altLang="ja-JP" dirty="0" err="1">
                <a:solidFill>
                  <a:prstClr val="black"/>
                </a:solidFill>
                <a:latin typeface="メイリオ"/>
                <a:ea typeface="メイリオ"/>
              </a:rPr>
              <a:t>www.kankyo-hoshano.go.jp</a:t>
            </a:r>
            <a:endParaRPr lang="ja-JP" altLang="en-US" dirty="0">
              <a:solidFill>
                <a:prstClr val="black"/>
              </a:solidFill>
              <a:latin typeface="メイリオ"/>
              <a:ea typeface="メイリオ"/>
            </a:endParaRPr>
          </a:p>
        </p:txBody>
      </p:sp>
      <p:sp>
        <p:nvSpPr>
          <p:cNvPr id="8" name="角丸四角形吹き出し 7"/>
          <p:cNvSpPr/>
          <p:nvPr/>
        </p:nvSpPr>
        <p:spPr>
          <a:xfrm>
            <a:off x="4389379" y="4124196"/>
            <a:ext cx="3804341" cy="1477011"/>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solidFill>
                  <a:prstClr val="white"/>
                </a:solidFill>
                <a:latin typeface="メイリオ"/>
                <a:ea typeface="メイリオ"/>
              </a:rPr>
              <a:t>原発事故前の</a:t>
            </a:r>
            <a:endParaRPr lang="en-US" altLang="ja-JP" sz="2400" dirty="0" smtClean="0">
              <a:solidFill>
                <a:prstClr val="white"/>
              </a:solidFill>
              <a:latin typeface="メイリオ"/>
              <a:ea typeface="メイリオ"/>
            </a:endParaRPr>
          </a:p>
          <a:p>
            <a:pPr algn="ctr"/>
            <a:r>
              <a:rPr lang="ja-JP" altLang="en-US" sz="2400" dirty="0" smtClean="0">
                <a:solidFill>
                  <a:prstClr val="white"/>
                </a:solidFill>
                <a:latin typeface="メイリオ"/>
                <a:ea typeface="メイリオ"/>
              </a:rPr>
              <a:t>全国の平均値は</a:t>
            </a:r>
            <a:r>
              <a:rPr lang="en-US" altLang="ja-JP" sz="2400" dirty="0" smtClean="0">
                <a:solidFill>
                  <a:prstClr val="white"/>
                </a:solidFill>
                <a:latin typeface="メイリオ"/>
                <a:ea typeface="メイリオ"/>
              </a:rPr>
              <a:t>11Bq/kg</a:t>
            </a:r>
            <a:endParaRPr lang="ja-JP" altLang="en-US" sz="2400" dirty="0">
              <a:solidFill>
                <a:prstClr val="white"/>
              </a:solidFill>
              <a:latin typeface="メイリオ"/>
              <a:ea typeface="メイリオ"/>
            </a:endParaRPr>
          </a:p>
        </p:txBody>
      </p:sp>
      <p:sp>
        <p:nvSpPr>
          <p:cNvPr id="10" name="テキスト ボックス 9"/>
          <p:cNvSpPr txBox="1"/>
          <p:nvPr/>
        </p:nvSpPr>
        <p:spPr>
          <a:xfrm>
            <a:off x="1080000" y="108000"/>
            <a:ext cx="6750566" cy="584775"/>
          </a:xfrm>
          <a:prstGeom prst="rect">
            <a:avLst/>
          </a:prstGeom>
          <a:noFill/>
        </p:spPr>
        <p:txBody>
          <a:bodyPr wrap="none" rtlCol="0">
            <a:spAutoFit/>
          </a:bodyPr>
          <a:lstStyle/>
          <a:p>
            <a:pPr defTabSz="914400"/>
            <a:r>
              <a:rPr lang="ja-JP" altLang="en-US" sz="3200" b="1" dirty="0" smtClean="0">
                <a:solidFill>
                  <a:prstClr val="black"/>
                </a:solidFill>
                <a:latin typeface="Arial"/>
                <a:ea typeface="メイリオ"/>
              </a:rPr>
              <a:t>園庭での遊びの時間制限（県外例）</a:t>
            </a:r>
            <a:endParaRPr lang="ja-JP" altLang="en-US" sz="3200" b="1" dirty="0">
              <a:solidFill>
                <a:prstClr val="black"/>
              </a:solidFill>
              <a:latin typeface="Arial"/>
              <a:ea typeface="メイリオ"/>
            </a:endParaRPr>
          </a:p>
        </p:txBody>
      </p:sp>
    </p:spTree>
    <p:extLst>
      <p:ext uri="{BB962C8B-B14F-4D97-AF65-F5344CB8AC3E}">
        <p14:creationId xmlns:p14="http://schemas.microsoft.com/office/powerpoint/2010/main" val="12848353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idx="1"/>
          </p:nvPr>
        </p:nvSpPr>
        <p:spPr>
          <a:xfrm>
            <a:off x="540000" y="1224350"/>
            <a:ext cx="8229600" cy="4525963"/>
          </a:xfrm>
        </p:spPr>
        <p:txBody>
          <a:bodyPr/>
          <a:lstStyle/>
          <a:p>
            <a:r>
              <a:rPr kumimoji="1" lang="ja-JP" altLang="en-US" dirty="0" smtClean="0"/>
              <a:t>外遊び時間を制限すると線量を減らせる</a:t>
            </a:r>
            <a:endParaRPr kumimoji="1" lang="en-US" altLang="ja-JP" dirty="0" smtClean="0"/>
          </a:p>
          <a:p>
            <a:pPr lvl="1"/>
            <a:r>
              <a:rPr lang="ja-JP" altLang="en-US" dirty="0" smtClean="0"/>
              <a:t>線量率だけではなく滞在時間も関係する</a:t>
            </a:r>
            <a:endParaRPr lang="en-US" altLang="ja-JP" u="sng" dirty="0" smtClean="0"/>
          </a:p>
          <a:p>
            <a:pPr lvl="1"/>
            <a:r>
              <a:rPr lang="ja-JP" altLang="en-US" dirty="0" smtClean="0"/>
              <a:t>制限により線量を減らす効果は推計できる</a:t>
            </a:r>
            <a:endParaRPr lang="en-US" altLang="ja-JP" dirty="0" smtClean="0"/>
          </a:p>
          <a:p>
            <a:pPr lvl="2"/>
            <a:r>
              <a:rPr lang="ja-JP" altLang="en-US" dirty="0" smtClean="0"/>
              <a:t>アドバイザーなどに相談できる</a:t>
            </a:r>
            <a:endParaRPr lang="en-US" altLang="ja-JP" dirty="0" smtClean="0"/>
          </a:p>
          <a:p>
            <a:pPr lvl="1"/>
            <a:r>
              <a:rPr lang="ja-JP" altLang="en-US" dirty="0"/>
              <a:t>まず何をすべきかを考えては</a:t>
            </a:r>
            <a:r>
              <a:rPr lang="en-US" altLang="ja-JP" dirty="0"/>
              <a:t>…</a:t>
            </a:r>
          </a:p>
          <a:p>
            <a:pPr lvl="2"/>
            <a:r>
              <a:rPr lang="ja-JP" altLang="en-US" dirty="0" smtClean="0"/>
              <a:t>専門家</a:t>
            </a:r>
            <a:r>
              <a:rPr lang="ja-JP" altLang="en-US" dirty="0"/>
              <a:t>とも相談</a:t>
            </a:r>
            <a:r>
              <a:rPr lang="ja-JP" altLang="en-US" dirty="0" smtClean="0"/>
              <a:t>できます</a:t>
            </a:r>
            <a:endParaRPr lang="ja-JP" altLang="en-US" dirty="0"/>
          </a:p>
          <a:p>
            <a:pPr lvl="2"/>
            <a:endParaRPr kumimoji="1" lang="ja-JP" altLang="en-US" dirty="0"/>
          </a:p>
        </p:txBody>
      </p:sp>
      <p:sp>
        <p:nvSpPr>
          <p:cNvPr id="4" name="スライド番号プレースホルダー 3"/>
          <p:cNvSpPr>
            <a:spLocks noGrp="1"/>
          </p:cNvSpPr>
          <p:nvPr>
            <p:ph type="sldNum" sz="quarter" idx="12"/>
          </p:nvPr>
        </p:nvSpPr>
        <p:spPr/>
        <p:txBody>
          <a:bodyPr/>
          <a:lstStyle/>
          <a:p>
            <a:fld id="{4A4F12DA-FE6F-4241-8A33-50773365CD97}" type="slidenum">
              <a:rPr lang="ja-JP" altLang="en-US" smtClean="0">
                <a:solidFill>
                  <a:prstClr val="black">
                    <a:tint val="75000"/>
                  </a:prstClr>
                </a:solidFill>
                <a:latin typeface="メイリオ"/>
                <a:ea typeface="メイリオ"/>
              </a:rPr>
              <a:pPr/>
              <a:t>28</a:t>
            </a:fld>
            <a:endParaRPr lang="ja-JP" altLang="en-US">
              <a:solidFill>
                <a:prstClr val="black">
                  <a:tint val="75000"/>
                </a:prstClr>
              </a:solidFill>
              <a:latin typeface="メイリオ"/>
              <a:ea typeface="メイリオ"/>
            </a:endParaRPr>
          </a:p>
        </p:txBody>
      </p:sp>
      <p:sp>
        <p:nvSpPr>
          <p:cNvPr id="7" name="テキスト ボックス 6"/>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9" name="角丸四角形吹き出し 8"/>
          <p:cNvSpPr/>
          <p:nvPr/>
        </p:nvSpPr>
        <p:spPr>
          <a:xfrm>
            <a:off x="2929467" y="4360123"/>
            <a:ext cx="5632454" cy="1051598"/>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smtClean="0">
                <a:solidFill>
                  <a:prstClr val="white"/>
                </a:solidFill>
                <a:latin typeface="メイリオ"/>
                <a:ea typeface="メイリオ"/>
              </a:rPr>
              <a:t>それぞれの施設で</a:t>
            </a:r>
            <a:endParaRPr lang="en-US" altLang="ja-JP" sz="2800" dirty="0" smtClean="0">
              <a:solidFill>
                <a:prstClr val="white"/>
              </a:solidFill>
              <a:latin typeface="メイリオ"/>
              <a:ea typeface="メイリオ"/>
            </a:endParaRPr>
          </a:p>
          <a:p>
            <a:pPr algn="ctr"/>
            <a:r>
              <a:rPr lang="ja-JP" altLang="en-US" sz="2800" dirty="0" smtClean="0">
                <a:solidFill>
                  <a:prstClr val="white"/>
                </a:solidFill>
                <a:latin typeface="メイリオ"/>
                <a:ea typeface="メイリオ"/>
              </a:rPr>
              <a:t>対応が難しいところは？</a:t>
            </a:r>
            <a:endParaRPr lang="ja-JP" altLang="en-US" sz="2800" dirty="0">
              <a:solidFill>
                <a:prstClr val="white"/>
              </a:solidFill>
              <a:latin typeface="メイリオ"/>
              <a:ea typeface="メイリオ"/>
            </a:endParaRPr>
          </a:p>
        </p:txBody>
      </p:sp>
      <p:sp>
        <p:nvSpPr>
          <p:cNvPr id="3" name="角丸四角形吹き出し 2"/>
          <p:cNvSpPr/>
          <p:nvPr/>
        </p:nvSpPr>
        <p:spPr>
          <a:xfrm>
            <a:off x="250825" y="5668730"/>
            <a:ext cx="6272154" cy="704650"/>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prstClr val="white"/>
                </a:solidFill>
                <a:latin typeface="メイリオ"/>
                <a:ea typeface="メイリオ"/>
              </a:rPr>
              <a:t>納得ができない場合は個別対応が考えられます</a:t>
            </a:r>
            <a:endParaRPr lang="en-US" altLang="ja-JP" dirty="0" smtClean="0">
              <a:solidFill>
                <a:prstClr val="white"/>
              </a:solidFill>
              <a:latin typeface="メイリオ"/>
              <a:ea typeface="メイリオ"/>
            </a:endParaRPr>
          </a:p>
          <a:p>
            <a:pPr algn="ctr"/>
            <a:r>
              <a:rPr lang="ja-JP" altLang="en-US" dirty="0" smtClean="0">
                <a:solidFill>
                  <a:prstClr val="white"/>
                </a:solidFill>
                <a:latin typeface="メイリオ"/>
                <a:ea typeface="メイリオ"/>
              </a:rPr>
              <a:t>納得できない方の話お聞きしてもらうサービスもあります</a:t>
            </a:r>
            <a:endParaRPr lang="ja-JP" altLang="en-US" dirty="0">
              <a:solidFill>
                <a:prstClr val="white"/>
              </a:solidFill>
              <a:latin typeface="メイリオ"/>
              <a:ea typeface="メイリオ"/>
            </a:endParaRPr>
          </a:p>
        </p:txBody>
      </p:sp>
      <p:sp>
        <p:nvSpPr>
          <p:cNvPr id="10" name="テキスト ボックス 9"/>
          <p:cNvSpPr txBox="1"/>
          <p:nvPr/>
        </p:nvSpPr>
        <p:spPr>
          <a:xfrm>
            <a:off x="1080000" y="108000"/>
            <a:ext cx="6750566" cy="584775"/>
          </a:xfrm>
          <a:prstGeom prst="rect">
            <a:avLst/>
          </a:prstGeom>
          <a:noFill/>
        </p:spPr>
        <p:txBody>
          <a:bodyPr wrap="none" rtlCol="0">
            <a:spAutoFit/>
          </a:bodyPr>
          <a:lstStyle/>
          <a:p>
            <a:pPr defTabSz="914400"/>
            <a:r>
              <a:rPr lang="ja-JP" altLang="en-US" sz="3200" b="1" dirty="0" smtClean="0">
                <a:solidFill>
                  <a:prstClr val="black"/>
                </a:solidFill>
                <a:latin typeface="Arial"/>
                <a:ea typeface="メイリオ"/>
              </a:rPr>
              <a:t>園庭での遊びの時間制限（まとめ）</a:t>
            </a:r>
            <a:endParaRPr lang="ja-JP" altLang="en-US" sz="3200" b="1" dirty="0">
              <a:solidFill>
                <a:prstClr val="black"/>
              </a:solidFill>
              <a:latin typeface="Arial"/>
              <a:ea typeface="メイリオ"/>
            </a:endParaRPr>
          </a:p>
        </p:txBody>
      </p:sp>
    </p:spTree>
    <p:extLst>
      <p:ext uri="{BB962C8B-B14F-4D97-AF65-F5344CB8AC3E}">
        <p14:creationId xmlns:p14="http://schemas.microsoft.com/office/powerpoint/2010/main" val="378654531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395414"/>
            <a:ext cx="7772400" cy="1470025"/>
          </a:xfrm>
        </p:spPr>
        <p:txBody>
          <a:bodyPr>
            <a:noAutofit/>
          </a:bodyPr>
          <a:lstStyle/>
          <a:p>
            <a:r>
              <a:rPr lang="ja-JP" altLang="en-US" sz="3600" dirty="0" smtClean="0"/>
              <a:t>県内産の食品はモニタリングを</a:t>
            </a:r>
            <a:r>
              <a:rPr lang="en-US" altLang="ja-JP" sz="3600" dirty="0" smtClean="0"/>
              <a:t/>
            </a:r>
            <a:br>
              <a:rPr lang="en-US" altLang="ja-JP" sz="3600" dirty="0" smtClean="0"/>
            </a:br>
            <a:r>
              <a:rPr lang="ja-JP" altLang="en-US" sz="3600" dirty="0" smtClean="0"/>
              <a:t>実施し安全と言っているが、</a:t>
            </a:r>
            <a:r>
              <a:rPr lang="en-US" altLang="ja-JP" sz="3600" dirty="0" smtClean="0"/>
              <a:t/>
            </a:r>
            <a:br>
              <a:rPr lang="en-US" altLang="ja-JP" sz="3600" dirty="0" smtClean="0"/>
            </a:br>
            <a:r>
              <a:rPr lang="ja-JP" altLang="en-US" sz="3600" dirty="0" smtClean="0"/>
              <a:t>本当に安全なのか？</a:t>
            </a:r>
            <a:endParaRPr lang="ja-JP" altLang="en-US" sz="3600" dirty="0"/>
          </a:p>
        </p:txBody>
      </p:sp>
      <p:sp>
        <p:nvSpPr>
          <p:cNvPr id="2" name="スライド番号プレースホルダー 1"/>
          <p:cNvSpPr>
            <a:spLocks noGrp="1"/>
          </p:cNvSpPr>
          <p:nvPr>
            <p:ph type="sldNum" sz="quarter" idx="12"/>
          </p:nvPr>
        </p:nvSpPr>
        <p:spPr/>
        <p:txBody>
          <a:bodyPr/>
          <a:lstStyle/>
          <a:p>
            <a:fld id="{FF58F222-A1CF-494C-8666-26935CAF49CD}" type="slidenum">
              <a:rPr lang="ja-JP" altLang="en-US" smtClean="0">
                <a:solidFill>
                  <a:prstClr val="black">
                    <a:tint val="75000"/>
                  </a:prstClr>
                </a:solidFill>
                <a:latin typeface="メイリオ"/>
                <a:ea typeface="メイリオ"/>
              </a:rPr>
              <a:pPr/>
              <a:t>29</a:t>
            </a:fld>
            <a:endParaRPr lang="ja-JP" altLang="en-US">
              <a:solidFill>
                <a:prstClr val="black">
                  <a:tint val="75000"/>
                </a:prstClr>
              </a:solidFill>
              <a:latin typeface="メイリオ"/>
              <a:ea typeface="メイリオ"/>
            </a:endParaRPr>
          </a:p>
        </p:txBody>
      </p:sp>
      <p:sp>
        <p:nvSpPr>
          <p:cNvPr id="5" name="テキスト ボックス 4"/>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6" name="テキスト ボックス 5"/>
          <p:cNvSpPr txBox="1"/>
          <p:nvPr/>
        </p:nvSpPr>
        <p:spPr>
          <a:xfrm>
            <a:off x="1260000" y="108000"/>
            <a:ext cx="5519460" cy="584775"/>
          </a:xfrm>
          <a:prstGeom prst="rect">
            <a:avLst/>
          </a:prstGeom>
          <a:noFill/>
        </p:spPr>
        <p:txBody>
          <a:bodyPr wrap="none" rtlCol="0">
            <a:spAutoFit/>
          </a:bodyPr>
          <a:lstStyle/>
          <a:p>
            <a:pPr defTabSz="914400"/>
            <a:r>
              <a:rPr lang="ja-JP" altLang="en-US" sz="3200" b="1" dirty="0" smtClean="0">
                <a:solidFill>
                  <a:prstClr val="black"/>
                </a:solidFill>
                <a:latin typeface="Arial"/>
                <a:ea typeface="メイリオ"/>
              </a:rPr>
              <a:t>福島県産の食品（課題提示）</a:t>
            </a:r>
            <a:endParaRPr lang="ja-JP" altLang="en-US" sz="3200" b="1" dirty="0">
              <a:solidFill>
                <a:prstClr val="black"/>
              </a:solidFill>
              <a:latin typeface="Arial"/>
              <a:ea typeface="メイリオ"/>
            </a:endParaRPr>
          </a:p>
        </p:txBody>
      </p:sp>
      <p:sp>
        <p:nvSpPr>
          <p:cNvPr id="7" name="角丸四角形吹き出し 6"/>
          <p:cNvSpPr/>
          <p:nvPr/>
        </p:nvSpPr>
        <p:spPr>
          <a:xfrm>
            <a:off x="5616071" y="2875177"/>
            <a:ext cx="3098250" cy="1502633"/>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dirty="0" smtClean="0">
                <a:solidFill>
                  <a:prstClr val="white"/>
                </a:solidFill>
                <a:latin typeface="メイリオ"/>
                <a:ea typeface="メイリオ"/>
              </a:rPr>
              <a:t>懸念材料は</a:t>
            </a:r>
            <a:endParaRPr lang="en-US" altLang="ja-JP" sz="3600" dirty="0" smtClean="0">
              <a:solidFill>
                <a:prstClr val="white"/>
              </a:solidFill>
              <a:latin typeface="メイリオ"/>
              <a:ea typeface="メイリオ"/>
            </a:endParaRPr>
          </a:p>
          <a:p>
            <a:pPr algn="ctr"/>
            <a:r>
              <a:rPr lang="ja-JP" altLang="en-US" sz="3600" dirty="0" smtClean="0">
                <a:solidFill>
                  <a:prstClr val="white"/>
                </a:solidFill>
                <a:latin typeface="メイリオ"/>
                <a:ea typeface="メイリオ"/>
              </a:rPr>
              <a:t>何ですか？</a:t>
            </a:r>
            <a:endParaRPr lang="ja-JP" altLang="en-US" sz="3600" dirty="0">
              <a:solidFill>
                <a:prstClr val="white"/>
              </a:solidFill>
              <a:latin typeface="メイリオ"/>
              <a:ea typeface="メイリオ"/>
            </a:endParaRPr>
          </a:p>
        </p:txBody>
      </p:sp>
      <p:sp>
        <p:nvSpPr>
          <p:cNvPr id="3" name="角丸四角形吹き出し 2"/>
          <p:cNvSpPr/>
          <p:nvPr/>
        </p:nvSpPr>
        <p:spPr>
          <a:xfrm>
            <a:off x="967399" y="3844307"/>
            <a:ext cx="4442892" cy="2539678"/>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solidFill>
                  <a:prstClr val="white"/>
                </a:solidFill>
                <a:latin typeface="メイリオ"/>
                <a:ea typeface="メイリオ"/>
              </a:rPr>
              <a:t>安全基準を満足しています</a:t>
            </a:r>
            <a:endParaRPr lang="en-US" altLang="ja-JP" sz="2400" dirty="0" smtClean="0">
              <a:solidFill>
                <a:prstClr val="white"/>
              </a:solidFill>
              <a:latin typeface="メイリオ"/>
              <a:ea typeface="メイリオ"/>
            </a:endParaRPr>
          </a:p>
          <a:p>
            <a:pPr algn="ctr"/>
            <a:r>
              <a:rPr lang="ja-JP" altLang="en-US" sz="2400" dirty="0" smtClean="0">
                <a:solidFill>
                  <a:prstClr val="white"/>
                </a:solidFill>
                <a:latin typeface="メイリオ"/>
                <a:ea typeface="メイリオ"/>
              </a:rPr>
              <a:t>保育士がリスクゼロを保証する必要はありません（リスクゼロは誰も保証できない）</a:t>
            </a:r>
            <a:endParaRPr lang="ja-JP" altLang="en-US" sz="2400" dirty="0">
              <a:solidFill>
                <a:prstClr val="white"/>
              </a:solidFill>
              <a:latin typeface="メイリオ"/>
              <a:ea typeface="メイリオ"/>
            </a:endParaRPr>
          </a:p>
        </p:txBody>
      </p:sp>
    </p:spTree>
    <p:extLst>
      <p:ext uri="{BB962C8B-B14F-4D97-AF65-F5344CB8AC3E}">
        <p14:creationId xmlns:p14="http://schemas.microsoft.com/office/powerpoint/2010/main" val="6122044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685800" y="1225885"/>
            <a:ext cx="7772400" cy="1470025"/>
          </a:xfrm>
        </p:spPr>
        <p:txBody>
          <a:bodyPr/>
          <a:lstStyle/>
          <a:p>
            <a:r>
              <a:rPr kumimoji="1" lang="ja-JP" altLang="en-US" dirty="0" smtClean="0"/>
              <a:t>皆様に伝えたかったこと</a:t>
            </a:r>
            <a:endParaRPr kumimoji="1" lang="ja-JP" altLang="en-US" dirty="0"/>
          </a:p>
        </p:txBody>
      </p:sp>
      <p:sp>
        <p:nvSpPr>
          <p:cNvPr id="6" name="サブタイトル 5"/>
          <p:cNvSpPr>
            <a:spLocks noGrp="1"/>
          </p:cNvSpPr>
          <p:nvPr>
            <p:ph type="subTitle" idx="1"/>
          </p:nvPr>
        </p:nvSpPr>
        <p:spPr>
          <a:xfrm>
            <a:off x="1249825" y="2981657"/>
            <a:ext cx="6613363" cy="1752600"/>
          </a:xfrm>
        </p:spPr>
        <p:txBody>
          <a:bodyPr/>
          <a:lstStyle/>
          <a:p>
            <a:pPr marL="457200" indent="-457200" algn="l">
              <a:buFont typeface="Arial"/>
              <a:buChar char="•"/>
            </a:pPr>
            <a:r>
              <a:rPr kumimoji="1" lang="ja-JP" altLang="en-US" dirty="0" smtClean="0"/>
              <a:t>皆様のこれまでのものすごいがんばりへの敬意</a:t>
            </a:r>
            <a:endParaRPr kumimoji="1" lang="en-US" altLang="ja-JP" dirty="0" smtClean="0"/>
          </a:p>
          <a:p>
            <a:pPr marL="457200" indent="-457200" algn="l">
              <a:buFont typeface="Arial"/>
              <a:buChar char="•"/>
            </a:pPr>
            <a:r>
              <a:rPr kumimoji="1" lang="ja-JP" altLang="en-US" dirty="0" smtClean="0"/>
              <a:t>難問なので力を集めよう</a:t>
            </a:r>
            <a:endParaRPr kumimoji="1" lang="en-US" altLang="ja-JP" dirty="0" smtClean="0"/>
          </a:p>
          <a:p>
            <a:pPr marL="914400" lvl="1" indent="-457200" algn="l">
              <a:buFont typeface="Arial"/>
              <a:buChar char="•"/>
            </a:pPr>
            <a:r>
              <a:rPr lang="ja-JP" altLang="en-US" dirty="0" smtClean="0"/>
              <a:t>仕組み作りを模索しています</a:t>
            </a:r>
            <a:endParaRPr lang="en-US" altLang="ja-JP" dirty="0" smtClean="0"/>
          </a:p>
          <a:p>
            <a:pPr marL="1371600" lvl="2" indent="-457200" algn="l">
              <a:buFont typeface="Arial"/>
              <a:buChar char="•"/>
            </a:pPr>
            <a:r>
              <a:rPr kumimoji="1" lang="ja-JP" altLang="en-US" dirty="0" smtClean="0"/>
              <a:t>皆様のご意見をお願いします</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F1CCA106-9426-46FF-BD63-82EC19E76406}" type="slidenum">
              <a:rPr lang="ja-JP" altLang="en-US" smtClean="0">
                <a:solidFill>
                  <a:prstClr val="black">
                    <a:tint val="75000"/>
                  </a:prstClr>
                </a:solidFill>
                <a:latin typeface="Arial"/>
                <a:ea typeface="メイリオ"/>
              </a:rPr>
              <a:pPr>
                <a:defRPr/>
              </a:pPr>
              <a:t>3</a:t>
            </a:fld>
            <a:endParaRPr lang="ja-JP" altLang="en-US">
              <a:solidFill>
                <a:prstClr val="black">
                  <a:tint val="75000"/>
                </a:prstClr>
              </a:solidFill>
              <a:latin typeface="Arial"/>
              <a:ea typeface="メイリオ"/>
            </a:endParaRPr>
          </a:p>
        </p:txBody>
      </p:sp>
      <p:sp>
        <p:nvSpPr>
          <p:cNvPr id="7" name="テキスト ボックス 6"/>
          <p:cNvSpPr txBox="1"/>
          <p:nvPr/>
        </p:nvSpPr>
        <p:spPr>
          <a:xfrm>
            <a:off x="1080000" y="121932"/>
            <a:ext cx="7937790" cy="584776"/>
          </a:xfrm>
          <a:prstGeom prst="rect">
            <a:avLst/>
          </a:prstGeom>
          <a:noFill/>
        </p:spPr>
        <p:txBody>
          <a:bodyPr wrap="none" rtlCol="0">
            <a:spAutoFit/>
          </a:bodyPr>
          <a:lstStyle/>
          <a:p>
            <a:pPr defTabSz="914400"/>
            <a:r>
              <a:rPr lang="en-US" altLang="ja-JP" sz="3200" b="1" dirty="0" smtClean="0"/>
              <a:t>2015</a:t>
            </a:r>
            <a:r>
              <a:rPr lang="ja-JP" altLang="en-US" sz="3200" b="1" dirty="0" smtClean="0"/>
              <a:t>年</a:t>
            </a:r>
            <a:r>
              <a:rPr lang="en-US" altLang="ja-JP" sz="3200" b="1" dirty="0" smtClean="0"/>
              <a:t>1</a:t>
            </a:r>
            <a:r>
              <a:rPr lang="ja-JP" altLang="en-US" sz="3200" b="1" dirty="0" smtClean="0"/>
              <a:t>月</a:t>
            </a:r>
            <a:r>
              <a:rPr lang="en-US" altLang="ja-JP" sz="3200" b="1" dirty="0" smtClean="0"/>
              <a:t>22</a:t>
            </a:r>
            <a:r>
              <a:rPr lang="ja-JP" altLang="en-US" sz="3200" b="1" dirty="0" smtClean="0"/>
              <a:t>日の研修参加者の復習用資料</a:t>
            </a:r>
            <a:endParaRPr lang="ja-JP" altLang="en-US" sz="3200" b="1" dirty="0">
              <a:solidFill>
                <a:prstClr val="black"/>
              </a:solidFill>
              <a:latin typeface="Arial"/>
              <a:ea typeface="メイリオ"/>
            </a:endParaRPr>
          </a:p>
        </p:txBody>
      </p:sp>
    </p:spTree>
    <p:extLst>
      <p:ext uri="{BB962C8B-B14F-4D97-AF65-F5344CB8AC3E}">
        <p14:creationId xmlns:p14="http://schemas.microsoft.com/office/powerpoint/2010/main" val="1198798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9042"/>
            <a:ext cx="9144000" cy="719137"/>
          </a:xfrm>
        </p:spPr>
        <p:txBody>
          <a:bodyPr>
            <a:normAutofit/>
          </a:bodyPr>
          <a:lstStyle/>
          <a:p>
            <a:r>
              <a:rPr lang="ja-JP" altLang="en-US" sz="3600" dirty="0"/>
              <a:t>コメの全袋検査の結果（</a:t>
            </a:r>
            <a:r>
              <a:rPr lang="en-US" altLang="ja-JP" sz="3600" dirty="0" smtClean="0"/>
              <a:t>H26</a:t>
            </a:r>
            <a:r>
              <a:rPr lang="ja-JP" altLang="en-US" sz="3600" dirty="0" smtClean="0"/>
              <a:t>年度</a:t>
            </a:r>
            <a:r>
              <a:rPr lang="ja-JP" altLang="en-US" sz="3600" dirty="0"/>
              <a:t>）</a:t>
            </a:r>
            <a:endParaRPr kumimoji="1" lang="ja-JP" altLang="en-US" sz="3600" dirty="0"/>
          </a:p>
        </p:txBody>
      </p:sp>
      <p:pic>
        <p:nvPicPr>
          <p:cNvPr id="5" name="コンテンツ プレースホルダー 4" descr="H26_rice.png"/>
          <p:cNvPicPr>
            <a:picLocks noGrp="1" noChangeAspect="1"/>
          </p:cNvPicPr>
          <p:nvPr>
            <p:ph idx="1"/>
          </p:nvPr>
        </p:nvPicPr>
        <p:blipFill rotWithShape="1">
          <a:blip r:embed="rId2">
            <a:extLst>
              <a:ext uri="{28A0092B-C50C-407E-A947-70E740481C1C}">
                <a14:useLocalDpi xmlns:a14="http://schemas.microsoft.com/office/drawing/2010/main" val="0"/>
              </a:ext>
            </a:extLst>
          </a:blip>
          <a:srcRect t="539" b="2511"/>
          <a:stretch/>
        </p:blipFill>
        <p:spPr>
          <a:xfrm>
            <a:off x="587255" y="876660"/>
            <a:ext cx="7803810" cy="5724051"/>
          </a:xfrm>
        </p:spPr>
      </p:pic>
      <p:sp>
        <p:nvSpPr>
          <p:cNvPr id="4" name="スライド番号プレースホルダー 3"/>
          <p:cNvSpPr>
            <a:spLocks noGrp="1"/>
          </p:cNvSpPr>
          <p:nvPr>
            <p:ph type="sldNum" sz="quarter" idx="12"/>
          </p:nvPr>
        </p:nvSpPr>
        <p:spPr/>
        <p:txBody>
          <a:bodyPr/>
          <a:lstStyle/>
          <a:p>
            <a:fld id="{621007CA-6CED-504B-BFA6-F6F43EE1EC15}" type="slidenum">
              <a:rPr lang="ja-JP" altLang="en-US" smtClean="0">
                <a:solidFill>
                  <a:prstClr val="black">
                    <a:tint val="75000"/>
                  </a:prstClr>
                </a:solidFill>
                <a:latin typeface="Calibri"/>
                <a:ea typeface="ＭＳ Ｐゴシック"/>
              </a:rPr>
              <a:pPr/>
              <a:t>30</a:t>
            </a:fld>
            <a:endParaRPr lang="ja-JP" altLang="en-US">
              <a:solidFill>
                <a:prstClr val="black">
                  <a:tint val="75000"/>
                </a:prstClr>
              </a:solidFill>
              <a:latin typeface="Calibri"/>
              <a:ea typeface="ＭＳ Ｐゴシック"/>
            </a:endParaRPr>
          </a:p>
        </p:txBody>
      </p:sp>
      <p:sp>
        <p:nvSpPr>
          <p:cNvPr id="7" name="角丸四角形吹き出し 6"/>
          <p:cNvSpPr/>
          <p:nvPr/>
        </p:nvSpPr>
        <p:spPr>
          <a:xfrm>
            <a:off x="578629" y="5739603"/>
            <a:ext cx="3809348" cy="728663"/>
          </a:xfrm>
          <a:prstGeom prst="wedgeRoundRectCallout">
            <a:avLst>
              <a:gd name="adj1" fmla="val 57961"/>
              <a:gd name="adj2" fmla="val 32772"/>
              <a:gd name="adj3" fmla="val 16667"/>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solidFill>
                  <a:prstClr val="white"/>
                </a:solidFill>
                <a:latin typeface="メイリオ"/>
                <a:ea typeface="メイリオ"/>
              </a:rPr>
              <a:t>平成</a:t>
            </a:r>
            <a:r>
              <a:rPr lang="en-US" altLang="ja-JP" sz="2400" dirty="0" smtClean="0">
                <a:solidFill>
                  <a:prstClr val="white"/>
                </a:solidFill>
                <a:latin typeface="メイリオ"/>
                <a:ea typeface="メイリオ"/>
              </a:rPr>
              <a:t>26</a:t>
            </a:r>
            <a:r>
              <a:rPr lang="ja-JP" altLang="en-US" sz="2400" dirty="0" smtClean="0">
                <a:solidFill>
                  <a:prstClr val="white"/>
                </a:solidFill>
                <a:latin typeface="メイリオ"/>
                <a:ea typeface="メイリオ"/>
              </a:rPr>
              <a:t>年は基準超なし</a:t>
            </a:r>
            <a:endParaRPr lang="ja-JP" altLang="en-US" sz="2400" dirty="0">
              <a:solidFill>
                <a:prstClr val="white"/>
              </a:solidFill>
              <a:latin typeface="メイリオ"/>
              <a:ea typeface="メイリオ"/>
            </a:endParaRPr>
          </a:p>
        </p:txBody>
      </p:sp>
      <p:sp>
        <p:nvSpPr>
          <p:cNvPr id="8" name="角丸四角形吹き出し 7"/>
          <p:cNvSpPr/>
          <p:nvPr/>
        </p:nvSpPr>
        <p:spPr>
          <a:xfrm>
            <a:off x="864630" y="3165900"/>
            <a:ext cx="3289300" cy="411101"/>
          </a:xfrm>
          <a:prstGeom prst="wedgeRoundRectCallout">
            <a:avLst>
              <a:gd name="adj1" fmla="val -15396"/>
              <a:gd name="adj2" fmla="val -25879"/>
              <a:gd name="adj3" fmla="val 16667"/>
            </a:avLst>
          </a:prstGeom>
          <a:solidFill>
            <a:srgbClr val="001FDA"/>
          </a:solidFill>
        </p:spPr>
        <p:style>
          <a:lnRef idx="1">
            <a:schemeClr val="accent1"/>
          </a:lnRef>
          <a:fillRef idx="3">
            <a:schemeClr val="accent1"/>
          </a:fillRef>
          <a:effectRef idx="2">
            <a:schemeClr val="accent1"/>
          </a:effectRef>
          <a:fontRef idx="minor">
            <a:schemeClr val="lt1"/>
          </a:fontRef>
        </p:style>
        <p:txBody>
          <a:bodyPr tIns="72000" rtlCol="0" anchor="t" anchorCtr="1"/>
          <a:lstStyle/>
          <a:p>
            <a:pPr algn="ctr"/>
            <a:r>
              <a:rPr lang="ja-JP" altLang="en-US" dirty="0" smtClean="0">
                <a:solidFill>
                  <a:prstClr val="white"/>
                </a:solidFill>
                <a:latin typeface="メイリオ"/>
                <a:ea typeface="メイリオ"/>
              </a:rPr>
              <a:t>毎年</a:t>
            </a:r>
            <a:r>
              <a:rPr lang="en-US" altLang="ja-JP" dirty="0" smtClean="0">
                <a:solidFill>
                  <a:prstClr val="white"/>
                </a:solidFill>
                <a:latin typeface="メイリオ"/>
                <a:ea typeface="メイリオ"/>
              </a:rPr>
              <a:t>1</a:t>
            </a:r>
            <a:r>
              <a:rPr lang="ja-JP" altLang="en-US" dirty="0" smtClean="0">
                <a:solidFill>
                  <a:prstClr val="white"/>
                </a:solidFill>
                <a:latin typeface="メイリオ"/>
                <a:ea typeface="メイリオ"/>
              </a:rPr>
              <a:t>千万袋を検査</a:t>
            </a:r>
            <a:endParaRPr lang="ja-JP" altLang="en-US" dirty="0">
              <a:solidFill>
                <a:prstClr val="white"/>
              </a:solidFill>
              <a:latin typeface="メイリオ"/>
              <a:ea typeface="メイリオ"/>
            </a:endParaRPr>
          </a:p>
        </p:txBody>
      </p:sp>
    </p:spTree>
    <p:extLst>
      <p:ext uri="{BB962C8B-B14F-4D97-AF65-F5344CB8AC3E}">
        <p14:creationId xmlns:p14="http://schemas.microsoft.com/office/powerpoint/2010/main" val="36998581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D3A09051-6407-447A-9657-6E15AB27ED19}" type="slidenum">
              <a:rPr lang="ja-JP" altLang="en-US" smtClean="0">
                <a:solidFill>
                  <a:prstClr val="black">
                    <a:tint val="75000"/>
                  </a:prstClr>
                </a:solidFill>
                <a:latin typeface="メイリオ"/>
                <a:ea typeface="メイリオ"/>
              </a:rPr>
              <a:pPr/>
              <a:t>31</a:t>
            </a:fld>
            <a:endParaRPr lang="ja-JP" altLang="en-US">
              <a:solidFill>
                <a:prstClr val="black">
                  <a:tint val="75000"/>
                </a:prstClr>
              </a:solidFill>
              <a:latin typeface="メイリオ"/>
              <a:ea typeface="メイリオ"/>
            </a:endParaRPr>
          </a:p>
        </p:txBody>
      </p:sp>
      <p:graphicFrame>
        <p:nvGraphicFramePr>
          <p:cNvPr id="138" name="グラフ 137"/>
          <p:cNvGraphicFramePr/>
          <p:nvPr>
            <p:extLst>
              <p:ext uri="{D42A27DB-BD31-4B8C-83A1-F6EECF244321}">
                <p14:modId xmlns:p14="http://schemas.microsoft.com/office/powerpoint/2010/main" val="342411716"/>
              </p:ext>
            </p:extLst>
          </p:nvPr>
        </p:nvGraphicFramePr>
        <p:xfrm>
          <a:off x="323528" y="1510566"/>
          <a:ext cx="4680520" cy="4752528"/>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descr="スクリーンショット 2015-01-05 10.16.26.png"/>
          <p:cNvPicPr>
            <a:picLocks noChangeAspect="1"/>
          </p:cNvPicPr>
          <p:nvPr/>
        </p:nvPicPr>
        <p:blipFill rotWithShape="1">
          <a:blip r:embed="rId4">
            <a:extLst>
              <a:ext uri="{28A0092B-C50C-407E-A947-70E740481C1C}">
                <a14:useLocalDpi xmlns:a14="http://schemas.microsoft.com/office/drawing/2010/main" val="0"/>
              </a:ext>
            </a:extLst>
          </a:blip>
          <a:srcRect t="-12133"/>
          <a:stretch/>
        </p:blipFill>
        <p:spPr>
          <a:xfrm>
            <a:off x="114300" y="805857"/>
            <a:ext cx="8902700" cy="5539749"/>
          </a:xfrm>
          <a:prstGeom prst="rect">
            <a:avLst/>
          </a:prstGeom>
        </p:spPr>
      </p:pic>
      <p:sp>
        <p:nvSpPr>
          <p:cNvPr id="4" name="角丸四角形吹き出し 3"/>
          <p:cNvSpPr/>
          <p:nvPr/>
        </p:nvSpPr>
        <p:spPr>
          <a:xfrm>
            <a:off x="5706030" y="2591862"/>
            <a:ext cx="3026979" cy="1826481"/>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solidFill>
                  <a:prstClr val="white"/>
                </a:solidFill>
                <a:latin typeface="メイリオ"/>
                <a:ea typeface="メイリオ"/>
              </a:rPr>
              <a:t>測定前の前処理で</a:t>
            </a:r>
            <a:endParaRPr lang="en-US" altLang="ja-JP" sz="2400" dirty="0" smtClean="0">
              <a:solidFill>
                <a:prstClr val="white"/>
              </a:solidFill>
              <a:latin typeface="メイリオ"/>
              <a:ea typeface="メイリオ"/>
            </a:endParaRPr>
          </a:p>
          <a:p>
            <a:pPr algn="ctr"/>
            <a:r>
              <a:rPr lang="ja-JP" altLang="en-US" sz="2400" dirty="0" smtClean="0">
                <a:solidFill>
                  <a:prstClr val="white"/>
                </a:solidFill>
                <a:latin typeface="メイリオ"/>
                <a:ea typeface="メイリオ"/>
              </a:rPr>
              <a:t>灰にしないと</a:t>
            </a:r>
            <a:endParaRPr lang="en-US" altLang="ja-JP" sz="2400" dirty="0" smtClean="0">
              <a:solidFill>
                <a:prstClr val="white"/>
              </a:solidFill>
              <a:latin typeface="メイリオ"/>
              <a:ea typeface="メイリオ"/>
            </a:endParaRPr>
          </a:p>
          <a:p>
            <a:pPr algn="ctr"/>
            <a:r>
              <a:rPr lang="ja-JP" altLang="en-US" sz="2400" dirty="0" smtClean="0">
                <a:solidFill>
                  <a:srgbClr val="FFFF00"/>
                </a:solidFill>
                <a:latin typeface="メイリオ"/>
                <a:ea typeface="メイリオ"/>
              </a:rPr>
              <a:t>検出が困難な</a:t>
            </a:r>
            <a:endParaRPr lang="en-US" altLang="ja-JP" sz="2400" dirty="0" smtClean="0">
              <a:solidFill>
                <a:srgbClr val="FFFF00"/>
              </a:solidFill>
              <a:latin typeface="メイリオ"/>
              <a:ea typeface="メイリオ"/>
            </a:endParaRPr>
          </a:p>
          <a:p>
            <a:pPr algn="ctr"/>
            <a:r>
              <a:rPr lang="ja-JP" altLang="en-US" sz="2400" dirty="0" smtClean="0">
                <a:solidFill>
                  <a:srgbClr val="FFFF00"/>
                </a:solidFill>
                <a:latin typeface="メイリオ"/>
                <a:ea typeface="メイリオ"/>
              </a:rPr>
              <a:t>レベルです</a:t>
            </a:r>
            <a:endParaRPr lang="ja-JP" altLang="en-US" sz="2400" dirty="0">
              <a:solidFill>
                <a:srgbClr val="FFFF00"/>
              </a:solidFill>
              <a:latin typeface="メイリオ"/>
              <a:ea typeface="メイリオ"/>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4" y="-144490"/>
            <a:ext cx="91455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1941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5"/>
          <p:cNvSpPr>
            <a:spLocks noGrp="1"/>
          </p:cNvSpPr>
          <p:nvPr>
            <p:ph idx="1"/>
          </p:nvPr>
        </p:nvSpPr>
        <p:spPr>
          <a:xfrm>
            <a:off x="540000" y="1440000"/>
            <a:ext cx="8419381" cy="4525963"/>
          </a:xfrm>
        </p:spPr>
        <p:txBody>
          <a:bodyPr>
            <a:normAutofit/>
          </a:bodyPr>
          <a:lstStyle/>
          <a:p>
            <a:r>
              <a:rPr lang="ja-JP" altLang="en-US" dirty="0" smtClean="0"/>
              <a:t>産地制限による線量低減効果は小さい</a:t>
            </a:r>
            <a:endParaRPr lang="en-US" altLang="ja-JP" dirty="0" smtClean="0"/>
          </a:p>
          <a:p>
            <a:pPr lvl="1"/>
            <a:r>
              <a:rPr lang="ja-JP" altLang="en-US" dirty="0" smtClean="0"/>
              <a:t>保護者の気持ちに配慮して県外産を選択することも</a:t>
            </a:r>
            <a:endParaRPr lang="en-US" altLang="ja-JP" dirty="0" smtClean="0"/>
          </a:p>
          <a:p>
            <a:r>
              <a:rPr lang="ja-JP" altLang="en-US" dirty="0" smtClean="0"/>
              <a:t>食品の検査が行われています</a:t>
            </a:r>
            <a:endParaRPr lang="en-US" altLang="ja-JP" dirty="0" smtClean="0"/>
          </a:p>
          <a:p>
            <a:pPr lvl="1"/>
            <a:r>
              <a:rPr lang="ja-JP" altLang="en-US" dirty="0" smtClean="0"/>
              <a:t>米の全袋検査：毎年</a:t>
            </a:r>
            <a:r>
              <a:rPr lang="en-US" altLang="ja-JP" dirty="0" smtClean="0"/>
              <a:t>1</a:t>
            </a:r>
            <a:r>
              <a:rPr lang="ja-JP" altLang="en-US" dirty="0" smtClean="0"/>
              <a:t>千万件（福島県）</a:t>
            </a:r>
            <a:endParaRPr lang="en-US" altLang="ja-JP" dirty="0" smtClean="0"/>
          </a:p>
          <a:p>
            <a:pPr lvl="1"/>
            <a:r>
              <a:rPr lang="ja-JP" altLang="en-US" dirty="0" smtClean="0"/>
              <a:t>食品のモニタリングデータ：百万件超（全国）</a:t>
            </a:r>
            <a:endParaRPr lang="en-US" altLang="ja-JP" dirty="0" smtClean="0"/>
          </a:p>
          <a:p>
            <a:r>
              <a:rPr lang="ja-JP" altLang="en-US" dirty="0" smtClean="0"/>
              <a:t>ホールボディカウンター検査で体に取り込んだ放射性物質の量が確認できます</a:t>
            </a:r>
            <a:endParaRPr lang="ja-JP" altLang="en-US" dirty="0"/>
          </a:p>
          <a:p>
            <a:pPr marL="914400" lvl="2" indent="0">
              <a:buNone/>
            </a:pPr>
            <a:endParaRPr kumimoji="1" lang="ja-JP" altLang="en-US" dirty="0"/>
          </a:p>
        </p:txBody>
      </p:sp>
      <p:sp>
        <p:nvSpPr>
          <p:cNvPr id="2" name="スライド番号プレースホルダー 1"/>
          <p:cNvSpPr>
            <a:spLocks noGrp="1"/>
          </p:cNvSpPr>
          <p:nvPr>
            <p:ph type="sldNum" sz="quarter" idx="12"/>
          </p:nvPr>
        </p:nvSpPr>
        <p:spPr/>
        <p:txBody>
          <a:bodyPr/>
          <a:lstStyle/>
          <a:p>
            <a:fld id="{FF58F222-A1CF-494C-8666-26935CAF49CD}" type="slidenum">
              <a:rPr lang="ja-JP" altLang="en-US" smtClean="0">
                <a:solidFill>
                  <a:prstClr val="black">
                    <a:tint val="75000"/>
                  </a:prstClr>
                </a:solidFill>
                <a:latin typeface="メイリオ"/>
                <a:ea typeface="メイリオ"/>
              </a:rPr>
              <a:pPr/>
              <a:t>32</a:t>
            </a:fld>
            <a:endParaRPr lang="ja-JP" altLang="en-US">
              <a:solidFill>
                <a:prstClr val="black">
                  <a:tint val="75000"/>
                </a:prstClr>
              </a:solidFill>
              <a:latin typeface="メイリオ"/>
              <a:ea typeface="メイリオ"/>
            </a:endParaRPr>
          </a:p>
        </p:txBody>
      </p:sp>
      <p:sp>
        <p:nvSpPr>
          <p:cNvPr id="5" name="テキスト ボックス 4"/>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6" name="テキスト ボックス 5"/>
          <p:cNvSpPr txBox="1"/>
          <p:nvPr/>
        </p:nvSpPr>
        <p:spPr>
          <a:xfrm>
            <a:off x="1260000" y="108000"/>
            <a:ext cx="5109091" cy="584775"/>
          </a:xfrm>
          <a:prstGeom prst="rect">
            <a:avLst/>
          </a:prstGeom>
          <a:noFill/>
        </p:spPr>
        <p:txBody>
          <a:bodyPr wrap="none" rtlCol="0">
            <a:spAutoFit/>
          </a:bodyPr>
          <a:lstStyle/>
          <a:p>
            <a:pPr defTabSz="914400"/>
            <a:r>
              <a:rPr lang="ja-JP" altLang="en-US" sz="3200" b="1" dirty="0" smtClean="0">
                <a:solidFill>
                  <a:prstClr val="black"/>
                </a:solidFill>
                <a:latin typeface="Arial"/>
                <a:ea typeface="メイリオ"/>
              </a:rPr>
              <a:t>福島県産の食品（まとめ）</a:t>
            </a:r>
            <a:endParaRPr lang="ja-JP" altLang="en-US" sz="3200" b="1" dirty="0">
              <a:solidFill>
                <a:prstClr val="black"/>
              </a:solidFill>
              <a:latin typeface="Arial"/>
              <a:ea typeface="メイリオ"/>
            </a:endParaRPr>
          </a:p>
        </p:txBody>
      </p:sp>
    </p:spTree>
    <p:extLst>
      <p:ext uri="{BB962C8B-B14F-4D97-AF65-F5344CB8AC3E}">
        <p14:creationId xmlns:p14="http://schemas.microsoft.com/office/powerpoint/2010/main" val="44500836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831600" y="940279"/>
            <a:ext cx="7501519" cy="3462391"/>
          </a:xfrm>
        </p:spPr>
        <p:txBody>
          <a:bodyPr>
            <a:normAutofit/>
          </a:bodyPr>
          <a:lstStyle/>
          <a:p>
            <a:pPr algn="l" eaLnBrk="1"/>
            <a:r>
              <a:rPr lang="ja-JP" altLang="en-US" sz="3400" dirty="0" smtClean="0"/>
              <a:t>園外保育や畑作りなどに</a:t>
            </a:r>
            <a:r>
              <a:rPr lang="en-US" altLang="ja-JP" sz="3400" dirty="0" smtClean="0"/>
              <a:t/>
            </a:r>
            <a:br>
              <a:rPr lang="en-US" altLang="ja-JP" sz="3400" dirty="0" smtClean="0"/>
            </a:br>
            <a:r>
              <a:rPr lang="ja-JP" altLang="en-US" sz="3400" dirty="0" smtClean="0"/>
              <a:t>取り組みだしたが、</a:t>
            </a:r>
            <a:r>
              <a:rPr lang="en-US" altLang="ja-JP" sz="3400" dirty="0" smtClean="0"/>
              <a:t/>
            </a:r>
            <a:br>
              <a:rPr lang="en-US" altLang="ja-JP" sz="3400" dirty="0" smtClean="0"/>
            </a:br>
            <a:r>
              <a:rPr lang="ja-JP" altLang="en-US" sz="3400" dirty="0" smtClean="0"/>
              <a:t>保育士の個人的な思いもまだあり、</a:t>
            </a:r>
            <a:r>
              <a:rPr lang="en-US" altLang="ja-JP" sz="3400" dirty="0" smtClean="0"/>
              <a:t/>
            </a:r>
            <a:br>
              <a:rPr lang="en-US" altLang="ja-JP" sz="3400" dirty="0" smtClean="0"/>
            </a:br>
            <a:r>
              <a:rPr lang="ja-JP" altLang="en-US" sz="3400" dirty="0" smtClean="0"/>
              <a:t>どのクラスも同じように取り組めて</a:t>
            </a:r>
            <a:r>
              <a:rPr lang="en-US" altLang="ja-JP" sz="3400" dirty="0" smtClean="0"/>
              <a:t/>
            </a:r>
            <a:br>
              <a:rPr lang="en-US" altLang="ja-JP" sz="3400" dirty="0" smtClean="0"/>
            </a:br>
            <a:r>
              <a:rPr lang="ja-JP" altLang="en-US" sz="3400" dirty="0" smtClean="0"/>
              <a:t>いない現状がある。</a:t>
            </a:r>
            <a:endParaRPr lang="ja-JP" altLang="en-US" sz="3400" dirty="0"/>
          </a:p>
        </p:txBody>
      </p:sp>
      <p:sp>
        <p:nvSpPr>
          <p:cNvPr id="2" name="スライド番号プレースホルダー 1"/>
          <p:cNvSpPr>
            <a:spLocks noGrp="1"/>
          </p:cNvSpPr>
          <p:nvPr>
            <p:ph type="sldNum" sz="quarter" idx="12"/>
          </p:nvPr>
        </p:nvSpPr>
        <p:spPr/>
        <p:txBody>
          <a:bodyPr/>
          <a:lstStyle/>
          <a:p>
            <a:fld id="{FF58F222-A1CF-494C-8666-26935CAF49CD}" type="slidenum">
              <a:rPr lang="ja-JP" altLang="en-US" smtClean="0">
                <a:solidFill>
                  <a:prstClr val="black">
                    <a:tint val="75000"/>
                  </a:prstClr>
                </a:solidFill>
                <a:latin typeface="メイリオ"/>
                <a:ea typeface="メイリオ"/>
              </a:rPr>
              <a:pPr/>
              <a:t>33</a:t>
            </a:fld>
            <a:endParaRPr lang="ja-JP" altLang="en-US">
              <a:solidFill>
                <a:prstClr val="black">
                  <a:tint val="75000"/>
                </a:prstClr>
              </a:solidFill>
              <a:latin typeface="メイリオ"/>
              <a:ea typeface="メイリオ"/>
            </a:endParaRPr>
          </a:p>
        </p:txBody>
      </p:sp>
      <p:sp>
        <p:nvSpPr>
          <p:cNvPr id="5" name="テキスト ボックス 4"/>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6" name="テキスト ボックス 5"/>
          <p:cNvSpPr txBox="1"/>
          <p:nvPr/>
        </p:nvSpPr>
        <p:spPr>
          <a:xfrm>
            <a:off x="1080000" y="108000"/>
            <a:ext cx="6340197" cy="584775"/>
          </a:xfrm>
          <a:prstGeom prst="rect">
            <a:avLst/>
          </a:prstGeom>
          <a:noFill/>
        </p:spPr>
        <p:txBody>
          <a:bodyPr wrap="none" rtlCol="0">
            <a:spAutoFit/>
          </a:bodyPr>
          <a:lstStyle/>
          <a:p>
            <a:pPr defTabSz="914400"/>
            <a:r>
              <a:rPr lang="ja-JP" altLang="en-US" sz="3200" b="1" dirty="0" smtClean="0">
                <a:solidFill>
                  <a:prstClr val="black"/>
                </a:solidFill>
                <a:latin typeface="Arial"/>
                <a:ea typeface="メイリオ"/>
              </a:rPr>
              <a:t>保育所での取り組み（課題提示）</a:t>
            </a:r>
            <a:endParaRPr lang="ja-JP" altLang="en-US" sz="3200" b="1" dirty="0">
              <a:solidFill>
                <a:prstClr val="black"/>
              </a:solidFill>
              <a:latin typeface="Arial"/>
              <a:ea typeface="メイリオ"/>
            </a:endParaRPr>
          </a:p>
        </p:txBody>
      </p:sp>
      <p:sp>
        <p:nvSpPr>
          <p:cNvPr id="7" name="角丸四角形吹き出し 6"/>
          <p:cNvSpPr/>
          <p:nvPr/>
        </p:nvSpPr>
        <p:spPr>
          <a:xfrm>
            <a:off x="2092612" y="4382680"/>
            <a:ext cx="6367264" cy="1967734"/>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prstClr val="white"/>
                </a:solidFill>
                <a:latin typeface="メイリオ"/>
                <a:ea typeface="メイリオ"/>
              </a:rPr>
              <a:t>子ども達にとって好ましい環境</a:t>
            </a:r>
            <a:r>
              <a:rPr lang="ja-JP" altLang="en-US" sz="2800" dirty="0" smtClean="0">
                <a:solidFill>
                  <a:prstClr val="white"/>
                </a:solidFill>
                <a:latin typeface="メイリオ"/>
                <a:ea typeface="メイリオ"/>
              </a:rPr>
              <a:t>を</a:t>
            </a:r>
            <a:endParaRPr lang="en-US" altLang="ja-JP" sz="2800" dirty="0" smtClean="0">
              <a:solidFill>
                <a:prstClr val="white"/>
              </a:solidFill>
              <a:latin typeface="メイリオ"/>
              <a:ea typeface="メイリオ"/>
            </a:endParaRPr>
          </a:p>
          <a:p>
            <a:pPr algn="ctr"/>
            <a:r>
              <a:rPr lang="ja-JP" altLang="en-US" sz="2800" dirty="0" smtClean="0">
                <a:solidFill>
                  <a:prstClr val="white"/>
                </a:solidFill>
                <a:latin typeface="メイリオ"/>
                <a:ea typeface="メイリオ"/>
              </a:rPr>
              <a:t>みんな</a:t>
            </a:r>
            <a:r>
              <a:rPr lang="ja-JP" altLang="en-US" sz="2800" dirty="0">
                <a:solidFill>
                  <a:prstClr val="white"/>
                </a:solidFill>
                <a:latin typeface="メイリオ"/>
                <a:ea typeface="メイリオ"/>
              </a:rPr>
              <a:t>で作っていくために</a:t>
            </a:r>
            <a:r>
              <a:rPr lang="ja-JP" altLang="en-US" sz="2800" dirty="0" smtClean="0">
                <a:solidFill>
                  <a:prstClr val="white"/>
                </a:solidFill>
                <a:latin typeface="メイリオ"/>
                <a:ea typeface="メイリオ"/>
              </a:rPr>
              <a:t>は</a:t>
            </a:r>
            <a:endParaRPr lang="en-US" altLang="ja-JP" sz="2800" dirty="0" smtClean="0">
              <a:solidFill>
                <a:prstClr val="white"/>
              </a:solidFill>
              <a:latin typeface="メイリオ"/>
              <a:ea typeface="メイリオ"/>
            </a:endParaRPr>
          </a:p>
          <a:p>
            <a:pPr algn="ctr"/>
            <a:r>
              <a:rPr lang="ja-JP" altLang="en-US" sz="2800" dirty="0" smtClean="0">
                <a:solidFill>
                  <a:prstClr val="white"/>
                </a:solidFill>
                <a:latin typeface="メイリオ"/>
                <a:ea typeface="メイリオ"/>
              </a:rPr>
              <a:t>どう</a:t>
            </a:r>
            <a:r>
              <a:rPr lang="ja-JP" altLang="en-US" sz="2800" dirty="0">
                <a:solidFill>
                  <a:prstClr val="white"/>
                </a:solidFill>
                <a:latin typeface="メイリオ"/>
                <a:ea typeface="メイリオ"/>
              </a:rPr>
              <a:t>したらよいの</a:t>
            </a:r>
            <a:r>
              <a:rPr lang="ja-JP" altLang="en-US" sz="2800" dirty="0" smtClean="0">
                <a:solidFill>
                  <a:prstClr val="white"/>
                </a:solidFill>
                <a:latin typeface="メイリオ"/>
                <a:ea typeface="メイリオ"/>
              </a:rPr>
              <a:t>だろう？</a:t>
            </a:r>
            <a:endParaRPr lang="ja-JP" altLang="en-US" sz="2800" dirty="0">
              <a:solidFill>
                <a:prstClr val="white"/>
              </a:solidFill>
              <a:latin typeface="メイリオ"/>
              <a:ea typeface="メイリオ"/>
            </a:endParaRPr>
          </a:p>
        </p:txBody>
      </p:sp>
    </p:spTree>
    <p:extLst>
      <p:ext uri="{BB962C8B-B14F-4D97-AF65-F5344CB8AC3E}">
        <p14:creationId xmlns:p14="http://schemas.microsoft.com/office/powerpoint/2010/main" val="239879235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12468" y="2051646"/>
            <a:ext cx="7919049" cy="1143000"/>
          </a:xfrm>
        </p:spPr>
        <p:txBody>
          <a:bodyPr>
            <a:noAutofit/>
          </a:bodyPr>
          <a:lstStyle/>
          <a:p>
            <a:pPr algn="l" eaLnBrk="1"/>
            <a:r>
              <a:rPr lang="ja-JP" altLang="en-US" sz="3000" dirty="0"/>
              <a:t>正当な手続きを踏んで</a:t>
            </a:r>
            <a:r>
              <a:rPr lang="ja-JP" altLang="en-US" sz="3000" dirty="0" smtClean="0"/>
              <a:t>決まった</a:t>
            </a:r>
            <a:br>
              <a:rPr lang="ja-JP" altLang="en-US" sz="3000" dirty="0" smtClean="0"/>
            </a:br>
            <a:r>
              <a:rPr lang="ja-JP" altLang="en-US" sz="3000" dirty="0" smtClean="0"/>
              <a:t>保育</a:t>
            </a:r>
            <a:r>
              <a:rPr lang="ja-JP" altLang="en-US" sz="3000" dirty="0"/>
              <a:t>所内ルール</a:t>
            </a:r>
            <a:r>
              <a:rPr lang="ja-JP" altLang="en-US" sz="3000" dirty="0" smtClean="0"/>
              <a:t>を職員は遵守</a:t>
            </a:r>
            <a:r>
              <a:rPr lang="ja-JP" altLang="en-US" sz="3000" dirty="0"/>
              <a:t>する必要が</a:t>
            </a:r>
            <a:r>
              <a:rPr lang="ja-JP" altLang="en-US" sz="3000" dirty="0" smtClean="0"/>
              <a:t>ある。</a:t>
            </a:r>
            <a:endParaRPr lang="ja-JP" altLang="en-US" sz="3000" dirty="0"/>
          </a:p>
        </p:txBody>
      </p:sp>
      <p:sp>
        <p:nvSpPr>
          <p:cNvPr id="3" name="コンテンツ プレースホルダー 2"/>
          <p:cNvSpPr>
            <a:spLocks noGrp="1"/>
          </p:cNvSpPr>
          <p:nvPr>
            <p:ph idx="1"/>
          </p:nvPr>
        </p:nvSpPr>
        <p:spPr>
          <a:xfrm>
            <a:off x="678016" y="3383052"/>
            <a:ext cx="5610634" cy="2879710"/>
          </a:xfrm>
        </p:spPr>
        <p:txBody>
          <a:bodyPr>
            <a:normAutofit/>
          </a:bodyPr>
          <a:lstStyle/>
          <a:p>
            <a:r>
              <a:rPr lang="ja-JP" altLang="en-US" sz="2000" dirty="0"/>
              <a:t>納得が得られていない職員対応をどうする</a:t>
            </a:r>
            <a:r>
              <a:rPr lang="ja-JP" altLang="en-US" sz="2000" dirty="0" smtClean="0"/>
              <a:t>？</a:t>
            </a:r>
            <a:endParaRPr lang="en-US" altLang="ja-JP" sz="2000" dirty="0"/>
          </a:p>
          <a:p>
            <a:pPr lvl="1"/>
            <a:r>
              <a:rPr lang="ja-JP" altLang="en-US" sz="1800" dirty="0"/>
              <a:t>目指す目的が同じであることを確認</a:t>
            </a:r>
          </a:p>
          <a:p>
            <a:pPr lvl="1"/>
            <a:r>
              <a:rPr lang="ja-JP" altLang="en-US" sz="1800" dirty="0"/>
              <a:t>子供のために考えていることを確認</a:t>
            </a:r>
          </a:p>
          <a:p>
            <a:r>
              <a:rPr lang="ja-JP" altLang="en-US" sz="2000" dirty="0"/>
              <a:t>その職員の懸念に答えられるように配慮</a:t>
            </a:r>
          </a:p>
          <a:p>
            <a:pPr lvl="1"/>
            <a:r>
              <a:rPr lang="ja-JP" altLang="en-US" sz="1800" dirty="0"/>
              <a:t>その判断の根拠を明示</a:t>
            </a:r>
          </a:p>
          <a:p>
            <a:pPr lvl="1"/>
            <a:r>
              <a:rPr lang="ja-JP" altLang="en-US" sz="1800" dirty="0"/>
              <a:t>学習の機会提供</a:t>
            </a:r>
          </a:p>
          <a:p>
            <a:r>
              <a:rPr lang="ja-JP" altLang="en-US" sz="2000" dirty="0"/>
              <a:t>限界があることも理解</a:t>
            </a:r>
          </a:p>
          <a:p>
            <a:pPr lvl="1"/>
            <a:r>
              <a:rPr lang="ja-JP" altLang="en-US" sz="1800" dirty="0"/>
              <a:t>意見の一致を得るのは困難なことも</a:t>
            </a:r>
          </a:p>
        </p:txBody>
      </p:sp>
      <p:sp>
        <p:nvSpPr>
          <p:cNvPr id="2" name="スライド番号プレースホルダー 1"/>
          <p:cNvSpPr>
            <a:spLocks noGrp="1"/>
          </p:cNvSpPr>
          <p:nvPr>
            <p:ph type="sldNum" sz="quarter" idx="12"/>
          </p:nvPr>
        </p:nvSpPr>
        <p:spPr/>
        <p:txBody>
          <a:bodyPr/>
          <a:lstStyle/>
          <a:p>
            <a:fld id="{FF58F222-A1CF-494C-8666-26935CAF49CD}" type="slidenum">
              <a:rPr lang="ja-JP" altLang="en-US" smtClean="0">
                <a:solidFill>
                  <a:prstClr val="black">
                    <a:tint val="75000"/>
                  </a:prstClr>
                </a:solidFill>
                <a:latin typeface="メイリオ"/>
                <a:ea typeface="メイリオ"/>
              </a:rPr>
              <a:pPr/>
              <a:t>34</a:t>
            </a:fld>
            <a:endParaRPr lang="ja-JP" altLang="en-US">
              <a:solidFill>
                <a:prstClr val="black">
                  <a:tint val="75000"/>
                </a:prstClr>
              </a:solidFill>
              <a:latin typeface="メイリオ"/>
              <a:ea typeface="メイリオ"/>
            </a:endParaRPr>
          </a:p>
        </p:txBody>
      </p:sp>
      <p:sp>
        <p:nvSpPr>
          <p:cNvPr id="5" name="テキスト ボックス 4"/>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6" name="テキスト ボックス 5"/>
          <p:cNvSpPr txBox="1"/>
          <p:nvPr/>
        </p:nvSpPr>
        <p:spPr>
          <a:xfrm>
            <a:off x="1080000" y="108000"/>
            <a:ext cx="6750566" cy="584775"/>
          </a:xfrm>
          <a:prstGeom prst="rect">
            <a:avLst/>
          </a:prstGeom>
          <a:noFill/>
        </p:spPr>
        <p:txBody>
          <a:bodyPr wrap="none" rtlCol="0">
            <a:spAutoFit/>
          </a:bodyPr>
          <a:lstStyle/>
          <a:p>
            <a:pPr defTabSz="914400"/>
            <a:r>
              <a:rPr lang="ja-JP" altLang="en-US" sz="3200" b="1" dirty="0" smtClean="0">
                <a:solidFill>
                  <a:prstClr val="black"/>
                </a:solidFill>
                <a:latin typeface="Arial"/>
                <a:ea typeface="メイリオ"/>
              </a:rPr>
              <a:t>保育所での取り組み（職員間対立）</a:t>
            </a:r>
            <a:endParaRPr lang="ja-JP" altLang="en-US" sz="3200" b="1" dirty="0">
              <a:solidFill>
                <a:prstClr val="black"/>
              </a:solidFill>
              <a:latin typeface="Arial"/>
              <a:ea typeface="メイリオ"/>
            </a:endParaRPr>
          </a:p>
        </p:txBody>
      </p:sp>
      <p:sp>
        <p:nvSpPr>
          <p:cNvPr id="7" name="タイトル 3"/>
          <p:cNvSpPr txBox="1">
            <a:spLocks/>
          </p:cNvSpPr>
          <p:nvPr/>
        </p:nvSpPr>
        <p:spPr>
          <a:xfrm>
            <a:off x="0" y="998618"/>
            <a:ext cx="9143999" cy="7350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b="1"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3600" dirty="0" smtClean="0">
                <a:solidFill>
                  <a:prstClr val="black"/>
                </a:solidFill>
              </a:rPr>
              <a:t>皆で話し合えそうですか？</a:t>
            </a:r>
            <a:endParaRPr lang="ja-JP" altLang="en-US" sz="3600" dirty="0">
              <a:solidFill>
                <a:prstClr val="black"/>
              </a:solidFill>
            </a:endParaRPr>
          </a:p>
        </p:txBody>
      </p:sp>
    </p:spTree>
    <p:extLst>
      <p:ext uri="{BB962C8B-B14F-4D97-AF65-F5344CB8AC3E}">
        <p14:creationId xmlns:p14="http://schemas.microsoft.com/office/powerpoint/2010/main" val="131193159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45028" y="1198621"/>
            <a:ext cx="8428020" cy="1470025"/>
          </a:xfrm>
        </p:spPr>
        <p:txBody>
          <a:bodyPr>
            <a:noAutofit/>
          </a:bodyPr>
          <a:lstStyle/>
          <a:p>
            <a:pPr algn="l" eaLnBrk="1"/>
            <a:r>
              <a:rPr lang="ja-JP" altLang="en-US" sz="3400" dirty="0" smtClean="0"/>
              <a:t>自然物（落ち葉、どんぐり、松ぼっくり）</a:t>
            </a:r>
            <a:r>
              <a:rPr lang="en-US" altLang="ja-JP" sz="3400" dirty="0" smtClean="0"/>
              <a:t/>
            </a:r>
            <a:br>
              <a:rPr lang="en-US" altLang="ja-JP" sz="3400" dirty="0" smtClean="0"/>
            </a:br>
            <a:r>
              <a:rPr lang="ja-JP" altLang="en-US" sz="3400" dirty="0" smtClean="0"/>
              <a:t>に触れたり、遊びの中で取り入れたりする</a:t>
            </a:r>
            <a:r>
              <a:rPr lang="en-US" altLang="ja-JP" sz="3400" dirty="0" smtClean="0"/>
              <a:t/>
            </a:r>
            <a:br>
              <a:rPr lang="en-US" altLang="ja-JP" sz="3400" dirty="0" smtClean="0"/>
            </a:br>
            <a:r>
              <a:rPr lang="ja-JP" altLang="en-US" sz="3400" dirty="0" smtClean="0"/>
              <a:t>ことに不安が強い。</a:t>
            </a:r>
            <a:endParaRPr lang="ja-JP" altLang="en-US" sz="3400" dirty="0"/>
          </a:p>
        </p:txBody>
      </p:sp>
      <p:sp>
        <p:nvSpPr>
          <p:cNvPr id="2" name="スライド番号プレースホルダー 1"/>
          <p:cNvSpPr>
            <a:spLocks noGrp="1"/>
          </p:cNvSpPr>
          <p:nvPr>
            <p:ph type="sldNum" sz="quarter" idx="12"/>
          </p:nvPr>
        </p:nvSpPr>
        <p:spPr/>
        <p:txBody>
          <a:bodyPr/>
          <a:lstStyle/>
          <a:p>
            <a:fld id="{FF58F222-A1CF-494C-8666-26935CAF49CD}" type="slidenum">
              <a:rPr lang="ja-JP" altLang="en-US" smtClean="0">
                <a:solidFill>
                  <a:prstClr val="black">
                    <a:tint val="75000"/>
                  </a:prstClr>
                </a:solidFill>
                <a:latin typeface="メイリオ"/>
                <a:ea typeface="メイリオ"/>
              </a:rPr>
              <a:pPr/>
              <a:t>35</a:t>
            </a:fld>
            <a:endParaRPr lang="ja-JP" altLang="en-US">
              <a:solidFill>
                <a:prstClr val="black">
                  <a:tint val="75000"/>
                </a:prstClr>
              </a:solidFill>
              <a:latin typeface="メイリオ"/>
              <a:ea typeface="メイリオ"/>
            </a:endParaRPr>
          </a:p>
        </p:txBody>
      </p:sp>
      <p:sp>
        <p:nvSpPr>
          <p:cNvPr id="5" name="テキスト ボックス 4"/>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7" name="角丸四角形吹き出し 6"/>
          <p:cNvSpPr/>
          <p:nvPr/>
        </p:nvSpPr>
        <p:spPr>
          <a:xfrm>
            <a:off x="829383" y="3023155"/>
            <a:ext cx="7492477" cy="1967734"/>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smtClean="0">
                <a:solidFill>
                  <a:prstClr val="white"/>
                </a:solidFill>
                <a:latin typeface="メイリオ"/>
                <a:ea typeface="メイリオ"/>
              </a:rPr>
              <a:t>大丈夫とは言うものの</a:t>
            </a:r>
            <a:endParaRPr lang="en-US" altLang="ja-JP" sz="2800" dirty="0" smtClean="0">
              <a:solidFill>
                <a:prstClr val="white"/>
              </a:solidFill>
              <a:latin typeface="メイリオ"/>
              <a:ea typeface="メイリオ"/>
            </a:endParaRPr>
          </a:p>
          <a:p>
            <a:pPr algn="ctr"/>
            <a:r>
              <a:rPr lang="ja-JP" altLang="en-US" sz="2800" dirty="0" smtClean="0">
                <a:solidFill>
                  <a:prstClr val="white"/>
                </a:solidFill>
                <a:latin typeface="メイリオ"/>
                <a:ea typeface="メイリオ"/>
              </a:rPr>
              <a:t>どのように説明すれば</a:t>
            </a:r>
            <a:endParaRPr lang="en-US" altLang="ja-JP" sz="2800" dirty="0" smtClean="0">
              <a:solidFill>
                <a:prstClr val="white"/>
              </a:solidFill>
              <a:latin typeface="メイリオ"/>
              <a:ea typeface="メイリオ"/>
            </a:endParaRPr>
          </a:p>
          <a:p>
            <a:pPr algn="ctr"/>
            <a:r>
              <a:rPr lang="ja-JP" altLang="en-US" sz="2800" dirty="0" smtClean="0">
                <a:solidFill>
                  <a:prstClr val="white"/>
                </a:solidFill>
                <a:latin typeface="メイリオ"/>
                <a:ea typeface="メイリオ"/>
              </a:rPr>
              <a:t>保護者の理解が得られるか？</a:t>
            </a:r>
            <a:endParaRPr lang="ja-JP" altLang="en-US" sz="2800" dirty="0">
              <a:solidFill>
                <a:prstClr val="white"/>
              </a:solidFill>
              <a:latin typeface="メイリオ"/>
              <a:ea typeface="メイリオ"/>
            </a:endParaRPr>
          </a:p>
        </p:txBody>
      </p:sp>
      <p:sp>
        <p:nvSpPr>
          <p:cNvPr id="3" name="テキスト ボックス 2"/>
          <p:cNvSpPr txBox="1"/>
          <p:nvPr/>
        </p:nvSpPr>
        <p:spPr>
          <a:xfrm>
            <a:off x="898391" y="5486122"/>
            <a:ext cx="7340471" cy="646331"/>
          </a:xfrm>
          <a:prstGeom prst="rect">
            <a:avLst/>
          </a:prstGeom>
          <a:noFill/>
        </p:spPr>
        <p:txBody>
          <a:bodyPr wrap="none" rtlCol="0">
            <a:spAutoFit/>
          </a:bodyPr>
          <a:lstStyle/>
          <a:p>
            <a:r>
              <a:rPr lang="ja-JP" altLang="en-US" dirty="0" smtClean="0">
                <a:solidFill>
                  <a:prstClr val="black"/>
                </a:solidFill>
                <a:latin typeface="メイリオ"/>
                <a:ea typeface="メイリオ"/>
              </a:rPr>
              <a:t>個別対応となるが、背景となる不信を保育士だけで解消するのは困難</a:t>
            </a:r>
            <a:endParaRPr lang="en-US" altLang="ja-JP" dirty="0" smtClean="0">
              <a:solidFill>
                <a:prstClr val="black"/>
              </a:solidFill>
              <a:latin typeface="メイリオ"/>
              <a:ea typeface="メイリオ"/>
            </a:endParaRPr>
          </a:p>
          <a:p>
            <a:r>
              <a:rPr lang="ja-JP" altLang="en-US" dirty="0" smtClean="0">
                <a:solidFill>
                  <a:prstClr val="black"/>
                </a:solidFill>
                <a:latin typeface="メイリオ"/>
                <a:ea typeface="メイリオ"/>
              </a:rPr>
              <a:t>外部の支援を得ることを検討しては。</a:t>
            </a:r>
            <a:endParaRPr lang="ja-JP" altLang="en-US" dirty="0">
              <a:solidFill>
                <a:prstClr val="black"/>
              </a:solidFill>
              <a:latin typeface="メイリオ"/>
              <a:ea typeface="メイリオ"/>
            </a:endParaRPr>
          </a:p>
        </p:txBody>
      </p:sp>
      <p:sp>
        <p:nvSpPr>
          <p:cNvPr id="8" name="テキスト ボックス 7"/>
          <p:cNvSpPr txBox="1"/>
          <p:nvPr/>
        </p:nvSpPr>
        <p:spPr>
          <a:xfrm>
            <a:off x="1080000" y="108000"/>
            <a:ext cx="7160935" cy="584775"/>
          </a:xfrm>
          <a:prstGeom prst="rect">
            <a:avLst/>
          </a:prstGeom>
          <a:noFill/>
        </p:spPr>
        <p:txBody>
          <a:bodyPr wrap="none" rtlCol="0">
            <a:spAutoFit/>
          </a:bodyPr>
          <a:lstStyle/>
          <a:p>
            <a:pPr defTabSz="914400"/>
            <a:r>
              <a:rPr lang="ja-JP" altLang="en-US" sz="3200" b="1" dirty="0" smtClean="0">
                <a:solidFill>
                  <a:prstClr val="black"/>
                </a:solidFill>
                <a:latin typeface="Arial"/>
                <a:ea typeface="メイリオ"/>
              </a:rPr>
              <a:t>保育所での取り組み（</a:t>
            </a:r>
            <a:r>
              <a:rPr lang="zh-TW" altLang="en-US" sz="3200" b="1" dirty="0">
                <a:solidFill>
                  <a:prstClr val="black"/>
                </a:solidFill>
                <a:latin typeface="Arial"/>
                <a:ea typeface="メイリオ"/>
              </a:rPr>
              <a:t>懸念事項対応</a:t>
            </a:r>
            <a:r>
              <a:rPr lang="ja-JP" altLang="en-US" sz="3200" b="1" dirty="0" smtClean="0">
                <a:solidFill>
                  <a:prstClr val="black"/>
                </a:solidFill>
                <a:latin typeface="Arial"/>
                <a:ea typeface="メイリオ"/>
              </a:rPr>
              <a:t>）</a:t>
            </a:r>
            <a:endParaRPr lang="ja-JP" altLang="en-US" sz="3200" b="1" dirty="0">
              <a:solidFill>
                <a:prstClr val="black"/>
              </a:solidFill>
              <a:latin typeface="Arial"/>
              <a:ea typeface="メイリオ"/>
            </a:endParaRPr>
          </a:p>
        </p:txBody>
      </p:sp>
    </p:spTree>
    <p:extLst>
      <p:ext uri="{BB962C8B-B14F-4D97-AF65-F5344CB8AC3E}">
        <p14:creationId xmlns:p14="http://schemas.microsoft.com/office/powerpoint/2010/main" val="8630413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997486" y="1669145"/>
            <a:ext cx="7128558" cy="1470025"/>
          </a:xfrm>
        </p:spPr>
        <p:txBody>
          <a:bodyPr>
            <a:noAutofit/>
          </a:bodyPr>
          <a:lstStyle/>
          <a:p>
            <a:pPr algn="l" eaLnBrk="1">
              <a:lnSpc>
                <a:spcPts val="4000"/>
              </a:lnSpc>
            </a:pPr>
            <a:r>
              <a:rPr lang="ja-JP" altLang="en-US" sz="3200" dirty="0" smtClean="0"/>
              <a:t>元気アップ事業の中で行う取り組みによって保護者も食の安全性や戸外で身体をたっぷり動かして遊ぶことによる子どもの変化を感じているようです。</a:t>
            </a:r>
            <a:endParaRPr lang="ja-JP" altLang="en-US" sz="3200" dirty="0"/>
          </a:p>
        </p:txBody>
      </p:sp>
      <p:sp>
        <p:nvSpPr>
          <p:cNvPr id="2" name="スライド番号プレースホルダー 1"/>
          <p:cNvSpPr>
            <a:spLocks noGrp="1"/>
          </p:cNvSpPr>
          <p:nvPr>
            <p:ph type="sldNum" sz="quarter" idx="12"/>
          </p:nvPr>
        </p:nvSpPr>
        <p:spPr/>
        <p:txBody>
          <a:bodyPr/>
          <a:lstStyle/>
          <a:p>
            <a:fld id="{FF58F222-A1CF-494C-8666-26935CAF49CD}" type="slidenum">
              <a:rPr lang="ja-JP" altLang="en-US" smtClean="0">
                <a:solidFill>
                  <a:prstClr val="black">
                    <a:tint val="75000"/>
                  </a:prstClr>
                </a:solidFill>
                <a:latin typeface="メイリオ"/>
                <a:ea typeface="メイリオ"/>
              </a:rPr>
              <a:pPr/>
              <a:t>36</a:t>
            </a:fld>
            <a:endParaRPr lang="ja-JP" altLang="en-US">
              <a:solidFill>
                <a:prstClr val="black">
                  <a:tint val="75000"/>
                </a:prstClr>
              </a:solidFill>
              <a:latin typeface="メイリオ"/>
              <a:ea typeface="メイリオ"/>
            </a:endParaRPr>
          </a:p>
        </p:txBody>
      </p:sp>
      <p:sp>
        <p:nvSpPr>
          <p:cNvPr id="5" name="テキスト ボックス 4"/>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7" name="角丸四角形吹き出し 6"/>
          <p:cNvSpPr/>
          <p:nvPr/>
        </p:nvSpPr>
        <p:spPr>
          <a:xfrm>
            <a:off x="967399" y="3843128"/>
            <a:ext cx="7492477" cy="1437630"/>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smtClean="0">
                <a:solidFill>
                  <a:prstClr val="white"/>
                </a:solidFill>
                <a:latin typeface="メイリオ"/>
                <a:ea typeface="メイリオ"/>
              </a:rPr>
              <a:t>研修会ではそれぞれの施設での</a:t>
            </a:r>
            <a:endParaRPr lang="en-US" altLang="ja-JP" sz="2800" dirty="0" smtClean="0">
              <a:solidFill>
                <a:prstClr val="white"/>
              </a:solidFill>
              <a:latin typeface="メイリオ"/>
              <a:ea typeface="メイリオ"/>
            </a:endParaRPr>
          </a:p>
          <a:p>
            <a:pPr algn="ctr"/>
            <a:r>
              <a:rPr lang="ja-JP" altLang="en-US" sz="2800" dirty="0" smtClean="0">
                <a:solidFill>
                  <a:prstClr val="white"/>
                </a:solidFill>
                <a:latin typeface="メイリオ"/>
                <a:ea typeface="メイリオ"/>
              </a:rPr>
              <a:t>実際の活動内容や感覚統合の話を</a:t>
            </a:r>
            <a:endParaRPr lang="en-US" altLang="ja-JP" sz="2800" dirty="0" smtClean="0">
              <a:solidFill>
                <a:prstClr val="white"/>
              </a:solidFill>
              <a:latin typeface="メイリオ"/>
              <a:ea typeface="メイリオ"/>
            </a:endParaRPr>
          </a:p>
          <a:p>
            <a:pPr algn="ctr"/>
            <a:r>
              <a:rPr lang="ja-JP" altLang="en-US" sz="2800" dirty="0" smtClean="0">
                <a:solidFill>
                  <a:prstClr val="white"/>
                </a:solidFill>
                <a:latin typeface="メイリオ"/>
                <a:ea typeface="メイリオ"/>
              </a:rPr>
              <a:t>具体的にお聞きできればと思います</a:t>
            </a:r>
            <a:endParaRPr lang="ja-JP" altLang="en-US" sz="2800" dirty="0">
              <a:solidFill>
                <a:prstClr val="white"/>
              </a:solidFill>
              <a:latin typeface="メイリオ"/>
              <a:ea typeface="メイリオ"/>
            </a:endParaRPr>
          </a:p>
        </p:txBody>
      </p:sp>
      <p:sp>
        <p:nvSpPr>
          <p:cNvPr id="3" name="角丸四角形吹き出し 2"/>
          <p:cNvSpPr/>
          <p:nvPr/>
        </p:nvSpPr>
        <p:spPr>
          <a:xfrm>
            <a:off x="2365915" y="5628659"/>
            <a:ext cx="6093961" cy="678407"/>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prstClr val="white"/>
                </a:solidFill>
                <a:latin typeface="メイリオ"/>
                <a:ea typeface="メイリオ"/>
              </a:rPr>
              <a:t>感覚統合面でのアプローチは作業療法士会などに相談を</a:t>
            </a:r>
            <a:endParaRPr lang="ja-JP" altLang="en-US" dirty="0">
              <a:solidFill>
                <a:prstClr val="white"/>
              </a:solidFill>
              <a:latin typeface="メイリオ"/>
              <a:ea typeface="メイリオ"/>
            </a:endParaRPr>
          </a:p>
        </p:txBody>
      </p:sp>
      <p:sp>
        <p:nvSpPr>
          <p:cNvPr id="8" name="テキスト ボックス 7"/>
          <p:cNvSpPr txBox="1"/>
          <p:nvPr/>
        </p:nvSpPr>
        <p:spPr>
          <a:xfrm>
            <a:off x="1080000" y="108000"/>
            <a:ext cx="7160935" cy="584775"/>
          </a:xfrm>
          <a:prstGeom prst="rect">
            <a:avLst/>
          </a:prstGeom>
          <a:noFill/>
        </p:spPr>
        <p:txBody>
          <a:bodyPr wrap="none" rtlCol="0">
            <a:spAutoFit/>
          </a:bodyPr>
          <a:lstStyle/>
          <a:p>
            <a:pPr defTabSz="914400"/>
            <a:r>
              <a:rPr lang="ja-JP" altLang="en-US" sz="3200" b="1" dirty="0" smtClean="0">
                <a:solidFill>
                  <a:prstClr val="black"/>
                </a:solidFill>
                <a:latin typeface="Arial"/>
                <a:ea typeface="メイリオ"/>
              </a:rPr>
              <a:t>保育所での取り組み（</a:t>
            </a:r>
            <a:r>
              <a:rPr lang="ja-JP" altLang="en-US" sz="3200" b="1" dirty="0">
                <a:solidFill>
                  <a:prstClr val="black"/>
                </a:solidFill>
                <a:latin typeface="Arial"/>
                <a:ea typeface="メイリオ"/>
              </a:rPr>
              <a:t>得られた効果</a:t>
            </a:r>
            <a:r>
              <a:rPr lang="ja-JP" altLang="en-US" sz="3200" b="1" dirty="0" smtClean="0">
                <a:solidFill>
                  <a:prstClr val="black"/>
                </a:solidFill>
                <a:latin typeface="Arial"/>
                <a:ea typeface="メイリオ"/>
              </a:rPr>
              <a:t>）</a:t>
            </a:r>
            <a:endParaRPr lang="ja-JP" altLang="en-US" sz="3200" b="1" dirty="0">
              <a:solidFill>
                <a:prstClr val="black"/>
              </a:solidFill>
              <a:latin typeface="Arial"/>
              <a:ea typeface="メイリオ"/>
            </a:endParaRPr>
          </a:p>
        </p:txBody>
      </p:sp>
    </p:spTree>
    <p:extLst>
      <p:ext uri="{BB962C8B-B14F-4D97-AF65-F5344CB8AC3E}">
        <p14:creationId xmlns:p14="http://schemas.microsoft.com/office/powerpoint/2010/main" val="247166282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807714" y="1320672"/>
            <a:ext cx="7533997" cy="1470025"/>
          </a:xfrm>
        </p:spPr>
        <p:txBody>
          <a:bodyPr>
            <a:noAutofit/>
          </a:bodyPr>
          <a:lstStyle/>
          <a:p>
            <a:pPr algn="l" eaLnBrk="1"/>
            <a:r>
              <a:rPr lang="ja-JP" altLang="en-US" sz="3400" dirty="0" smtClean="0"/>
              <a:t>放射線の乳幼児への影響を知りたい</a:t>
            </a:r>
            <a:r>
              <a:rPr lang="en-US" altLang="ja-JP" sz="3400" dirty="0" smtClean="0"/>
              <a:t/>
            </a:r>
            <a:br>
              <a:rPr lang="en-US" altLang="ja-JP" sz="3400" dirty="0" smtClean="0"/>
            </a:br>
            <a:r>
              <a:rPr lang="ja-JP" altLang="en-US" sz="3400" dirty="0" smtClean="0"/>
              <a:t>福島県の現状について</a:t>
            </a:r>
            <a:r>
              <a:rPr lang="en-US" altLang="ja-JP" sz="3400" dirty="0" smtClean="0"/>
              <a:t/>
            </a:r>
            <a:br>
              <a:rPr lang="en-US" altLang="ja-JP" sz="3400" dirty="0" smtClean="0"/>
            </a:br>
            <a:r>
              <a:rPr lang="ja-JP" altLang="en-US" sz="3400" dirty="0" smtClean="0"/>
              <a:t>保護者にわかりやすく伝えていくには</a:t>
            </a:r>
            <a:r>
              <a:rPr lang="en-US" altLang="ja-JP" sz="3400" dirty="0" smtClean="0"/>
              <a:t/>
            </a:r>
            <a:br>
              <a:rPr lang="en-US" altLang="ja-JP" sz="3400" dirty="0" smtClean="0"/>
            </a:br>
            <a:r>
              <a:rPr lang="ja-JP" altLang="en-US" sz="3400" dirty="0" smtClean="0"/>
              <a:t>どうしたらよいか？</a:t>
            </a:r>
            <a:endParaRPr lang="ja-JP" altLang="en-US" sz="3400" dirty="0"/>
          </a:p>
        </p:txBody>
      </p:sp>
      <p:sp>
        <p:nvSpPr>
          <p:cNvPr id="2" name="スライド番号プレースホルダー 1"/>
          <p:cNvSpPr>
            <a:spLocks noGrp="1"/>
          </p:cNvSpPr>
          <p:nvPr>
            <p:ph type="sldNum" sz="quarter" idx="12"/>
          </p:nvPr>
        </p:nvSpPr>
        <p:spPr/>
        <p:txBody>
          <a:bodyPr/>
          <a:lstStyle/>
          <a:p>
            <a:fld id="{FF58F222-A1CF-494C-8666-26935CAF49CD}" type="slidenum">
              <a:rPr lang="ja-JP" altLang="en-US" smtClean="0">
                <a:solidFill>
                  <a:prstClr val="black">
                    <a:tint val="75000"/>
                  </a:prstClr>
                </a:solidFill>
                <a:latin typeface="メイリオ"/>
                <a:ea typeface="メイリオ"/>
              </a:rPr>
              <a:pPr/>
              <a:t>37</a:t>
            </a:fld>
            <a:endParaRPr lang="ja-JP" altLang="en-US">
              <a:solidFill>
                <a:prstClr val="black">
                  <a:tint val="75000"/>
                </a:prstClr>
              </a:solidFill>
              <a:latin typeface="メイリオ"/>
              <a:ea typeface="メイリオ"/>
            </a:endParaRPr>
          </a:p>
        </p:txBody>
      </p:sp>
      <p:sp>
        <p:nvSpPr>
          <p:cNvPr id="5" name="テキスト ボックス 4"/>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7" name="角丸四角形吹き出し 6"/>
          <p:cNvSpPr/>
          <p:nvPr/>
        </p:nvSpPr>
        <p:spPr>
          <a:xfrm>
            <a:off x="967399" y="3295113"/>
            <a:ext cx="7492477" cy="1967734"/>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smtClean="0">
                <a:solidFill>
                  <a:prstClr val="white"/>
                </a:solidFill>
                <a:latin typeface="メイリオ"/>
                <a:ea typeface="メイリオ"/>
              </a:rPr>
              <a:t>福島市内でも保育園の考え方</a:t>
            </a:r>
            <a:endParaRPr lang="en-US" altLang="ja-JP" sz="2800" dirty="0" smtClean="0">
              <a:solidFill>
                <a:prstClr val="white"/>
              </a:solidFill>
              <a:latin typeface="メイリオ"/>
              <a:ea typeface="メイリオ"/>
            </a:endParaRPr>
          </a:p>
          <a:p>
            <a:pPr algn="ctr"/>
            <a:r>
              <a:rPr lang="ja-JP" altLang="en-US" sz="2800" dirty="0" smtClean="0">
                <a:solidFill>
                  <a:prstClr val="white"/>
                </a:solidFill>
                <a:latin typeface="メイリオ"/>
                <a:ea typeface="メイリオ"/>
              </a:rPr>
              <a:t>（散歩、洗濯物の扱い、戸外遊び）が</a:t>
            </a:r>
            <a:endParaRPr lang="en-US" altLang="ja-JP" sz="2800" dirty="0" smtClean="0">
              <a:solidFill>
                <a:prstClr val="white"/>
              </a:solidFill>
              <a:latin typeface="メイリオ"/>
              <a:ea typeface="メイリオ"/>
            </a:endParaRPr>
          </a:p>
          <a:p>
            <a:pPr algn="ctr"/>
            <a:r>
              <a:rPr lang="ja-JP" altLang="en-US" sz="2800" dirty="0" smtClean="0">
                <a:solidFill>
                  <a:prstClr val="white"/>
                </a:solidFill>
                <a:latin typeface="メイリオ"/>
                <a:ea typeface="メイリオ"/>
              </a:rPr>
              <a:t>バラバラであるので統一したものが欲しい。</a:t>
            </a:r>
            <a:endParaRPr lang="en-US" altLang="ja-JP" sz="2800" dirty="0" smtClean="0">
              <a:solidFill>
                <a:prstClr val="white"/>
              </a:solidFill>
              <a:latin typeface="メイリオ"/>
              <a:ea typeface="メイリオ"/>
            </a:endParaRPr>
          </a:p>
          <a:p>
            <a:pPr algn="ctr"/>
            <a:r>
              <a:rPr lang="ja-JP" altLang="en-US" sz="2800" dirty="0" smtClean="0">
                <a:solidFill>
                  <a:prstClr val="white"/>
                </a:solidFill>
                <a:latin typeface="メイリオ"/>
                <a:ea typeface="メイリオ"/>
              </a:rPr>
              <a:t>行政の考え方はどうか？</a:t>
            </a:r>
            <a:endParaRPr lang="ja-JP" altLang="en-US" sz="2800" dirty="0">
              <a:solidFill>
                <a:prstClr val="white"/>
              </a:solidFill>
              <a:latin typeface="メイリオ"/>
              <a:ea typeface="メイリオ"/>
            </a:endParaRPr>
          </a:p>
        </p:txBody>
      </p:sp>
      <p:sp>
        <p:nvSpPr>
          <p:cNvPr id="3" name="角丸四角形吹き出し 2"/>
          <p:cNvSpPr/>
          <p:nvPr/>
        </p:nvSpPr>
        <p:spPr>
          <a:xfrm>
            <a:off x="1095975" y="5766946"/>
            <a:ext cx="7363901" cy="612648"/>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solidFill>
                  <a:prstClr val="white"/>
                </a:solidFill>
                <a:latin typeface="メイリオ"/>
                <a:ea typeface="メイリオ"/>
              </a:rPr>
              <a:t>外に干すかどうか、保護者と話し合えそうですか？</a:t>
            </a:r>
            <a:endParaRPr lang="ja-JP" altLang="en-US" sz="2400" dirty="0">
              <a:solidFill>
                <a:prstClr val="white"/>
              </a:solidFill>
              <a:latin typeface="メイリオ"/>
              <a:ea typeface="メイリオ"/>
            </a:endParaRPr>
          </a:p>
        </p:txBody>
      </p:sp>
      <p:sp>
        <p:nvSpPr>
          <p:cNvPr id="9" name="テキスト ボックス 8"/>
          <p:cNvSpPr txBox="1"/>
          <p:nvPr/>
        </p:nvSpPr>
        <p:spPr>
          <a:xfrm>
            <a:off x="1080000" y="108000"/>
            <a:ext cx="6750566" cy="584775"/>
          </a:xfrm>
          <a:prstGeom prst="rect">
            <a:avLst/>
          </a:prstGeom>
          <a:noFill/>
        </p:spPr>
        <p:txBody>
          <a:bodyPr wrap="none" rtlCol="0">
            <a:spAutoFit/>
          </a:bodyPr>
          <a:lstStyle/>
          <a:p>
            <a:pPr defTabSz="914400"/>
            <a:r>
              <a:rPr lang="ja-JP" altLang="en-US" sz="3200" b="1" dirty="0" smtClean="0">
                <a:solidFill>
                  <a:prstClr val="black"/>
                </a:solidFill>
                <a:latin typeface="Arial"/>
                <a:ea typeface="メイリオ"/>
              </a:rPr>
              <a:t>保育所での取り組み（</a:t>
            </a:r>
            <a:r>
              <a:rPr lang="ja-JP" altLang="en-US" sz="3200" b="1" dirty="0">
                <a:solidFill>
                  <a:prstClr val="black"/>
                </a:solidFill>
                <a:latin typeface="Arial"/>
                <a:ea typeface="メイリオ"/>
              </a:rPr>
              <a:t>保護者対応</a:t>
            </a:r>
            <a:r>
              <a:rPr lang="ja-JP" altLang="en-US" sz="3200" b="1" dirty="0" smtClean="0">
                <a:solidFill>
                  <a:prstClr val="black"/>
                </a:solidFill>
                <a:latin typeface="Arial"/>
                <a:ea typeface="メイリオ"/>
              </a:rPr>
              <a:t>）</a:t>
            </a:r>
            <a:endParaRPr lang="ja-JP" altLang="en-US" sz="3200" b="1" dirty="0">
              <a:solidFill>
                <a:prstClr val="black"/>
              </a:solidFill>
              <a:latin typeface="Arial"/>
              <a:ea typeface="メイリオ"/>
            </a:endParaRPr>
          </a:p>
        </p:txBody>
      </p:sp>
    </p:spTree>
    <p:extLst>
      <p:ext uri="{BB962C8B-B14F-4D97-AF65-F5344CB8AC3E}">
        <p14:creationId xmlns:p14="http://schemas.microsoft.com/office/powerpoint/2010/main" val="56305012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a:off x="776378" y="3305415"/>
            <a:ext cx="7315199" cy="3485062"/>
          </a:xfrm>
        </p:spPr>
        <p:txBody>
          <a:bodyPr>
            <a:normAutofit/>
          </a:bodyPr>
          <a:lstStyle/>
          <a:p>
            <a:r>
              <a:rPr lang="ja-JP" altLang="en-US" sz="2000" dirty="0"/>
              <a:t>行政の基準がない</a:t>
            </a:r>
            <a:r>
              <a:rPr lang="ja-JP" altLang="en-US" sz="2000" dirty="0" smtClean="0"/>
              <a:t>場合</a:t>
            </a:r>
            <a:endParaRPr lang="en-US" altLang="ja-JP" sz="2000" dirty="0" smtClean="0"/>
          </a:p>
          <a:p>
            <a:pPr lvl="1"/>
            <a:r>
              <a:rPr lang="ja-JP" altLang="en-US" sz="1800" dirty="0" smtClean="0"/>
              <a:t>行政</a:t>
            </a:r>
            <a:r>
              <a:rPr lang="ja-JP" altLang="en-US" sz="1800" dirty="0"/>
              <a:t>に基準を作って</a:t>
            </a:r>
            <a:r>
              <a:rPr lang="ja-JP" altLang="en-US" sz="1800" dirty="0" smtClean="0"/>
              <a:t>もら</a:t>
            </a:r>
            <a:r>
              <a:rPr lang="en-US" altLang="en-US" sz="1800" dirty="0" smtClean="0"/>
              <a:t>う</a:t>
            </a:r>
            <a:endParaRPr lang="en-US" altLang="ja-JP" sz="1800" dirty="0" smtClean="0"/>
          </a:p>
          <a:p>
            <a:pPr lvl="1"/>
            <a:r>
              <a:rPr lang="ja-JP" altLang="en-US" sz="1800" dirty="0" smtClean="0"/>
              <a:t>自分</a:t>
            </a:r>
            <a:r>
              <a:rPr lang="ja-JP" altLang="en-US" sz="1800" dirty="0"/>
              <a:t>たち（協議会など）で</a:t>
            </a:r>
            <a:r>
              <a:rPr lang="ja-JP" altLang="en-US" sz="1800" dirty="0" smtClean="0"/>
              <a:t>作る</a:t>
            </a:r>
            <a:endParaRPr lang="en-US" altLang="ja-JP" sz="1800" dirty="0" smtClean="0"/>
          </a:p>
          <a:p>
            <a:r>
              <a:rPr kumimoji="1" lang="ja-JP" altLang="en-US" sz="2000" dirty="0" smtClean="0"/>
              <a:t>負担を減らすためのアイデア</a:t>
            </a:r>
            <a:endParaRPr kumimoji="1" lang="en-US" altLang="ja-JP" sz="2000" dirty="0" smtClean="0"/>
          </a:p>
          <a:p>
            <a:pPr lvl="1"/>
            <a:r>
              <a:rPr lang="ja-JP" altLang="en-US" sz="1800" dirty="0" smtClean="0"/>
              <a:t>少なくとも何回か継続して相談できるアドバイザーを確保</a:t>
            </a:r>
            <a:endParaRPr lang="en-US" altLang="ja-JP" sz="1800" dirty="0" smtClean="0"/>
          </a:p>
          <a:p>
            <a:pPr lvl="1"/>
            <a:r>
              <a:rPr kumimoji="1" lang="ja-JP" altLang="en-US" sz="1800" dirty="0" smtClean="0"/>
              <a:t>保育士はコミュニケータの役割を担う</a:t>
            </a:r>
            <a:endParaRPr kumimoji="1" lang="en-US" altLang="ja-JP" sz="1800" dirty="0" smtClean="0"/>
          </a:p>
          <a:p>
            <a:pPr lvl="1"/>
            <a:r>
              <a:rPr lang="ja-JP" altLang="en-US" sz="1800" dirty="0" smtClean="0"/>
              <a:t>園全体で対応</a:t>
            </a:r>
            <a:endParaRPr lang="en-US" altLang="ja-JP" sz="1800" dirty="0" smtClean="0"/>
          </a:p>
          <a:p>
            <a:pPr lvl="1"/>
            <a:r>
              <a:rPr kumimoji="1" lang="ja-JP" altLang="en-US" sz="1800" dirty="0" smtClean="0"/>
              <a:t>保護者にも貢献を求める</a:t>
            </a:r>
            <a:endParaRPr kumimoji="1" lang="en-US" altLang="ja-JP" sz="1800" dirty="0" smtClean="0"/>
          </a:p>
          <a:p>
            <a:pPr lvl="2"/>
            <a:r>
              <a:rPr lang="ja-JP" altLang="en-US" sz="1600" dirty="0" smtClean="0"/>
              <a:t>ルールに従い意志決定過程にも参画を求めては</a:t>
            </a:r>
            <a:endParaRPr lang="en-US" altLang="ja-JP" sz="1600" dirty="0" smtClean="0"/>
          </a:p>
          <a:p>
            <a:pPr lvl="2"/>
            <a:r>
              <a:rPr kumimoji="1" lang="ja-JP" altLang="en-US" sz="1600" dirty="0" smtClean="0"/>
              <a:t>一部の意見のみを重視することがないように</a:t>
            </a:r>
            <a:endParaRPr kumimoji="1" lang="ja-JP" altLang="en-US" sz="1600" dirty="0"/>
          </a:p>
        </p:txBody>
      </p:sp>
      <p:sp>
        <p:nvSpPr>
          <p:cNvPr id="4" name="スライド番号プレースホルダー 3"/>
          <p:cNvSpPr>
            <a:spLocks noGrp="1"/>
          </p:cNvSpPr>
          <p:nvPr>
            <p:ph type="sldNum" sz="quarter" idx="12"/>
          </p:nvPr>
        </p:nvSpPr>
        <p:spPr/>
        <p:txBody>
          <a:bodyPr/>
          <a:lstStyle/>
          <a:p>
            <a:fld id="{4A4F12DA-FE6F-4241-8A33-50773365CD97}" type="slidenum">
              <a:rPr lang="ja-JP" altLang="en-US" smtClean="0">
                <a:solidFill>
                  <a:prstClr val="black">
                    <a:tint val="75000"/>
                  </a:prstClr>
                </a:solidFill>
                <a:latin typeface="メイリオ"/>
                <a:ea typeface="メイリオ"/>
              </a:rPr>
              <a:pPr/>
              <a:t>38</a:t>
            </a:fld>
            <a:endParaRPr lang="ja-JP" altLang="en-US" dirty="0">
              <a:solidFill>
                <a:prstClr val="black">
                  <a:tint val="75000"/>
                </a:prstClr>
              </a:solidFill>
              <a:latin typeface="メイリオ"/>
              <a:ea typeface="メイリオ"/>
            </a:endParaRPr>
          </a:p>
        </p:txBody>
      </p:sp>
      <p:sp>
        <p:nvSpPr>
          <p:cNvPr id="5" name="テキスト ボックス 4"/>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7" name="テキスト ボックス 6"/>
          <p:cNvSpPr txBox="1"/>
          <p:nvPr/>
        </p:nvSpPr>
        <p:spPr>
          <a:xfrm>
            <a:off x="1080000" y="108000"/>
            <a:ext cx="3877985" cy="584775"/>
          </a:xfrm>
          <a:prstGeom prst="rect">
            <a:avLst/>
          </a:prstGeom>
          <a:noFill/>
        </p:spPr>
        <p:txBody>
          <a:bodyPr wrap="none" rtlCol="0">
            <a:spAutoFit/>
          </a:bodyPr>
          <a:lstStyle/>
          <a:p>
            <a:pPr defTabSz="914400"/>
            <a:r>
              <a:rPr lang="ja-JP" altLang="en-US" sz="3200" b="1" dirty="0" smtClean="0">
                <a:solidFill>
                  <a:prstClr val="black"/>
                </a:solidFill>
                <a:latin typeface="Arial"/>
                <a:ea typeface="メイリオ"/>
              </a:rPr>
              <a:t>保育所での取り組み</a:t>
            </a:r>
            <a:endParaRPr lang="ja-JP" altLang="en-US" sz="3200" b="1" dirty="0">
              <a:solidFill>
                <a:prstClr val="black"/>
              </a:solidFill>
              <a:latin typeface="Arial"/>
              <a:ea typeface="メイリオ"/>
            </a:endParaRPr>
          </a:p>
        </p:txBody>
      </p:sp>
      <p:sp>
        <p:nvSpPr>
          <p:cNvPr id="9" name="タイトル 3"/>
          <p:cNvSpPr txBox="1">
            <a:spLocks/>
          </p:cNvSpPr>
          <p:nvPr/>
        </p:nvSpPr>
        <p:spPr>
          <a:xfrm>
            <a:off x="1" y="905832"/>
            <a:ext cx="9144000" cy="13284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b="1"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3400" dirty="0" smtClean="0">
                <a:solidFill>
                  <a:prstClr val="black"/>
                </a:solidFill>
              </a:rPr>
              <a:t>地域のコーディネータに</a:t>
            </a:r>
            <a:endParaRPr lang="en-US" altLang="ja-JP" sz="3400" dirty="0" smtClean="0">
              <a:solidFill>
                <a:prstClr val="black"/>
              </a:solidFill>
            </a:endParaRPr>
          </a:p>
          <a:p>
            <a:r>
              <a:rPr lang="ja-JP" altLang="en-US" sz="3400" dirty="0" smtClean="0">
                <a:solidFill>
                  <a:prstClr val="black"/>
                </a:solidFill>
              </a:rPr>
              <a:t>相談できそうですか？</a:t>
            </a:r>
            <a:endParaRPr lang="ja-JP" altLang="en-US" sz="3400" dirty="0">
              <a:solidFill>
                <a:prstClr val="black"/>
              </a:solidFill>
            </a:endParaRPr>
          </a:p>
        </p:txBody>
      </p:sp>
      <p:sp>
        <p:nvSpPr>
          <p:cNvPr id="10" name="角丸四角形吹き出し 9"/>
          <p:cNvSpPr/>
          <p:nvPr/>
        </p:nvSpPr>
        <p:spPr>
          <a:xfrm>
            <a:off x="993277" y="2182488"/>
            <a:ext cx="7124177" cy="862638"/>
          </a:xfrm>
          <a:prstGeom prst="wedgeRoundRectCallout">
            <a:avLst>
              <a:gd name="adj1" fmla="val -29213"/>
              <a:gd name="adj2" fmla="val 46969"/>
              <a:gd name="adj3" fmla="val 16667"/>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00" dirty="0" smtClean="0">
                <a:solidFill>
                  <a:prstClr val="white"/>
                </a:solidFill>
                <a:latin typeface="メイリオ"/>
                <a:ea typeface="メイリオ"/>
              </a:rPr>
              <a:t>専門家の活用は工夫が必要</a:t>
            </a:r>
            <a:r>
              <a:rPr lang="en-US" altLang="ja-JP" sz="2200" dirty="0" smtClean="0">
                <a:solidFill>
                  <a:prstClr val="white"/>
                </a:solidFill>
                <a:latin typeface="メイリオ"/>
                <a:ea typeface="メイリオ"/>
              </a:rPr>
              <a:t>…</a:t>
            </a:r>
          </a:p>
          <a:p>
            <a:pPr algn="ctr"/>
            <a:r>
              <a:rPr lang="ja-JP" altLang="en-US" sz="2200" dirty="0" smtClean="0">
                <a:solidFill>
                  <a:prstClr val="white"/>
                </a:solidFill>
                <a:latin typeface="メイリオ"/>
                <a:ea typeface="メイリオ"/>
              </a:rPr>
              <a:t>コミュニケータにも入ってもらうとよいでしょう</a:t>
            </a:r>
            <a:endParaRPr lang="ja-JP" altLang="en-US" sz="2200" dirty="0">
              <a:solidFill>
                <a:prstClr val="white"/>
              </a:solidFill>
              <a:latin typeface="メイリオ"/>
              <a:ea typeface="メイリオ"/>
            </a:endParaRPr>
          </a:p>
        </p:txBody>
      </p:sp>
    </p:spTree>
    <p:extLst>
      <p:ext uri="{BB962C8B-B14F-4D97-AF65-F5344CB8AC3E}">
        <p14:creationId xmlns:p14="http://schemas.microsoft.com/office/powerpoint/2010/main" val="2427162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583438" y="1953803"/>
            <a:ext cx="7973944" cy="1470025"/>
          </a:xfrm>
        </p:spPr>
        <p:txBody>
          <a:bodyPr>
            <a:noAutofit/>
          </a:bodyPr>
          <a:lstStyle/>
          <a:p>
            <a:pPr algn="l" eaLnBrk="1"/>
            <a:r>
              <a:rPr lang="ja-JP" altLang="en-US" sz="3400" dirty="0" smtClean="0"/>
              <a:t>お散歩を再開し子ども達も喜んでいた。</a:t>
            </a:r>
            <a:r>
              <a:rPr lang="en-US" altLang="ja-JP" sz="3400" dirty="0" smtClean="0"/>
              <a:t/>
            </a:r>
            <a:br>
              <a:rPr lang="en-US" altLang="ja-JP" sz="3400" dirty="0" smtClean="0"/>
            </a:br>
            <a:r>
              <a:rPr lang="ja-JP" altLang="en-US" sz="3400" dirty="0" smtClean="0"/>
              <a:t>以前の研修会で松ぼっくりは濃度が高いことがあると聞きました。</a:t>
            </a:r>
            <a:r>
              <a:rPr lang="en-US" altLang="ja-JP" sz="3400" dirty="0" smtClean="0"/>
              <a:t/>
            </a:r>
            <a:br>
              <a:rPr lang="en-US" altLang="ja-JP" sz="3400" dirty="0" smtClean="0"/>
            </a:br>
            <a:r>
              <a:rPr lang="ja-JP" altLang="en-US" sz="3400" dirty="0" smtClean="0"/>
              <a:t>栗や落ち葉などもっと情報があるとよいなと思いました。</a:t>
            </a:r>
            <a:endParaRPr lang="ja-JP" altLang="en-US" sz="3400" dirty="0"/>
          </a:p>
        </p:txBody>
      </p:sp>
      <p:sp>
        <p:nvSpPr>
          <p:cNvPr id="2" name="スライド番号プレースホルダー 1"/>
          <p:cNvSpPr>
            <a:spLocks noGrp="1"/>
          </p:cNvSpPr>
          <p:nvPr>
            <p:ph type="sldNum" sz="quarter" idx="12"/>
          </p:nvPr>
        </p:nvSpPr>
        <p:spPr/>
        <p:txBody>
          <a:bodyPr/>
          <a:lstStyle/>
          <a:p>
            <a:fld id="{FF58F222-A1CF-494C-8666-26935CAF49CD}" type="slidenum">
              <a:rPr lang="ja-JP" altLang="en-US" smtClean="0">
                <a:solidFill>
                  <a:prstClr val="black">
                    <a:tint val="75000"/>
                  </a:prstClr>
                </a:solidFill>
                <a:latin typeface="メイリオ"/>
                <a:ea typeface="メイリオ"/>
              </a:rPr>
              <a:pPr/>
              <a:t>39</a:t>
            </a:fld>
            <a:endParaRPr lang="ja-JP" altLang="en-US">
              <a:solidFill>
                <a:prstClr val="black">
                  <a:tint val="75000"/>
                </a:prstClr>
              </a:solidFill>
              <a:latin typeface="メイリオ"/>
              <a:ea typeface="メイリオ"/>
            </a:endParaRPr>
          </a:p>
        </p:txBody>
      </p:sp>
      <p:sp>
        <p:nvSpPr>
          <p:cNvPr id="5" name="テキスト ボックス 4"/>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7" name="角丸四角形吹き出し 6"/>
          <p:cNvSpPr/>
          <p:nvPr/>
        </p:nvSpPr>
        <p:spPr>
          <a:xfrm>
            <a:off x="543926" y="4561564"/>
            <a:ext cx="8056614" cy="1413191"/>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smtClean="0">
                <a:solidFill>
                  <a:prstClr val="white"/>
                </a:solidFill>
                <a:latin typeface="メイリオ"/>
                <a:ea typeface="メイリオ"/>
              </a:rPr>
              <a:t>園内にもホットスポットがあるかと思いますが、</a:t>
            </a:r>
            <a:endParaRPr lang="en-US" altLang="ja-JP" sz="2800" dirty="0" smtClean="0">
              <a:solidFill>
                <a:prstClr val="white"/>
              </a:solidFill>
              <a:latin typeface="メイリオ"/>
              <a:ea typeface="メイリオ"/>
            </a:endParaRPr>
          </a:p>
          <a:p>
            <a:pPr algn="ctr"/>
            <a:r>
              <a:rPr lang="ja-JP" altLang="en-US" sz="2800" dirty="0" smtClean="0">
                <a:solidFill>
                  <a:prstClr val="white"/>
                </a:solidFill>
                <a:latin typeface="メイリオ"/>
                <a:ea typeface="メイリオ"/>
              </a:rPr>
              <a:t>それを保護者に伝えた方がよいでしょうか？</a:t>
            </a:r>
            <a:endParaRPr lang="ja-JP" altLang="en-US" sz="2800" dirty="0">
              <a:solidFill>
                <a:prstClr val="white"/>
              </a:solidFill>
              <a:latin typeface="メイリオ"/>
              <a:ea typeface="メイリオ"/>
            </a:endParaRPr>
          </a:p>
        </p:txBody>
      </p:sp>
      <p:sp>
        <p:nvSpPr>
          <p:cNvPr id="8" name="テキスト ボックス 7"/>
          <p:cNvSpPr txBox="1"/>
          <p:nvPr/>
        </p:nvSpPr>
        <p:spPr>
          <a:xfrm>
            <a:off x="1080000" y="108000"/>
            <a:ext cx="7160935" cy="584775"/>
          </a:xfrm>
          <a:prstGeom prst="rect">
            <a:avLst/>
          </a:prstGeom>
          <a:noFill/>
        </p:spPr>
        <p:txBody>
          <a:bodyPr wrap="none" rtlCol="0">
            <a:spAutoFit/>
          </a:bodyPr>
          <a:lstStyle/>
          <a:p>
            <a:pPr defTabSz="914400"/>
            <a:r>
              <a:rPr lang="ja-JP" altLang="en-US" sz="3200" b="1" dirty="0" smtClean="0">
                <a:solidFill>
                  <a:prstClr val="black"/>
                </a:solidFill>
                <a:latin typeface="Arial"/>
                <a:ea typeface="メイリオ"/>
              </a:rPr>
              <a:t>保育所での取り組み（情報提示課題）</a:t>
            </a:r>
            <a:endParaRPr lang="ja-JP" altLang="en-US" sz="3200" b="1" dirty="0">
              <a:solidFill>
                <a:prstClr val="black"/>
              </a:solidFill>
              <a:latin typeface="Arial"/>
              <a:ea typeface="メイリオ"/>
            </a:endParaRPr>
          </a:p>
        </p:txBody>
      </p:sp>
    </p:spTree>
    <p:extLst>
      <p:ext uri="{BB962C8B-B14F-4D97-AF65-F5344CB8AC3E}">
        <p14:creationId xmlns:p14="http://schemas.microsoft.com/office/powerpoint/2010/main" val="4942592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540000" y="180000"/>
            <a:ext cx="2871937" cy="472955"/>
          </a:xfrm>
        </p:spPr>
        <p:txBody>
          <a:bodyPr tIns="0" bIns="0">
            <a:noAutofit/>
          </a:bodyPr>
          <a:lstStyle/>
          <a:p>
            <a:pPr algn="l"/>
            <a:r>
              <a:rPr kumimoji="1" lang="ja-JP" altLang="en-US" sz="3200" dirty="0" smtClean="0"/>
              <a:t>課題の一覧</a:t>
            </a:r>
            <a:endParaRPr kumimoji="1" lang="ja-JP" altLang="en-US" sz="3200" dirty="0"/>
          </a:p>
        </p:txBody>
      </p:sp>
      <p:sp>
        <p:nvSpPr>
          <p:cNvPr id="6" name="コンテンツ プレースホルダー 5"/>
          <p:cNvSpPr>
            <a:spLocks noGrp="1"/>
          </p:cNvSpPr>
          <p:nvPr>
            <p:ph idx="1"/>
          </p:nvPr>
        </p:nvSpPr>
        <p:spPr>
          <a:xfrm>
            <a:off x="457200" y="1013632"/>
            <a:ext cx="8229600" cy="4525963"/>
          </a:xfrm>
        </p:spPr>
        <p:txBody>
          <a:bodyPr/>
          <a:lstStyle/>
          <a:p>
            <a:pPr marL="514350" indent="-514350">
              <a:buFont typeface="+mj-lt"/>
              <a:buAutoNum type="arabicPeriod"/>
            </a:pPr>
            <a:r>
              <a:rPr lang="ja-JP" altLang="en-US" dirty="0"/>
              <a:t>保育所の畑の土</a:t>
            </a:r>
            <a:r>
              <a:rPr lang="ja-JP" altLang="en-US" dirty="0" smtClean="0"/>
              <a:t>を入れ替える</a:t>
            </a:r>
            <a:r>
              <a:rPr lang="ja-JP" altLang="en-US" dirty="0"/>
              <a:t>べき</a:t>
            </a:r>
            <a:r>
              <a:rPr lang="ja-JP" altLang="en-US" dirty="0" smtClean="0"/>
              <a:t>？</a:t>
            </a:r>
            <a:endParaRPr lang="en-US" altLang="ja-JP" dirty="0" smtClean="0"/>
          </a:p>
          <a:p>
            <a:pPr marL="514350" indent="-514350">
              <a:buFont typeface="+mj-lt"/>
              <a:buAutoNum type="arabicPeriod"/>
            </a:pPr>
            <a:r>
              <a:rPr lang="ja-JP" altLang="en-US" dirty="0">
                <a:solidFill>
                  <a:prstClr val="black"/>
                </a:solidFill>
              </a:rPr>
              <a:t>除染が進まず散歩に</a:t>
            </a:r>
            <a:r>
              <a:rPr lang="ja-JP" altLang="en-US" dirty="0" smtClean="0">
                <a:solidFill>
                  <a:prstClr val="black"/>
                </a:solidFill>
              </a:rPr>
              <a:t>行けない</a:t>
            </a:r>
            <a:endParaRPr lang="en-US" altLang="ja-JP" dirty="0" smtClean="0">
              <a:solidFill>
                <a:prstClr val="black"/>
              </a:solidFill>
            </a:endParaRPr>
          </a:p>
          <a:p>
            <a:pPr lvl="1"/>
            <a:r>
              <a:rPr lang="ja-JP" altLang="en-US" dirty="0"/>
              <a:t>毎時</a:t>
            </a:r>
            <a:r>
              <a:rPr lang="en-US" altLang="ja-JP" dirty="0"/>
              <a:t>0.1</a:t>
            </a:r>
            <a:r>
              <a:rPr lang="ja-JP" altLang="en-US" dirty="0"/>
              <a:t>マイクロシーベルト</a:t>
            </a:r>
            <a:r>
              <a:rPr lang="ja-JP" altLang="en-US" dirty="0" smtClean="0"/>
              <a:t>なので外遊びの時間を制限</a:t>
            </a:r>
            <a:r>
              <a:rPr lang="ja-JP" altLang="en-US" dirty="0"/>
              <a:t>していない</a:t>
            </a:r>
            <a:r>
              <a:rPr lang="ja-JP" altLang="en-US" dirty="0" smtClean="0"/>
              <a:t>が体</a:t>
            </a:r>
            <a:r>
              <a:rPr lang="ja-JP" altLang="en-US" dirty="0"/>
              <a:t>に害はないのか</a:t>
            </a:r>
            <a:r>
              <a:rPr lang="ja-JP" altLang="en-US" dirty="0" smtClean="0"/>
              <a:t>？</a:t>
            </a:r>
            <a:endParaRPr lang="en-US" altLang="ja-JP" dirty="0" smtClean="0"/>
          </a:p>
          <a:p>
            <a:pPr marL="514350" indent="-514350">
              <a:buFont typeface="+mj-lt"/>
              <a:buAutoNum type="arabicPeriod"/>
            </a:pPr>
            <a:r>
              <a:rPr lang="ja-JP" altLang="en-US" dirty="0"/>
              <a:t>県内産の食品はモニタリング</a:t>
            </a:r>
            <a:r>
              <a:rPr lang="ja-JP" altLang="en-US" dirty="0" smtClean="0"/>
              <a:t>を実施</a:t>
            </a:r>
            <a:r>
              <a:rPr lang="ja-JP" altLang="en-US" dirty="0"/>
              <a:t>し安全と言っているが</a:t>
            </a:r>
            <a:r>
              <a:rPr lang="ja-JP" altLang="en-US" dirty="0" smtClean="0"/>
              <a:t>、本当</a:t>
            </a:r>
            <a:r>
              <a:rPr lang="ja-JP" altLang="en-US" dirty="0"/>
              <a:t>に安全なの</a:t>
            </a:r>
            <a:r>
              <a:rPr lang="ja-JP" altLang="en-US" dirty="0" smtClean="0"/>
              <a:t>か？</a:t>
            </a:r>
            <a:endParaRPr lang="en-US" altLang="ja-JP" dirty="0" smtClean="0"/>
          </a:p>
          <a:p>
            <a:pPr marL="514350" indent="-514350">
              <a:buFont typeface="+mj-lt"/>
              <a:buAutoNum type="arabicPeriod"/>
            </a:pPr>
            <a:r>
              <a:rPr lang="ja-JP" altLang="en-US" dirty="0"/>
              <a:t>保育所での</a:t>
            </a:r>
            <a:r>
              <a:rPr lang="ja-JP" altLang="en-US" dirty="0" smtClean="0"/>
              <a:t>取り組みのあり方</a:t>
            </a:r>
            <a:endParaRPr lang="ja-JP" altLang="en-US" dirty="0"/>
          </a:p>
          <a:p>
            <a:pPr marL="514350" indent="-514350">
              <a:buFont typeface="+mj-lt"/>
              <a:buAutoNum type="arabicPeriod"/>
            </a:pP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1CCA106-9426-46FF-BD63-82EC19E76406}" type="slidenum">
              <a:rPr lang="ja-JP" altLang="en-US" smtClean="0">
                <a:solidFill>
                  <a:prstClr val="black">
                    <a:tint val="75000"/>
                  </a:prstClr>
                </a:solidFill>
                <a:latin typeface="Arial"/>
                <a:ea typeface="メイリオ"/>
              </a:rPr>
              <a:pPr>
                <a:defRPr/>
              </a:pPr>
              <a:t>4</a:t>
            </a:fld>
            <a:endParaRPr lang="ja-JP" altLang="en-US" dirty="0">
              <a:solidFill>
                <a:prstClr val="black">
                  <a:tint val="75000"/>
                </a:prstClr>
              </a:solidFill>
              <a:latin typeface="Arial"/>
              <a:ea typeface="メイリオ"/>
            </a:endParaRPr>
          </a:p>
        </p:txBody>
      </p:sp>
      <p:sp>
        <p:nvSpPr>
          <p:cNvPr id="2" name="角丸四角形吹き出し 1"/>
          <p:cNvSpPr/>
          <p:nvPr/>
        </p:nvSpPr>
        <p:spPr>
          <a:xfrm>
            <a:off x="3506823" y="4825658"/>
            <a:ext cx="4836208" cy="1427874"/>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smtClean="0">
                <a:solidFill>
                  <a:prstClr val="white"/>
                </a:solidFill>
                <a:latin typeface="メイリオ"/>
                <a:ea typeface="メイリオ"/>
              </a:rPr>
              <a:t>どのように取り組めば</a:t>
            </a:r>
            <a:endParaRPr lang="en-US" altLang="ja-JP" sz="3200" dirty="0" smtClean="0">
              <a:solidFill>
                <a:prstClr val="white"/>
              </a:solidFill>
              <a:latin typeface="メイリオ"/>
              <a:ea typeface="メイリオ"/>
            </a:endParaRPr>
          </a:p>
          <a:p>
            <a:pPr algn="ctr"/>
            <a:r>
              <a:rPr lang="ja-JP" altLang="en-US" sz="3200" dirty="0" smtClean="0">
                <a:solidFill>
                  <a:prstClr val="white"/>
                </a:solidFill>
                <a:latin typeface="メイリオ"/>
                <a:ea typeface="メイリオ"/>
              </a:rPr>
              <a:t>よいのだろう</a:t>
            </a:r>
            <a:r>
              <a:rPr lang="en-US" altLang="ja-JP" sz="3200" dirty="0" smtClean="0">
                <a:solidFill>
                  <a:prstClr val="white"/>
                </a:solidFill>
                <a:latin typeface="メイリオ"/>
                <a:ea typeface="メイリオ"/>
              </a:rPr>
              <a:t>…</a:t>
            </a:r>
            <a:endParaRPr lang="ja-JP" altLang="en-US" sz="3200" dirty="0">
              <a:solidFill>
                <a:prstClr val="white"/>
              </a:solidFill>
              <a:latin typeface="メイリオ"/>
              <a:ea typeface="メイリオ"/>
            </a:endParaRPr>
          </a:p>
        </p:txBody>
      </p:sp>
    </p:spTree>
    <p:extLst>
      <p:ext uri="{BB962C8B-B14F-4D97-AF65-F5344CB8AC3E}">
        <p14:creationId xmlns:p14="http://schemas.microsoft.com/office/powerpoint/2010/main" val="1535604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endParaRPr kumimoji="1" lang="ja-JP" altLang="en-US"/>
          </a:p>
        </p:txBody>
      </p:sp>
      <p:sp>
        <p:nvSpPr>
          <p:cNvPr id="2" name="スライド番号プレースホルダー 1"/>
          <p:cNvSpPr>
            <a:spLocks noGrp="1"/>
          </p:cNvSpPr>
          <p:nvPr>
            <p:ph type="sldNum" sz="quarter" idx="12"/>
          </p:nvPr>
        </p:nvSpPr>
        <p:spPr/>
        <p:txBody>
          <a:bodyPr/>
          <a:lstStyle/>
          <a:p>
            <a:fld id="{FF58F222-A1CF-494C-8666-26935CAF49CD}" type="slidenum">
              <a:rPr lang="ja-JP" altLang="en-US" smtClean="0">
                <a:solidFill>
                  <a:prstClr val="black">
                    <a:tint val="75000"/>
                  </a:prstClr>
                </a:solidFill>
                <a:latin typeface="メイリオ"/>
                <a:ea typeface="メイリオ"/>
              </a:rPr>
              <a:pPr/>
              <a:t>40</a:t>
            </a:fld>
            <a:endParaRPr lang="ja-JP" altLang="en-US">
              <a:solidFill>
                <a:prstClr val="black">
                  <a:tint val="75000"/>
                </a:prstClr>
              </a:solidFill>
              <a:latin typeface="メイリオ"/>
              <a:ea typeface="メイリオ"/>
            </a:endParaRPr>
          </a:p>
        </p:txBody>
      </p:sp>
      <p:sp>
        <p:nvSpPr>
          <p:cNvPr id="5" name="テキスト ボックス 4"/>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pic>
        <p:nvPicPr>
          <p:cNvPr id="8" name="図 7" descr="ドングリ.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5705"/>
            <a:ext cx="9144000" cy="4336026"/>
          </a:xfrm>
          <a:prstGeom prst="rect">
            <a:avLst/>
          </a:prstGeom>
        </p:spPr>
      </p:pic>
      <p:sp>
        <p:nvSpPr>
          <p:cNvPr id="7" name="角丸四角形吹き出し 6"/>
          <p:cNvSpPr/>
          <p:nvPr/>
        </p:nvSpPr>
        <p:spPr>
          <a:xfrm>
            <a:off x="820757" y="4192444"/>
            <a:ext cx="7492477" cy="600967"/>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tIns="108000" rtlCol="0" anchor="ctr"/>
          <a:lstStyle/>
          <a:p>
            <a:pPr algn="ctr"/>
            <a:r>
              <a:rPr lang="ja-JP" altLang="en-US" sz="3400" dirty="0" smtClean="0">
                <a:solidFill>
                  <a:prstClr val="white"/>
                </a:solidFill>
                <a:latin typeface="メイリオ"/>
                <a:ea typeface="メイリオ"/>
              </a:rPr>
              <a:t>事実を伝えることが大切です</a:t>
            </a:r>
            <a:endParaRPr lang="ja-JP" altLang="en-US" sz="3400" dirty="0">
              <a:solidFill>
                <a:prstClr val="white"/>
              </a:solidFill>
              <a:latin typeface="メイリオ"/>
              <a:ea typeface="メイリオ"/>
            </a:endParaRPr>
          </a:p>
        </p:txBody>
      </p:sp>
      <p:sp>
        <p:nvSpPr>
          <p:cNvPr id="4" name="角丸四角形吹き出し 3"/>
          <p:cNvSpPr/>
          <p:nvPr/>
        </p:nvSpPr>
        <p:spPr>
          <a:xfrm>
            <a:off x="1200302" y="4985901"/>
            <a:ext cx="6710110" cy="556641"/>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tIns="108000" rtlCol="0" anchor="ctr"/>
          <a:lstStyle/>
          <a:p>
            <a:pPr algn="ctr"/>
            <a:r>
              <a:rPr lang="ja-JP" altLang="en-US" sz="2600" dirty="0" smtClean="0">
                <a:solidFill>
                  <a:prstClr val="white"/>
                </a:solidFill>
                <a:latin typeface="メイリオ"/>
                <a:ea typeface="メイリオ"/>
              </a:rPr>
              <a:t>その一方で、保育所の役割を考えると</a:t>
            </a:r>
            <a:r>
              <a:rPr lang="en-US" altLang="ja-JP" sz="2600" dirty="0" smtClean="0">
                <a:solidFill>
                  <a:prstClr val="white"/>
                </a:solidFill>
                <a:latin typeface="メイリオ"/>
                <a:ea typeface="メイリオ"/>
              </a:rPr>
              <a:t>…</a:t>
            </a:r>
            <a:endParaRPr lang="ja-JP" altLang="en-US" sz="2600" dirty="0">
              <a:solidFill>
                <a:prstClr val="white"/>
              </a:solidFill>
              <a:latin typeface="メイリオ"/>
              <a:ea typeface="メイリオ"/>
            </a:endParaRPr>
          </a:p>
        </p:txBody>
      </p:sp>
      <p:sp>
        <p:nvSpPr>
          <p:cNvPr id="9" name="角丸四角形吹き出し 8"/>
          <p:cNvSpPr/>
          <p:nvPr/>
        </p:nvSpPr>
        <p:spPr>
          <a:xfrm>
            <a:off x="1657478" y="5736566"/>
            <a:ext cx="5787085" cy="861090"/>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smtClean="0">
                <a:solidFill>
                  <a:prstClr val="white"/>
                </a:solidFill>
                <a:latin typeface="メイリオ"/>
                <a:ea typeface="メイリオ"/>
              </a:rPr>
              <a:t>ホットスポットが限局していて、</a:t>
            </a:r>
            <a:endParaRPr lang="en-US" altLang="ja-JP" sz="1600" dirty="0" smtClean="0">
              <a:solidFill>
                <a:prstClr val="white"/>
              </a:solidFill>
              <a:latin typeface="メイリオ"/>
              <a:ea typeface="メイリオ"/>
            </a:endParaRPr>
          </a:p>
          <a:p>
            <a:pPr algn="ctr"/>
            <a:r>
              <a:rPr lang="ja-JP" altLang="en-US" sz="1600" dirty="0" smtClean="0">
                <a:solidFill>
                  <a:prstClr val="white"/>
                </a:solidFill>
                <a:latin typeface="メイリオ"/>
                <a:ea typeface="メイリオ"/>
              </a:rPr>
              <a:t>そこに長く滞在しないのであれば、</a:t>
            </a:r>
            <a:endParaRPr lang="en-US" altLang="ja-JP" sz="1600" dirty="0" smtClean="0">
              <a:solidFill>
                <a:prstClr val="white"/>
              </a:solidFill>
              <a:latin typeface="メイリオ"/>
              <a:ea typeface="メイリオ"/>
            </a:endParaRPr>
          </a:p>
          <a:p>
            <a:pPr algn="ctr"/>
            <a:r>
              <a:rPr lang="ja-JP" altLang="en-US" sz="1600" dirty="0" smtClean="0">
                <a:solidFill>
                  <a:prstClr val="white"/>
                </a:solidFill>
                <a:latin typeface="メイリオ"/>
                <a:ea typeface="メイリオ"/>
              </a:rPr>
              <a:t>詳しい評価の必要性は乏しくなります。</a:t>
            </a:r>
            <a:endParaRPr lang="ja-JP" altLang="en-US" sz="1600" dirty="0">
              <a:solidFill>
                <a:prstClr val="white"/>
              </a:solidFill>
              <a:latin typeface="メイリオ"/>
              <a:ea typeface="メイリオ"/>
            </a:endParaRPr>
          </a:p>
        </p:txBody>
      </p:sp>
      <p:sp>
        <p:nvSpPr>
          <p:cNvPr id="10" name="テキスト ボックス 9"/>
          <p:cNvSpPr txBox="1"/>
          <p:nvPr/>
        </p:nvSpPr>
        <p:spPr>
          <a:xfrm>
            <a:off x="1080000" y="108000"/>
            <a:ext cx="7160935" cy="584775"/>
          </a:xfrm>
          <a:prstGeom prst="rect">
            <a:avLst/>
          </a:prstGeom>
          <a:noFill/>
        </p:spPr>
        <p:txBody>
          <a:bodyPr wrap="none" rtlCol="0">
            <a:spAutoFit/>
          </a:bodyPr>
          <a:lstStyle/>
          <a:p>
            <a:pPr defTabSz="914400"/>
            <a:r>
              <a:rPr lang="ja-JP" altLang="en-US" sz="3200" b="1" dirty="0" smtClean="0">
                <a:solidFill>
                  <a:prstClr val="black"/>
                </a:solidFill>
                <a:latin typeface="Arial"/>
                <a:ea typeface="メイリオ"/>
              </a:rPr>
              <a:t>保育所での取り組み（情報提示課題）</a:t>
            </a:r>
            <a:endParaRPr lang="ja-JP" altLang="en-US" sz="3200" b="1" dirty="0">
              <a:solidFill>
                <a:prstClr val="black"/>
              </a:solidFill>
              <a:latin typeface="Arial"/>
              <a:ea typeface="メイリオ"/>
            </a:endParaRPr>
          </a:p>
        </p:txBody>
      </p:sp>
    </p:spTree>
    <p:extLst>
      <p:ext uri="{BB962C8B-B14F-4D97-AF65-F5344CB8AC3E}">
        <p14:creationId xmlns:p14="http://schemas.microsoft.com/office/powerpoint/2010/main" val="222658857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10"/>
          <p:cNvSpPr>
            <a:spLocks noGrp="1"/>
          </p:cNvSpPr>
          <p:nvPr>
            <p:ph idx="1"/>
          </p:nvPr>
        </p:nvSpPr>
        <p:spPr>
          <a:xfrm>
            <a:off x="586590" y="2083257"/>
            <a:ext cx="5986732" cy="1828800"/>
          </a:xfrm>
        </p:spPr>
        <p:txBody>
          <a:bodyPr>
            <a:normAutofit/>
          </a:bodyPr>
          <a:lstStyle/>
          <a:p>
            <a:r>
              <a:rPr lang="ja-JP" altLang="en-US" sz="2800" dirty="0"/>
              <a:t>子どもの成長確認</a:t>
            </a:r>
          </a:p>
          <a:p>
            <a:r>
              <a:rPr lang="ja-JP" altLang="en-US" sz="2800" dirty="0"/>
              <a:t>子どもの大人への係わりの場</a:t>
            </a:r>
          </a:p>
          <a:p>
            <a:r>
              <a:rPr lang="ja-JP" altLang="en-US" sz="2800" dirty="0"/>
              <a:t>保護者同士のつながりを</a:t>
            </a:r>
            <a:r>
              <a:rPr lang="ja-JP" altLang="en-US" sz="2800" dirty="0" smtClean="0"/>
              <a:t>作る</a:t>
            </a:r>
            <a:endParaRPr lang="ja-JP" altLang="en-US" sz="2800" dirty="0"/>
          </a:p>
        </p:txBody>
      </p:sp>
      <p:sp>
        <p:nvSpPr>
          <p:cNvPr id="2" name="スライド番号プレースホルダー 1"/>
          <p:cNvSpPr>
            <a:spLocks noGrp="1"/>
          </p:cNvSpPr>
          <p:nvPr>
            <p:ph type="sldNum" sz="quarter" idx="12"/>
          </p:nvPr>
        </p:nvSpPr>
        <p:spPr/>
        <p:txBody>
          <a:bodyPr/>
          <a:lstStyle/>
          <a:p>
            <a:fld id="{FF58F222-A1CF-494C-8666-26935CAF49CD}" type="slidenum">
              <a:rPr lang="ja-JP" altLang="en-US" smtClean="0">
                <a:solidFill>
                  <a:prstClr val="black">
                    <a:tint val="75000"/>
                  </a:prstClr>
                </a:solidFill>
                <a:latin typeface="メイリオ"/>
                <a:ea typeface="メイリオ"/>
              </a:rPr>
              <a:pPr/>
              <a:t>41</a:t>
            </a:fld>
            <a:endParaRPr lang="ja-JP" altLang="en-US">
              <a:solidFill>
                <a:prstClr val="black">
                  <a:tint val="75000"/>
                </a:prstClr>
              </a:solidFill>
              <a:latin typeface="メイリオ"/>
              <a:ea typeface="メイリオ"/>
            </a:endParaRPr>
          </a:p>
        </p:txBody>
      </p:sp>
      <p:sp>
        <p:nvSpPr>
          <p:cNvPr id="5" name="テキスト ボックス 4"/>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7" name="角丸四角形吹き出し 6"/>
          <p:cNvSpPr/>
          <p:nvPr/>
        </p:nvSpPr>
        <p:spPr>
          <a:xfrm>
            <a:off x="578431" y="4177585"/>
            <a:ext cx="7959080" cy="1413191"/>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smtClean="0">
                <a:solidFill>
                  <a:prstClr val="white"/>
                </a:solidFill>
                <a:latin typeface="メイリオ"/>
                <a:ea typeface="メイリオ"/>
              </a:rPr>
              <a:t>しかし、欠席する保護者も増えています</a:t>
            </a:r>
            <a:endParaRPr lang="en-US" altLang="ja-JP" sz="2800" dirty="0" smtClean="0">
              <a:solidFill>
                <a:prstClr val="white"/>
              </a:solidFill>
              <a:latin typeface="メイリオ"/>
              <a:ea typeface="メイリオ"/>
            </a:endParaRPr>
          </a:p>
          <a:p>
            <a:pPr algn="ctr"/>
            <a:r>
              <a:rPr lang="ja-JP" altLang="en-US" sz="2800" dirty="0" smtClean="0">
                <a:solidFill>
                  <a:prstClr val="white"/>
                </a:solidFill>
                <a:latin typeface="メイリオ"/>
                <a:ea typeface="メイリオ"/>
              </a:rPr>
              <a:t>他の行事にも参加しない方もいるのですが、</a:t>
            </a:r>
            <a:endParaRPr lang="en-US" altLang="ja-JP" sz="2800" dirty="0" smtClean="0">
              <a:solidFill>
                <a:prstClr val="white"/>
              </a:solidFill>
              <a:latin typeface="メイリオ"/>
              <a:ea typeface="メイリオ"/>
            </a:endParaRPr>
          </a:p>
          <a:p>
            <a:pPr algn="ctr"/>
            <a:r>
              <a:rPr lang="ja-JP" altLang="en-US" sz="2800" dirty="0" smtClean="0">
                <a:solidFill>
                  <a:prstClr val="white"/>
                </a:solidFill>
                <a:latin typeface="メイリオ"/>
                <a:ea typeface="メイリオ"/>
              </a:rPr>
              <a:t>他の園は、どうですか？</a:t>
            </a:r>
            <a:endParaRPr lang="ja-JP" altLang="en-US" sz="2800" dirty="0">
              <a:solidFill>
                <a:prstClr val="white"/>
              </a:solidFill>
              <a:latin typeface="メイリオ"/>
              <a:ea typeface="メイリオ"/>
            </a:endParaRPr>
          </a:p>
        </p:txBody>
      </p:sp>
      <p:sp>
        <p:nvSpPr>
          <p:cNvPr id="8" name="テキスト ボックス 7"/>
          <p:cNvSpPr txBox="1"/>
          <p:nvPr/>
        </p:nvSpPr>
        <p:spPr>
          <a:xfrm>
            <a:off x="1080000" y="108000"/>
            <a:ext cx="6750566" cy="584775"/>
          </a:xfrm>
          <a:prstGeom prst="rect">
            <a:avLst/>
          </a:prstGeom>
          <a:noFill/>
        </p:spPr>
        <p:txBody>
          <a:bodyPr wrap="none" rtlCol="0">
            <a:spAutoFit/>
          </a:bodyPr>
          <a:lstStyle/>
          <a:p>
            <a:pPr defTabSz="914400"/>
            <a:r>
              <a:rPr lang="ja-JP" altLang="en-US" sz="3200" b="1" dirty="0" smtClean="0">
                <a:solidFill>
                  <a:prstClr val="black"/>
                </a:solidFill>
                <a:latin typeface="Arial"/>
                <a:ea typeface="メイリオ"/>
              </a:rPr>
              <a:t>保育所での</a:t>
            </a:r>
            <a:r>
              <a:rPr lang="ja-JP" altLang="en-US" sz="3200" b="1" dirty="0">
                <a:solidFill>
                  <a:prstClr val="black"/>
                </a:solidFill>
                <a:latin typeface="Arial"/>
                <a:ea typeface="メイリオ"/>
              </a:rPr>
              <a:t>取り組み（保護者参画）</a:t>
            </a:r>
          </a:p>
        </p:txBody>
      </p:sp>
      <p:sp>
        <p:nvSpPr>
          <p:cNvPr id="10" name="タイトル 3"/>
          <p:cNvSpPr txBox="1">
            <a:spLocks/>
          </p:cNvSpPr>
          <p:nvPr/>
        </p:nvSpPr>
        <p:spPr>
          <a:xfrm>
            <a:off x="540000" y="1080000"/>
            <a:ext cx="8207185" cy="9144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b="1"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l"/>
            <a:r>
              <a:rPr lang="ja-JP" altLang="en-US" sz="3400" dirty="0" smtClean="0">
                <a:solidFill>
                  <a:prstClr val="black"/>
                </a:solidFill>
              </a:rPr>
              <a:t>お誕生会</a:t>
            </a:r>
            <a:r>
              <a:rPr lang="ja-JP" altLang="en-US" sz="3400" dirty="0">
                <a:solidFill>
                  <a:prstClr val="black"/>
                </a:solidFill>
              </a:rPr>
              <a:t>を２ヶ月に１回開催しています。</a:t>
            </a:r>
          </a:p>
        </p:txBody>
      </p:sp>
    </p:spTree>
    <p:extLst>
      <p:ext uri="{BB962C8B-B14F-4D97-AF65-F5344CB8AC3E}">
        <p14:creationId xmlns:p14="http://schemas.microsoft.com/office/powerpoint/2010/main" val="314658573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F58F222-A1CF-494C-8666-26935CAF49CD}" type="slidenum">
              <a:rPr lang="ja-JP" altLang="en-US" smtClean="0">
                <a:solidFill>
                  <a:prstClr val="black">
                    <a:tint val="75000"/>
                  </a:prstClr>
                </a:solidFill>
                <a:latin typeface="メイリオ"/>
                <a:ea typeface="メイリオ"/>
              </a:rPr>
              <a:pPr/>
              <a:t>42</a:t>
            </a:fld>
            <a:endParaRPr lang="ja-JP" altLang="en-US">
              <a:solidFill>
                <a:prstClr val="black">
                  <a:tint val="75000"/>
                </a:prstClr>
              </a:solidFill>
              <a:latin typeface="メイリオ"/>
              <a:ea typeface="メイリオ"/>
            </a:endParaRPr>
          </a:p>
        </p:txBody>
      </p:sp>
      <p:sp>
        <p:nvSpPr>
          <p:cNvPr id="5" name="テキスト ボックス 4"/>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7" name="角丸四角形吹き出し 6"/>
          <p:cNvSpPr/>
          <p:nvPr/>
        </p:nvSpPr>
        <p:spPr>
          <a:xfrm>
            <a:off x="587057" y="3652760"/>
            <a:ext cx="7959080" cy="900840"/>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smtClean="0">
                <a:solidFill>
                  <a:prstClr val="white"/>
                </a:solidFill>
                <a:latin typeface="メイリオ"/>
                <a:ea typeface="メイリオ"/>
              </a:rPr>
              <a:t>しかし、参加しない保護者も多い</a:t>
            </a:r>
            <a:r>
              <a:rPr lang="en-US" altLang="ja-JP" sz="3200" dirty="0" smtClean="0">
                <a:solidFill>
                  <a:prstClr val="white"/>
                </a:solidFill>
                <a:latin typeface="メイリオ"/>
                <a:ea typeface="メイリオ"/>
              </a:rPr>
              <a:t>…</a:t>
            </a:r>
            <a:endParaRPr lang="ja-JP" altLang="en-US" sz="3200" dirty="0">
              <a:solidFill>
                <a:prstClr val="white"/>
              </a:solidFill>
              <a:latin typeface="メイリオ"/>
              <a:ea typeface="メイリオ"/>
            </a:endParaRPr>
          </a:p>
        </p:txBody>
      </p:sp>
      <p:sp>
        <p:nvSpPr>
          <p:cNvPr id="3" name="角丸四角形吹き出し 2"/>
          <p:cNvSpPr/>
          <p:nvPr/>
        </p:nvSpPr>
        <p:spPr>
          <a:xfrm>
            <a:off x="3617736" y="4706237"/>
            <a:ext cx="4928401" cy="1313477"/>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solidFill>
                  <a:prstClr val="white"/>
                </a:solidFill>
                <a:latin typeface="メイリオ"/>
                <a:ea typeface="メイリオ"/>
              </a:rPr>
              <a:t>放射線に限らない課題</a:t>
            </a:r>
            <a:endParaRPr lang="en-US" altLang="ja-JP" sz="2400" dirty="0" smtClean="0">
              <a:solidFill>
                <a:prstClr val="white"/>
              </a:solidFill>
              <a:latin typeface="メイリオ"/>
              <a:ea typeface="メイリオ"/>
            </a:endParaRPr>
          </a:p>
          <a:p>
            <a:pPr algn="ctr"/>
            <a:r>
              <a:rPr lang="ja-JP" altLang="en-US" sz="2400" dirty="0" smtClean="0">
                <a:solidFill>
                  <a:prstClr val="white"/>
                </a:solidFill>
                <a:latin typeface="メイリオ"/>
                <a:ea typeface="メイリオ"/>
              </a:rPr>
              <a:t>保護者にも優先順位がある</a:t>
            </a:r>
            <a:endParaRPr lang="en-US" altLang="ja-JP" sz="2400" dirty="0" smtClean="0">
              <a:solidFill>
                <a:prstClr val="white"/>
              </a:solidFill>
              <a:latin typeface="メイリオ"/>
              <a:ea typeface="メイリオ"/>
            </a:endParaRPr>
          </a:p>
          <a:p>
            <a:pPr algn="ctr"/>
            <a:r>
              <a:rPr lang="ja-JP" altLang="en-US" sz="2400" dirty="0" smtClean="0">
                <a:solidFill>
                  <a:prstClr val="white"/>
                </a:solidFill>
                <a:latin typeface="メイリオ"/>
                <a:ea typeface="メイリオ"/>
              </a:rPr>
              <a:t>必要な方にサポートがあるか？</a:t>
            </a:r>
            <a:endParaRPr lang="ja-JP" altLang="en-US" sz="2400" dirty="0">
              <a:solidFill>
                <a:prstClr val="white"/>
              </a:solidFill>
              <a:latin typeface="メイリオ"/>
              <a:ea typeface="メイリオ"/>
            </a:endParaRPr>
          </a:p>
        </p:txBody>
      </p:sp>
      <p:sp>
        <p:nvSpPr>
          <p:cNvPr id="9" name="テキスト ボックス 8"/>
          <p:cNvSpPr txBox="1"/>
          <p:nvPr/>
        </p:nvSpPr>
        <p:spPr>
          <a:xfrm>
            <a:off x="1080000" y="108000"/>
            <a:ext cx="6750566" cy="584775"/>
          </a:xfrm>
          <a:prstGeom prst="rect">
            <a:avLst/>
          </a:prstGeom>
          <a:noFill/>
        </p:spPr>
        <p:txBody>
          <a:bodyPr wrap="none" rtlCol="0">
            <a:spAutoFit/>
          </a:bodyPr>
          <a:lstStyle/>
          <a:p>
            <a:pPr defTabSz="914400"/>
            <a:r>
              <a:rPr lang="ja-JP" altLang="en-US" sz="3200" b="1" dirty="0" smtClean="0">
                <a:solidFill>
                  <a:prstClr val="black"/>
                </a:solidFill>
                <a:latin typeface="Arial"/>
                <a:ea typeface="メイリオ"/>
              </a:rPr>
              <a:t>保育所での</a:t>
            </a:r>
            <a:r>
              <a:rPr lang="ja-JP" altLang="en-US" sz="3200" b="1" dirty="0">
                <a:solidFill>
                  <a:prstClr val="black"/>
                </a:solidFill>
                <a:latin typeface="Arial"/>
                <a:ea typeface="メイリオ"/>
              </a:rPr>
              <a:t>取り組み（保護者参画）</a:t>
            </a:r>
          </a:p>
        </p:txBody>
      </p:sp>
      <p:sp>
        <p:nvSpPr>
          <p:cNvPr id="14" name="コンテンツ プレースホルダー 10"/>
          <p:cNvSpPr>
            <a:spLocks noGrp="1"/>
          </p:cNvSpPr>
          <p:nvPr>
            <p:ph idx="1"/>
          </p:nvPr>
        </p:nvSpPr>
        <p:spPr>
          <a:xfrm>
            <a:off x="586589" y="2083257"/>
            <a:ext cx="7873287" cy="1828800"/>
          </a:xfrm>
        </p:spPr>
        <p:txBody>
          <a:bodyPr>
            <a:normAutofit/>
          </a:bodyPr>
          <a:lstStyle/>
          <a:p>
            <a:r>
              <a:rPr lang="ja-JP" altLang="en-US" sz="2800" dirty="0"/>
              <a:t>事前アンケートで保護者の考えや不安を把握</a:t>
            </a:r>
          </a:p>
          <a:p>
            <a:r>
              <a:rPr lang="ja-JP" altLang="en-US" sz="2800" dirty="0"/>
              <a:t>説明会では細かいところまで話ができる</a:t>
            </a:r>
          </a:p>
        </p:txBody>
      </p:sp>
      <p:sp>
        <p:nvSpPr>
          <p:cNvPr id="15" name="タイトル 3"/>
          <p:cNvSpPr txBox="1">
            <a:spLocks/>
          </p:cNvSpPr>
          <p:nvPr/>
        </p:nvSpPr>
        <p:spPr>
          <a:xfrm>
            <a:off x="540000" y="1080000"/>
            <a:ext cx="8207185" cy="9144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b="1"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l"/>
            <a:r>
              <a:rPr lang="ja-JP" altLang="en-US" sz="3400" dirty="0">
                <a:solidFill>
                  <a:prstClr val="black"/>
                </a:solidFill>
              </a:rPr>
              <a:t>放射線・甲状腺の説明会を実施</a:t>
            </a:r>
          </a:p>
        </p:txBody>
      </p:sp>
    </p:spTree>
    <p:extLst>
      <p:ext uri="{BB962C8B-B14F-4D97-AF65-F5344CB8AC3E}">
        <p14:creationId xmlns:p14="http://schemas.microsoft.com/office/powerpoint/2010/main" val="7915468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F58F222-A1CF-494C-8666-26935CAF49CD}" type="slidenum">
              <a:rPr lang="ja-JP" altLang="en-US" smtClean="0">
                <a:solidFill>
                  <a:prstClr val="black">
                    <a:tint val="75000"/>
                  </a:prstClr>
                </a:solidFill>
                <a:latin typeface="メイリオ"/>
                <a:ea typeface="メイリオ"/>
              </a:rPr>
              <a:pPr/>
              <a:t>43</a:t>
            </a:fld>
            <a:endParaRPr lang="ja-JP" altLang="en-US">
              <a:solidFill>
                <a:prstClr val="black">
                  <a:tint val="75000"/>
                </a:prstClr>
              </a:solidFill>
              <a:latin typeface="メイリオ"/>
              <a:ea typeface="メイリオ"/>
            </a:endParaRPr>
          </a:p>
        </p:txBody>
      </p:sp>
      <p:sp>
        <p:nvSpPr>
          <p:cNvPr id="5" name="テキスト ボックス 4"/>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7" name="角丸四角形吹き出し 6"/>
          <p:cNvSpPr/>
          <p:nvPr/>
        </p:nvSpPr>
        <p:spPr>
          <a:xfrm>
            <a:off x="4006369" y="3856494"/>
            <a:ext cx="4453507" cy="1967734"/>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smtClean="0">
                <a:solidFill>
                  <a:prstClr val="white"/>
                </a:solidFill>
                <a:latin typeface="メイリオ"/>
                <a:ea typeface="メイリオ"/>
              </a:rPr>
              <a:t>皆さんには、</a:t>
            </a:r>
            <a:endParaRPr lang="en-US" altLang="ja-JP" sz="3200" dirty="0" smtClean="0">
              <a:solidFill>
                <a:prstClr val="white"/>
              </a:solidFill>
              <a:latin typeface="メイリオ"/>
              <a:ea typeface="メイリオ"/>
            </a:endParaRPr>
          </a:p>
          <a:p>
            <a:pPr algn="ctr"/>
            <a:r>
              <a:rPr lang="ja-JP" altLang="en-US" sz="3200" dirty="0" smtClean="0">
                <a:solidFill>
                  <a:prstClr val="white"/>
                </a:solidFill>
                <a:latin typeface="メイリオ"/>
                <a:ea typeface="メイリオ"/>
              </a:rPr>
              <a:t>どのような変化が</a:t>
            </a:r>
            <a:endParaRPr lang="en-US" altLang="ja-JP" sz="3200" dirty="0" smtClean="0">
              <a:solidFill>
                <a:prstClr val="white"/>
              </a:solidFill>
              <a:latin typeface="メイリオ"/>
              <a:ea typeface="メイリオ"/>
            </a:endParaRPr>
          </a:p>
          <a:p>
            <a:pPr algn="ctr"/>
            <a:r>
              <a:rPr lang="ja-JP" altLang="en-US" sz="3200" dirty="0" smtClean="0">
                <a:solidFill>
                  <a:prstClr val="white"/>
                </a:solidFill>
                <a:latin typeface="メイリオ"/>
                <a:ea typeface="メイリオ"/>
              </a:rPr>
              <a:t>ありましたか？</a:t>
            </a:r>
            <a:endParaRPr lang="ja-JP" altLang="en-US" sz="3200" dirty="0">
              <a:solidFill>
                <a:prstClr val="white"/>
              </a:solidFill>
              <a:latin typeface="メイリオ"/>
              <a:ea typeface="メイリオ"/>
            </a:endParaRPr>
          </a:p>
        </p:txBody>
      </p:sp>
      <p:sp>
        <p:nvSpPr>
          <p:cNvPr id="8" name="テキスト ボックス 7"/>
          <p:cNvSpPr txBox="1"/>
          <p:nvPr/>
        </p:nvSpPr>
        <p:spPr>
          <a:xfrm>
            <a:off x="1080000" y="108000"/>
            <a:ext cx="1826141" cy="584775"/>
          </a:xfrm>
          <a:prstGeom prst="rect">
            <a:avLst/>
          </a:prstGeom>
          <a:noFill/>
        </p:spPr>
        <p:txBody>
          <a:bodyPr wrap="none" rtlCol="0">
            <a:spAutoFit/>
          </a:bodyPr>
          <a:lstStyle/>
          <a:p>
            <a:pPr defTabSz="914400"/>
            <a:r>
              <a:rPr lang="ja-JP" altLang="en-US" sz="3200" b="1" dirty="0">
                <a:solidFill>
                  <a:prstClr val="black"/>
                </a:solidFill>
                <a:latin typeface="Arial"/>
                <a:ea typeface="メイリオ"/>
              </a:rPr>
              <a:t>効果測定</a:t>
            </a:r>
          </a:p>
        </p:txBody>
      </p:sp>
      <p:sp>
        <p:nvSpPr>
          <p:cNvPr id="10" name="タイトル 3"/>
          <p:cNvSpPr>
            <a:spLocks noGrp="1"/>
          </p:cNvSpPr>
          <p:nvPr>
            <p:ph type="ctrTitle"/>
          </p:nvPr>
        </p:nvSpPr>
        <p:spPr>
          <a:xfrm>
            <a:off x="583438" y="1703649"/>
            <a:ext cx="7973944" cy="1470025"/>
          </a:xfrm>
        </p:spPr>
        <p:txBody>
          <a:bodyPr>
            <a:noAutofit/>
          </a:bodyPr>
          <a:lstStyle/>
          <a:p>
            <a:pPr algn="l"/>
            <a:r>
              <a:rPr lang="ja-JP" altLang="en-US" sz="3400" dirty="0"/>
              <a:t>この事業に</a:t>
            </a:r>
            <a:r>
              <a:rPr lang="ja-JP" altLang="en-US" sz="3400" dirty="0" smtClean="0"/>
              <a:t>よって</a:t>
            </a:r>
            <a:r>
              <a:rPr lang="en-US" altLang="ja-JP" sz="3400" dirty="0" smtClean="0"/>
              <a:t/>
            </a:r>
            <a:br>
              <a:rPr lang="en-US" altLang="ja-JP" sz="3400" dirty="0" smtClean="0"/>
            </a:br>
            <a:r>
              <a:rPr lang="ja-JP" altLang="en-US" sz="3400" dirty="0" smtClean="0"/>
              <a:t>子ども</a:t>
            </a:r>
            <a:r>
              <a:rPr lang="ja-JP" altLang="en-US" sz="3400" dirty="0"/>
              <a:t>たち</a:t>
            </a:r>
            <a:r>
              <a:rPr lang="ja-JP" altLang="en-US" sz="3400" dirty="0" smtClean="0"/>
              <a:t>にどの</a:t>
            </a:r>
            <a:r>
              <a:rPr lang="ja-JP" altLang="en-US" sz="3400" dirty="0"/>
              <a:t>よう</a:t>
            </a:r>
            <a:r>
              <a:rPr lang="ja-JP" altLang="en-US" sz="3400" dirty="0" smtClean="0"/>
              <a:t>な</a:t>
            </a:r>
            <a:r>
              <a:rPr lang="en-US" altLang="ja-JP" sz="3400" dirty="0" smtClean="0"/>
              <a:t/>
            </a:r>
            <a:br>
              <a:rPr lang="en-US" altLang="ja-JP" sz="3400" dirty="0" smtClean="0"/>
            </a:br>
            <a:r>
              <a:rPr lang="ja-JP" altLang="en-US" sz="3400" dirty="0" smtClean="0"/>
              <a:t>変化</a:t>
            </a:r>
            <a:r>
              <a:rPr lang="ja-JP" altLang="en-US" sz="3400" dirty="0"/>
              <a:t>があったり影響があるか</a:t>
            </a:r>
            <a:r>
              <a:rPr lang="ja-JP" altLang="en-US" sz="3400" dirty="0" smtClean="0"/>
              <a:t>を</a:t>
            </a:r>
            <a:r>
              <a:rPr lang="en-US" altLang="ja-JP" sz="3400" dirty="0" smtClean="0"/>
              <a:t/>
            </a:r>
            <a:br>
              <a:rPr lang="en-US" altLang="ja-JP" sz="3400" dirty="0" smtClean="0"/>
            </a:br>
            <a:r>
              <a:rPr lang="ja-JP" altLang="en-US" sz="3400" dirty="0" smtClean="0"/>
              <a:t>具体的</a:t>
            </a:r>
            <a:r>
              <a:rPr lang="ja-JP" altLang="en-US" sz="3400" dirty="0"/>
              <a:t>に知ることができるとよいと</a:t>
            </a:r>
            <a:r>
              <a:rPr lang="ja-JP" altLang="en-US" sz="3400" dirty="0" smtClean="0"/>
              <a:t>思う。</a:t>
            </a:r>
            <a:endParaRPr lang="ja-JP" altLang="en-US" sz="3400" dirty="0"/>
          </a:p>
        </p:txBody>
      </p:sp>
    </p:spTree>
    <p:extLst>
      <p:ext uri="{BB962C8B-B14F-4D97-AF65-F5344CB8AC3E}">
        <p14:creationId xmlns:p14="http://schemas.microsoft.com/office/powerpoint/2010/main" val="279317755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a:spLocks noGrp="1"/>
          </p:cNvSpPr>
          <p:nvPr>
            <p:ph type="title"/>
          </p:nvPr>
        </p:nvSpPr>
        <p:spPr>
          <a:xfrm>
            <a:off x="242199" y="5719517"/>
            <a:ext cx="4959530" cy="991799"/>
          </a:xfrm>
        </p:spPr>
        <p:txBody>
          <a:bodyPr>
            <a:normAutofit fontScale="90000"/>
          </a:bodyPr>
          <a:lstStyle/>
          <a:p>
            <a:pPr algn="l"/>
            <a:r>
              <a:rPr lang="ja-JP" altLang="en-US" sz="4200" dirty="0"/>
              <a:t>国立保健医療科学院　</a:t>
            </a:r>
            <a:r>
              <a:rPr lang="en-US" altLang="ja-JP" sz="4200" dirty="0" smtClean="0"/>
              <a:t/>
            </a:r>
            <a:br>
              <a:rPr lang="en-US" altLang="ja-JP" sz="4200" dirty="0" smtClean="0"/>
            </a:br>
            <a:r>
              <a:rPr lang="ja-JP" altLang="en-US" sz="4200" dirty="0" smtClean="0"/>
              <a:t>生活</a:t>
            </a:r>
            <a:r>
              <a:rPr lang="ja-JP" altLang="en-US" sz="4200" dirty="0"/>
              <a:t>環境</a:t>
            </a:r>
            <a:r>
              <a:rPr lang="ja-JP" altLang="en-US" sz="4200" dirty="0" smtClean="0"/>
              <a:t>研究部 </a:t>
            </a:r>
            <a:r>
              <a:rPr lang="ja-JP" altLang="en-US" dirty="0"/>
              <a:t/>
            </a:r>
            <a:br>
              <a:rPr lang="ja-JP" altLang="en-US" dirty="0"/>
            </a:br>
            <a:endParaRPr kumimoji="1" lang="ja-JP" altLang="en-US" dirty="0"/>
          </a:p>
        </p:txBody>
      </p:sp>
      <p:sp>
        <p:nvSpPr>
          <p:cNvPr id="4" name="スライド番号プレースホルダー 3"/>
          <p:cNvSpPr>
            <a:spLocks noGrp="1"/>
          </p:cNvSpPr>
          <p:nvPr>
            <p:ph type="sldNum" sz="quarter" idx="12"/>
          </p:nvPr>
        </p:nvSpPr>
        <p:spPr/>
        <p:txBody>
          <a:bodyPr/>
          <a:lstStyle/>
          <a:p>
            <a:fld id="{4A4F12DA-FE6F-4241-8A33-50773365CD97}" type="slidenum">
              <a:rPr lang="ja-JP" altLang="en-US" smtClean="0">
                <a:solidFill>
                  <a:prstClr val="black">
                    <a:tint val="75000"/>
                  </a:prstClr>
                </a:solidFill>
                <a:latin typeface="メイリオ"/>
                <a:ea typeface="メイリオ"/>
              </a:rPr>
              <a:pPr/>
              <a:t>44</a:t>
            </a:fld>
            <a:endParaRPr lang="ja-JP" altLang="en-US">
              <a:solidFill>
                <a:prstClr val="black">
                  <a:tint val="75000"/>
                </a:prstClr>
              </a:solidFill>
              <a:latin typeface="メイリオ"/>
              <a:ea typeface="メイリオ"/>
            </a:endParaRPr>
          </a:p>
        </p:txBody>
      </p:sp>
      <p:sp>
        <p:nvSpPr>
          <p:cNvPr id="10" name="角丸四角形吹き出し 9"/>
          <p:cNvSpPr/>
          <p:nvPr/>
        </p:nvSpPr>
        <p:spPr>
          <a:xfrm>
            <a:off x="5154896" y="4724738"/>
            <a:ext cx="3157513" cy="1132096"/>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smtClean="0">
                <a:solidFill>
                  <a:prstClr val="white"/>
                </a:solidFill>
                <a:latin typeface="メイリオ"/>
                <a:ea typeface="メイリオ"/>
              </a:rPr>
              <a:t>ウェブサイトも</a:t>
            </a:r>
            <a:endParaRPr lang="en-US" altLang="ja-JP" sz="2800" dirty="0" smtClean="0">
              <a:solidFill>
                <a:prstClr val="white"/>
              </a:solidFill>
              <a:latin typeface="メイリオ"/>
              <a:ea typeface="メイリオ"/>
            </a:endParaRPr>
          </a:p>
          <a:p>
            <a:pPr algn="ctr"/>
            <a:r>
              <a:rPr lang="ja-JP" altLang="en-US" sz="2800" dirty="0" smtClean="0">
                <a:solidFill>
                  <a:prstClr val="white"/>
                </a:solidFill>
                <a:latin typeface="メイリオ"/>
                <a:ea typeface="メイリオ"/>
              </a:rPr>
              <a:t>ご覧下さい</a:t>
            </a:r>
            <a:endParaRPr lang="ja-JP" altLang="en-US" sz="2800" dirty="0">
              <a:solidFill>
                <a:prstClr val="white"/>
              </a:solidFill>
              <a:latin typeface="メイリオ"/>
              <a:ea typeface="メイリオ"/>
            </a:endParaRPr>
          </a:p>
        </p:txBody>
      </p:sp>
      <p:sp>
        <p:nvSpPr>
          <p:cNvPr id="3" name="テキスト ボックス 2"/>
          <p:cNvSpPr txBox="1"/>
          <p:nvPr/>
        </p:nvSpPr>
        <p:spPr>
          <a:xfrm>
            <a:off x="5172149" y="6052713"/>
            <a:ext cx="3031599" cy="369332"/>
          </a:xfrm>
          <a:prstGeom prst="rect">
            <a:avLst/>
          </a:prstGeom>
          <a:noFill/>
        </p:spPr>
        <p:txBody>
          <a:bodyPr wrap="none" rtlCol="0">
            <a:spAutoFit/>
          </a:bodyPr>
          <a:lstStyle/>
          <a:p>
            <a:r>
              <a:rPr lang="en-US" altLang="ja-JP" dirty="0">
                <a:solidFill>
                  <a:prstClr val="black"/>
                </a:solidFill>
                <a:latin typeface="メイリオ"/>
                <a:ea typeface="メイリオ"/>
              </a:rPr>
              <a:t>http://</a:t>
            </a:r>
            <a:r>
              <a:rPr lang="en-US" altLang="ja-JP" dirty="0" err="1">
                <a:solidFill>
                  <a:prstClr val="black"/>
                </a:solidFill>
                <a:latin typeface="メイリオ"/>
                <a:ea typeface="メイリオ"/>
              </a:rPr>
              <a:t>ndrecovery.niph.go.jp</a:t>
            </a:r>
            <a:r>
              <a:rPr lang="en-US" altLang="ja-JP" dirty="0">
                <a:solidFill>
                  <a:prstClr val="black"/>
                </a:solidFill>
                <a:latin typeface="メイリオ"/>
                <a:ea typeface="メイリオ"/>
              </a:rPr>
              <a:t>/</a:t>
            </a:r>
            <a:endParaRPr lang="ja-JP" altLang="en-US" dirty="0">
              <a:solidFill>
                <a:prstClr val="black"/>
              </a:solidFill>
              <a:latin typeface="メイリオ"/>
              <a:ea typeface="メイリオ"/>
            </a:endParaRPr>
          </a:p>
        </p:txBody>
      </p:sp>
      <p:sp>
        <p:nvSpPr>
          <p:cNvPr id="8" name="タイトル 4"/>
          <p:cNvSpPr txBox="1">
            <a:spLocks/>
          </p:cNvSpPr>
          <p:nvPr/>
        </p:nvSpPr>
        <p:spPr>
          <a:xfrm>
            <a:off x="540000" y="180000"/>
            <a:ext cx="7146136" cy="472955"/>
          </a:xfrm>
          <a:prstGeom prst="rect">
            <a:avLst/>
          </a:prstGeom>
        </p:spPr>
        <p:txBody>
          <a:bodyPr vert="horz" lIns="91440" tIns="0" rIns="91440" bIns="0" rtlCol="0" anchor="ctr">
            <a:noAutofit/>
          </a:bodyPr>
          <a:lstStyle>
            <a:lvl1pPr algn="ctr" defTabSz="914400" rtl="0" eaLnBrk="1" latinLnBrk="0" hangingPunct="1">
              <a:spcBef>
                <a:spcPct val="0"/>
              </a:spcBef>
              <a:buNone/>
              <a:defRPr kumimoji="1" sz="4400" b="1"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l"/>
            <a:r>
              <a:rPr lang="en-US" altLang="ja-JP" sz="3200" dirty="0">
                <a:solidFill>
                  <a:prstClr val="black"/>
                </a:solidFill>
              </a:rPr>
              <a:t>Take home messages</a:t>
            </a:r>
            <a:endParaRPr lang="ja-JP" altLang="en-US" sz="3200" dirty="0">
              <a:solidFill>
                <a:prstClr val="black"/>
              </a:solidFill>
            </a:endParaRPr>
          </a:p>
        </p:txBody>
      </p:sp>
      <p:sp>
        <p:nvSpPr>
          <p:cNvPr id="11" name="コンテンツ プレースホルダー 7"/>
          <p:cNvSpPr>
            <a:spLocks noGrp="1"/>
          </p:cNvSpPr>
          <p:nvPr>
            <p:ph idx="1"/>
          </p:nvPr>
        </p:nvSpPr>
        <p:spPr>
          <a:xfrm>
            <a:off x="540000" y="1321528"/>
            <a:ext cx="7988059" cy="2957355"/>
          </a:xfrm>
        </p:spPr>
        <p:txBody>
          <a:bodyPr>
            <a:normAutofit/>
          </a:bodyPr>
          <a:lstStyle/>
          <a:p>
            <a:r>
              <a:rPr lang="ja-JP" altLang="en-US" sz="2800" dirty="0"/>
              <a:t>再汚染によるサツマイモなどへの影響は</a:t>
            </a:r>
            <a:br>
              <a:rPr lang="ja-JP" altLang="en-US" sz="2800" dirty="0"/>
            </a:br>
            <a:r>
              <a:rPr lang="ja-JP" altLang="en-US" sz="2800" dirty="0"/>
              <a:t>小さいと</a:t>
            </a:r>
            <a:r>
              <a:rPr lang="ja-JP" altLang="en-US" sz="2800" dirty="0" smtClean="0"/>
              <a:t>考えられる</a:t>
            </a:r>
            <a:endParaRPr lang="en-US" altLang="ja-JP" sz="2800" dirty="0" smtClean="0"/>
          </a:p>
          <a:p>
            <a:pPr lvl="1"/>
            <a:r>
              <a:rPr lang="ja-JP" altLang="en-US" sz="2400" dirty="0"/>
              <a:t>困った問題は外部の力を借りよう</a:t>
            </a:r>
            <a:endParaRPr lang="en-US" altLang="ja-JP" sz="2400" dirty="0" smtClean="0"/>
          </a:p>
          <a:p>
            <a:r>
              <a:rPr lang="ja-JP" altLang="en-US" sz="2800" dirty="0"/>
              <a:t>（通常は）食品からの線量は</a:t>
            </a:r>
            <a:r>
              <a:rPr lang="ja-JP" altLang="en-US" sz="2800" dirty="0" smtClean="0"/>
              <a:t>小さい</a:t>
            </a:r>
            <a:endParaRPr lang="en-US" altLang="ja-JP" sz="2800" dirty="0" smtClean="0"/>
          </a:p>
          <a:p>
            <a:r>
              <a:rPr lang="ja-JP" altLang="en-US" sz="2800" dirty="0"/>
              <a:t>リスクの感じ方は人それぞれ</a:t>
            </a:r>
            <a:r>
              <a:rPr lang="en-US" altLang="ja-JP" sz="2800" dirty="0"/>
              <a:t>…</a:t>
            </a:r>
            <a:endParaRPr kumimoji="1" lang="en-US" altLang="ja-JP" sz="2800" dirty="0" smtClean="0"/>
          </a:p>
          <a:p>
            <a:pPr lvl="1"/>
            <a:r>
              <a:rPr lang="ja-JP" altLang="en-US" sz="2400" dirty="0"/>
              <a:t>ルール作りの作法を</a:t>
            </a:r>
            <a:r>
              <a:rPr lang="ja-JP" altLang="en-US" sz="2400" dirty="0" smtClean="0"/>
              <a:t>守ろう</a:t>
            </a:r>
            <a:endParaRPr lang="en-US" altLang="ja-JP" sz="2400" dirty="0" smtClean="0"/>
          </a:p>
        </p:txBody>
      </p:sp>
    </p:spTree>
    <p:extLst>
      <p:ext uri="{BB962C8B-B14F-4D97-AF65-F5344CB8AC3E}">
        <p14:creationId xmlns:p14="http://schemas.microsoft.com/office/powerpoint/2010/main" val="275604523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a:spLocks noGrp="1"/>
          </p:cNvSpPr>
          <p:nvPr>
            <p:ph type="ctrTitle"/>
          </p:nvPr>
        </p:nvSpPr>
        <p:spPr/>
        <p:txBody>
          <a:bodyPr/>
          <a:lstStyle/>
          <a:p>
            <a:r>
              <a:rPr lang="ja-JP" altLang="en-US" dirty="0"/>
              <a:t>細かい参考資料</a:t>
            </a:r>
            <a:endParaRPr kumimoji="1" lang="ja-JP" altLang="en-US" dirty="0"/>
          </a:p>
        </p:txBody>
      </p:sp>
      <p:sp>
        <p:nvSpPr>
          <p:cNvPr id="4" name="スライド番号プレースホルダー 3"/>
          <p:cNvSpPr>
            <a:spLocks noGrp="1"/>
          </p:cNvSpPr>
          <p:nvPr>
            <p:ph type="sldNum" sz="quarter" idx="12"/>
          </p:nvPr>
        </p:nvSpPr>
        <p:spPr/>
        <p:txBody>
          <a:bodyPr/>
          <a:lstStyle/>
          <a:p>
            <a:fld id="{4A4F12DA-FE6F-4241-8A33-50773365CD97}" type="slidenum">
              <a:rPr lang="ja-JP" altLang="en-US" smtClean="0">
                <a:solidFill>
                  <a:prstClr val="black">
                    <a:tint val="75000"/>
                  </a:prstClr>
                </a:solidFill>
                <a:latin typeface="メイリオ"/>
                <a:ea typeface="メイリオ"/>
              </a:rPr>
              <a:pPr/>
              <a:t>45</a:t>
            </a:fld>
            <a:endParaRPr lang="ja-JP" altLang="en-US">
              <a:solidFill>
                <a:prstClr val="black">
                  <a:tint val="75000"/>
                </a:prstClr>
              </a:solidFill>
              <a:latin typeface="メイリオ"/>
              <a:ea typeface="メイリオ"/>
            </a:endParaRPr>
          </a:p>
        </p:txBody>
      </p:sp>
      <p:sp>
        <p:nvSpPr>
          <p:cNvPr id="6" name="タイトル 1"/>
          <p:cNvSpPr txBox="1">
            <a:spLocks/>
          </p:cNvSpPr>
          <p:nvPr/>
        </p:nvSpPr>
        <p:spPr bwMode="auto">
          <a:xfrm>
            <a:off x="360000" y="63175"/>
            <a:ext cx="86423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kumimoji="1" sz="4400" b="1" kern="1200">
                <a:solidFill>
                  <a:schemeClr val="tx1"/>
                </a:solidFill>
                <a:latin typeface="+mj-lt"/>
                <a:ea typeface="+mj-ea"/>
                <a:cs typeface="メイリオ" pitchFamily="50" charset="-128"/>
              </a:defRPr>
            </a:lvl1pPr>
            <a:lvl2pPr algn="l" rtl="0" eaLnBrk="0" fontAlgn="base" hangingPunct="0">
              <a:spcBef>
                <a:spcPct val="0"/>
              </a:spcBef>
              <a:spcAft>
                <a:spcPct val="0"/>
              </a:spcAft>
              <a:defRPr kumimoji="1" sz="4400" b="1">
                <a:solidFill>
                  <a:schemeClr val="tx1"/>
                </a:solidFill>
                <a:latin typeface="Arial" charset="0"/>
                <a:ea typeface="メイリオ" pitchFamily="50" charset="-128"/>
                <a:cs typeface="メイリオ" pitchFamily="50" charset="-128"/>
              </a:defRPr>
            </a:lvl2pPr>
            <a:lvl3pPr algn="l" rtl="0" eaLnBrk="0" fontAlgn="base" hangingPunct="0">
              <a:spcBef>
                <a:spcPct val="0"/>
              </a:spcBef>
              <a:spcAft>
                <a:spcPct val="0"/>
              </a:spcAft>
              <a:defRPr kumimoji="1" sz="4400" b="1">
                <a:solidFill>
                  <a:schemeClr val="tx1"/>
                </a:solidFill>
                <a:latin typeface="Arial" charset="0"/>
                <a:ea typeface="メイリオ" pitchFamily="50" charset="-128"/>
                <a:cs typeface="メイリオ" pitchFamily="50" charset="-128"/>
              </a:defRPr>
            </a:lvl3pPr>
            <a:lvl4pPr algn="l" rtl="0" eaLnBrk="0" fontAlgn="base" hangingPunct="0">
              <a:spcBef>
                <a:spcPct val="0"/>
              </a:spcBef>
              <a:spcAft>
                <a:spcPct val="0"/>
              </a:spcAft>
              <a:defRPr kumimoji="1" sz="4400" b="1">
                <a:solidFill>
                  <a:schemeClr val="tx1"/>
                </a:solidFill>
                <a:latin typeface="Arial" charset="0"/>
                <a:ea typeface="メイリオ" pitchFamily="50" charset="-128"/>
                <a:cs typeface="メイリオ" pitchFamily="50" charset="-128"/>
              </a:defRPr>
            </a:lvl4pPr>
            <a:lvl5pPr algn="l" rtl="0" eaLnBrk="0" fontAlgn="base" hangingPunct="0">
              <a:spcBef>
                <a:spcPct val="0"/>
              </a:spcBef>
              <a:spcAft>
                <a:spcPct val="0"/>
              </a:spcAft>
              <a:defRPr kumimoji="1" sz="4400" b="1">
                <a:solidFill>
                  <a:schemeClr val="tx1"/>
                </a:solidFill>
                <a:latin typeface="Arial" charset="0"/>
                <a:ea typeface="メイリオ" pitchFamily="50" charset="-128"/>
                <a:cs typeface="メイリオ" pitchFamily="50" charset="-128"/>
              </a:defRPr>
            </a:lvl5pPr>
            <a:lvl6pPr marL="457200" algn="l" rtl="0" fontAlgn="base">
              <a:spcBef>
                <a:spcPct val="0"/>
              </a:spcBef>
              <a:spcAft>
                <a:spcPct val="0"/>
              </a:spcAft>
              <a:defRPr kumimoji="1" sz="4400" b="1">
                <a:solidFill>
                  <a:schemeClr val="tx1"/>
                </a:solidFill>
                <a:latin typeface="Arial" charset="0"/>
                <a:ea typeface="メイリオ" pitchFamily="50" charset="-128"/>
                <a:cs typeface="メイリオ" pitchFamily="50" charset="-128"/>
              </a:defRPr>
            </a:lvl6pPr>
            <a:lvl7pPr marL="914400" algn="l" rtl="0" fontAlgn="base">
              <a:spcBef>
                <a:spcPct val="0"/>
              </a:spcBef>
              <a:spcAft>
                <a:spcPct val="0"/>
              </a:spcAft>
              <a:defRPr kumimoji="1" sz="4400" b="1">
                <a:solidFill>
                  <a:schemeClr val="tx1"/>
                </a:solidFill>
                <a:latin typeface="Arial" charset="0"/>
                <a:ea typeface="メイリオ" pitchFamily="50" charset="-128"/>
                <a:cs typeface="メイリオ" pitchFamily="50" charset="-128"/>
              </a:defRPr>
            </a:lvl7pPr>
            <a:lvl8pPr marL="1371600" algn="l" rtl="0" fontAlgn="base">
              <a:spcBef>
                <a:spcPct val="0"/>
              </a:spcBef>
              <a:spcAft>
                <a:spcPct val="0"/>
              </a:spcAft>
              <a:defRPr kumimoji="1" sz="4400" b="1">
                <a:solidFill>
                  <a:schemeClr val="tx1"/>
                </a:solidFill>
                <a:latin typeface="Arial" charset="0"/>
                <a:ea typeface="メイリオ" pitchFamily="50" charset="-128"/>
                <a:cs typeface="メイリオ" pitchFamily="50" charset="-128"/>
              </a:defRPr>
            </a:lvl8pPr>
            <a:lvl9pPr marL="1828800" algn="l" rtl="0" fontAlgn="base">
              <a:spcBef>
                <a:spcPct val="0"/>
              </a:spcBef>
              <a:spcAft>
                <a:spcPct val="0"/>
              </a:spcAft>
              <a:defRPr kumimoji="1" sz="4400" b="1">
                <a:solidFill>
                  <a:schemeClr val="tx1"/>
                </a:solidFill>
                <a:latin typeface="Arial" charset="0"/>
                <a:ea typeface="メイリオ" pitchFamily="50" charset="-128"/>
                <a:cs typeface="メイリオ" pitchFamily="50" charset="-128"/>
              </a:defRPr>
            </a:lvl9pPr>
          </a:lstStyle>
          <a:p>
            <a:endParaRPr lang="ja-JP" altLang="en-US" sz="4000" dirty="0">
              <a:solidFill>
                <a:prstClr val="black"/>
              </a:solidFill>
              <a:latin typeface="メイリオ"/>
              <a:ea typeface="メイリオ"/>
            </a:endParaRPr>
          </a:p>
        </p:txBody>
      </p:sp>
    </p:spTree>
    <p:extLst>
      <p:ext uri="{BB962C8B-B14F-4D97-AF65-F5344CB8AC3E}">
        <p14:creationId xmlns:p14="http://schemas.microsoft.com/office/powerpoint/2010/main" val="383037344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A4F12DA-FE6F-4241-8A33-50773365CD97}" type="slidenum">
              <a:rPr lang="ja-JP" altLang="en-US" smtClean="0">
                <a:solidFill>
                  <a:prstClr val="black">
                    <a:tint val="75000"/>
                  </a:prstClr>
                </a:solidFill>
                <a:latin typeface="メイリオ"/>
                <a:ea typeface="メイリオ"/>
              </a:rPr>
              <a:pPr/>
              <a:t>46</a:t>
            </a:fld>
            <a:endParaRPr lang="ja-JP" altLang="en-US">
              <a:solidFill>
                <a:prstClr val="black">
                  <a:tint val="75000"/>
                </a:prstClr>
              </a:solidFill>
              <a:latin typeface="メイリオ"/>
              <a:ea typeface="メイリオ"/>
            </a:endParaRPr>
          </a:p>
        </p:txBody>
      </p:sp>
      <p:sp>
        <p:nvSpPr>
          <p:cNvPr id="7" name="タイトル 6"/>
          <p:cNvSpPr>
            <a:spLocks noGrp="1"/>
          </p:cNvSpPr>
          <p:nvPr>
            <p:ph type="title"/>
          </p:nvPr>
        </p:nvSpPr>
        <p:spPr/>
        <p:txBody>
          <a:bodyPr/>
          <a:lstStyle/>
          <a:p>
            <a:r>
              <a:rPr lang="ja-JP" altLang="en-US" dirty="0"/>
              <a:t>土壌入れ替えの効果は？</a:t>
            </a:r>
            <a:endParaRPr kumimoji="1" lang="ja-JP" altLang="en-US" dirty="0"/>
          </a:p>
        </p:txBody>
      </p:sp>
      <p:sp>
        <p:nvSpPr>
          <p:cNvPr id="10" name="円形吹き出し 9"/>
          <p:cNvSpPr/>
          <p:nvPr/>
        </p:nvSpPr>
        <p:spPr>
          <a:xfrm>
            <a:off x="2878621" y="1052414"/>
            <a:ext cx="5143918" cy="1864707"/>
          </a:xfrm>
          <a:prstGeom prst="wedgeEllipseCallout">
            <a:avLst>
              <a:gd name="adj1" fmla="val -70142"/>
              <a:gd name="adj2" fmla="val -97"/>
            </a:avLst>
          </a:prstGeom>
          <a:noFill/>
          <a:ln w="254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メイリオ"/>
              <a:ea typeface="メイリオ"/>
            </a:endParaRPr>
          </a:p>
        </p:txBody>
      </p:sp>
      <p:sp>
        <p:nvSpPr>
          <p:cNvPr id="12" name="円形吹き出し 11"/>
          <p:cNvSpPr/>
          <p:nvPr/>
        </p:nvSpPr>
        <p:spPr>
          <a:xfrm>
            <a:off x="2531893" y="4873925"/>
            <a:ext cx="4490009" cy="1501404"/>
          </a:xfrm>
          <a:prstGeom prst="wedgeEllipseCallout">
            <a:avLst>
              <a:gd name="adj1" fmla="val -63386"/>
              <a:gd name="adj2" fmla="val -52422"/>
            </a:avLst>
          </a:prstGeom>
          <a:noFill/>
          <a:ln w="254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メイリオ"/>
              <a:ea typeface="メイリオ"/>
            </a:endParaRPr>
          </a:p>
        </p:txBody>
      </p:sp>
      <p:sp>
        <p:nvSpPr>
          <p:cNvPr id="13" name="テキスト ボックス 12"/>
          <p:cNvSpPr txBox="1"/>
          <p:nvPr/>
        </p:nvSpPr>
        <p:spPr>
          <a:xfrm>
            <a:off x="2937105" y="5233913"/>
            <a:ext cx="3821512" cy="851515"/>
          </a:xfrm>
          <a:prstGeom prst="rect">
            <a:avLst/>
          </a:prstGeom>
          <a:noFill/>
        </p:spPr>
        <p:txBody>
          <a:bodyPr wrap="square" rtlCol="0">
            <a:spAutoFit/>
          </a:bodyPr>
          <a:lstStyle/>
          <a:p>
            <a:pPr>
              <a:lnSpc>
                <a:spcPts val="2000"/>
              </a:lnSpc>
            </a:pPr>
            <a:r>
              <a:rPr lang="en-US" altLang="ja-JP" sz="1400" dirty="0">
                <a:solidFill>
                  <a:prstClr val="black"/>
                </a:solidFill>
                <a:latin typeface="メイリオ"/>
                <a:ea typeface="メイリオ"/>
              </a:rPr>
              <a:t>100Bq/body</a:t>
            </a:r>
            <a:r>
              <a:rPr lang="ja-JP" altLang="en-US" sz="1400" dirty="0" err="1">
                <a:solidFill>
                  <a:prstClr val="black"/>
                </a:solidFill>
                <a:latin typeface="メイリオ"/>
                <a:ea typeface="メイリオ"/>
              </a:rPr>
              <a:t>の検</a:t>
            </a:r>
            <a:r>
              <a:rPr lang="ja-JP" altLang="en-US" sz="1400" dirty="0">
                <a:solidFill>
                  <a:prstClr val="black"/>
                </a:solidFill>
                <a:latin typeface="メイリオ"/>
                <a:ea typeface="メイリオ"/>
              </a:rPr>
              <a:t>出限界の計測だと、</a:t>
            </a:r>
            <a:r>
              <a:rPr lang="en-US" altLang="ja-JP" sz="1400" dirty="0">
                <a:solidFill>
                  <a:prstClr val="black"/>
                </a:solidFill>
                <a:latin typeface="メイリオ"/>
                <a:ea typeface="メイリオ"/>
              </a:rPr>
              <a:t>1mBq</a:t>
            </a:r>
            <a:r>
              <a:rPr lang="ja-JP" altLang="en-US" sz="1400" dirty="0">
                <a:solidFill>
                  <a:prstClr val="black"/>
                </a:solidFill>
                <a:latin typeface="メイリオ"/>
                <a:ea typeface="メイリオ"/>
              </a:rPr>
              <a:t>の増減は、検出限界の</a:t>
            </a:r>
            <a:r>
              <a:rPr lang="en-US" altLang="ja-JP" sz="1400" dirty="0">
                <a:solidFill>
                  <a:prstClr val="black"/>
                </a:solidFill>
                <a:latin typeface="メイリオ"/>
                <a:ea typeface="メイリオ"/>
              </a:rPr>
              <a:t>10</a:t>
            </a:r>
            <a:r>
              <a:rPr lang="ja-JP" altLang="en-US" sz="1400" dirty="0">
                <a:solidFill>
                  <a:prstClr val="black"/>
                </a:solidFill>
                <a:latin typeface="メイリオ"/>
                <a:ea typeface="メイリオ"/>
              </a:rPr>
              <a:t>万分の</a:t>
            </a:r>
            <a:r>
              <a:rPr lang="en-US" altLang="ja-JP" sz="1400" dirty="0">
                <a:solidFill>
                  <a:prstClr val="black"/>
                </a:solidFill>
                <a:latin typeface="メイリオ"/>
                <a:ea typeface="メイリオ"/>
              </a:rPr>
              <a:t>1</a:t>
            </a:r>
            <a:r>
              <a:rPr lang="ja-JP" altLang="en-US" sz="1400" dirty="0">
                <a:solidFill>
                  <a:prstClr val="black"/>
                </a:solidFill>
                <a:latin typeface="メイリオ"/>
                <a:ea typeface="メイリオ"/>
              </a:rPr>
              <a:t>の大きさなので調べるのが難しいと思います。</a:t>
            </a:r>
          </a:p>
        </p:txBody>
      </p:sp>
      <p:sp>
        <p:nvSpPr>
          <p:cNvPr id="14" name="正方形/長方形 13"/>
          <p:cNvSpPr/>
          <p:nvPr/>
        </p:nvSpPr>
        <p:spPr>
          <a:xfrm>
            <a:off x="324076" y="730731"/>
            <a:ext cx="5109091" cy="338554"/>
          </a:xfrm>
          <a:prstGeom prst="rect">
            <a:avLst/>
          </a:prstGeom>
        </p:spPr>
        <p:txBody>
          <a:bodyPr wrap="none">
            <a:spAutoFit/>
          </a:bodyPr>
          <a:lstStyle/>
          <a:p>
            <a:r>
              <a:rPr lang="ja-JP" altLang="en-US" sz="1600" b="1" dirty="0">
                <a:solidFill>
                  <a:prstClr val="black"/>
                </a:solidFill>
                <a:latin typeface="メイリオ"/>
                <a:ea typeface="メイリオ"/>
              </a:rPr>
              <a:t>ホールボディカウンターでその効果を評価できるか？</a:t>
            </a:r>
          </a:p>
        </p:txBody>
      </p:sp>
      <p:sp>
        <p:nvSpPr>
          <p:cNvPr id="11" name="テキスト ボックス 10"/>
          <p:cNvSpPr txBox="1"/>
          <p:nvPr/>
        </p:nvSpPr>
        <p:spPr>
          <a:xfrm>
            <a:off x="3495232" y="1344851"/>
            <a:ext cx="4121864" cy="1374735"/>
          </a:xfrm>
          <a:prstGeom prst="rect">
            <a:avLst/>
          </a:prstGeom>
          <a:noFill/>
        </p:spPr>
        <p:txBody>
          <a:bodyPr wrap="square" rtlCol="0">
            <a:spAutoFit/>
          </a:bodyPr>
          <a:lstStyle/>
          <a:p>
            <a:pPr>
              <a:lnSpc>
                <a:spcPts val="2000"/>
              </a:lnSpc>
            </a:pPr>
            <a:r>
              <a:rPr lang="en-US" altLang="ja-JP" sz="1400" dirty="0">
                <a:solidFill>
                  <a:prstClr val="black"/>
                </a:solidFill>
                <a:latin typeface="メイリオ"/>
                <a:ea typeface="メイリオ"/>
              </a:rPr>
              <a:t>0.001Bq</a:t>
            </a:r>
            <a:r>
              <a:rPr lang="ja-JP" altLang="en-US" sz="1400" dirty="0">
                <a:solidFill>
                  <a:prstClr val="black"/>
                </a:solidFill>
                <a:latin typeface="メイリオ"/>
                <a:ea typeface="メイリオ"/>
              </a:rPr>
              <a:t>でも減らしたいという方だと、当然</a:t>
            </a:r>
            <a:r>
              <a:rPr lang="ja-JP" altLang="en-US" sz="1400" dirty="0" smtClean="0">
                <a:solidFill>
                  <a:prstClr val="black"/>
                </a:solidFill>
                <a:latin typeface="メイリオ"/>
                <a:ea typeface="メイリオ"/>
              </a:rPr>
              <a:t>行</a:t>
            </a:r>
            <a:endParaRPr lang="en-US" altLang="ja-JP" sz="1400" dirty="0" smtClean="0">
              <a:solidFill>
                <a:prstClr val="black"/>
              </a:solidFill>
              <a:latin typeface="メイリオ"/>
              <a:ea typeface="メイリオ"/>
            </a:endParaRPr>
          </a:p>
          <a:p>
            <a:pPr>
              <a:lnSpc>
                <a:spcPts val="2000"/>
              </a:lnSpc>
            </a:pPr>
            <a:r>
              <a:rPr lang="ja-JP" altLang="en-US" sz="1400" dirty="0" err="1" smtClean="0">
                <a:solidFill>
                  <a:prstClr val="black"/>
                </a:solidFill>
                <a:latin typeface="メイリオ"/>
                <a:ea typeface="メイリオ"/>
              </a:rPr>
              <a:t>うべき</a:t>
            </a:r>
            <a:r>
              <a:rPr lang="ja-JP" altLang="en-US" sz="1400" dirty="0">
                <a:solidFill>
                  <a:prstClr val="black"/>
                </a:solidFill>
                <a:latin typeface="メイリオ"/>
                <a:ea typeface="メイリオ"/>
              </a:rPr>
              <a:t>対策だとなりそうですが、</a:t>
            </a:r>
            <a:r>
              <a:rPr lang="en-US" altLang="ja-JP" sz="1400" dirty="0">
                <a:solidFill>
                  <a:prstClr val="black"/>
                </a:solidFill>
                <a:latin typeface="メイリオ"/>
                <a:ea typeface="メイリオ"/>
              </a:rPr>
              <a:t>0.01Bq</a:t>
            </a:r>
            <a:r>
              <a:rPr lang="ja-JP" altLang="en-US" sz="1400" dirty="0">
                <a:solidFill>
                  <a:prstClr val="black"/>
                </a:solidFill>
                <a:latin typeface="メイリオ"/>
                <a:ea typeface="メイリオ"/>
              </a:rPr>
              <a:t>だと受け入れられるという方だと行わなくてもよさそうとなりそうです。この対策の効果は</a:t>
            </a:r>
            <a:r>
              <a:rPr lang="ja-JP" altLang="en-US" sz="1400" dirty="0" smtClean="0">
                <a:solidFill>
                  <a:prstClr val="black"/>
                </a:solidFill>
                <a:latin typeface="メイリオ"/>
                <a:ea typeface="メイリオ"/>
              </a:rPr>
              <a:t>ホールボディ</a:t>
            </a:r>
            <a:endParaRPr lang="en-US" altLang="ja-JP" sz="1400" dirty="0" smtClean="0">
              <a:solidFill>
                <a:prstClr val="black"/>
              </a:solidFill>
              <a:latin typeface="メイリオ"/>
              <a:ea typeface="メイリオ"/>
            </a:endParaRPr>
          </a:p>
          <a:p>
            <a:pPr>
              <a:lnSpc>
                <a:spcPts val="2000"/>
              </a:lnSpc>
            </a:pPr>
            <a:r>
              <a:rPr lang="ja-JP" altLang="en-US" sz="1400" dirty="0" smtClean="0">
                <a:solidFill>
                  <a:prstClr val="black"/>
                </a:solidFill>
                <a:latin typeface="メイリオ"/>
                <a:ea typeface="メイリオ"/>
              </a:rPr>
              <a:t>カウンター</a:t>
            </a:r>
            <a:r>
              <a:rPr lang="ja-JP" altLang="en-US" sz="1400" dirty="0">
                <a:solidFill>
                  <a:prstClr val="black"/>
                </a:solidFill>
                <a:latin typeface="メイリオ"/>
                <a:ea typeface="メイリオ"/>
              </a:rPr>
              <a:t>で調べられそうですか？</a:t>
            </a:r>
          </a:p>
        </p:txBody>
      </p:sp>
      <p:sp>
        <p:nvSpPr>
          <p:cNvPr id="6" name="角丸四角形吹き出し 5"/>
          <p:cNvSpPr/>
          <p:nvPr/>
        </p:nvSpPr>
        <p:spPr>
          <a:xfrm>
            <a:off x="3488694" y="3148642"/>
            <a:ext cx="5025846" cy="1593729"/>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3000" dirty="0" smtClean="0">
                <a:solidFill>
                  <a:prstClr val="white"/>
                </a:solidFill>
                <a:latin typeface="メイリオ"/>
                <a:ea typeface="メイリオ"/>
              </a:rPr>
              <a:t>0.001</a:t>
            </a:r>
            <a:r>
              <a:rPr lang="ja-JP" altLang="en-US" sz="3000" dirty="0" smtClean="0">
                <a:solidFill>
                  <a:prstClr val="white"/>
                </a:solidFill>
                <a:latin typeface="メイリオ"/>
                <a:ea typeface="メイリオ"/>
              </a:rPr>
              <a:t>ベクレル摂取量を</a:t>
            </a:r>
            <a:endParaRPr lang="en-US" altLang="ja-JP" sz="3000" dirty="0" smtClean="0">
              <a:solidFill>
                <a:prstClr val="white"/>
              </a:solidFill>
              <a:latin typeface="メイリオ"/>
              <a:ea typeface="メイリオ"/>
            </a:endParaRPr>
          </a:p>
          <a:p>
            <a:pPr algn="ctr"/>
            <a:r>
              <a:rPr lang="ja-JP" altLang="en-US" sz="3000" dirty="0" smtClean="0">
                <a:solidFill>
                  <a:prstClr val="white"/>
                </a:solidFill>
                <a:latin typeface="メイリオ"/>
                <a:ea typeface="メイリオ"/>
              </a:rPr>
              <a:t>減らした効果は</a:t>
            </a:r>
            <a:endParaRPr lang="en-US" altLang="ja-JP" sz="3000" dirty="0" smtClean="0">
              <a:solidFill>
                <a:prstClr val="white"/>
              </a:solidFill>
              <a:latin typeface="メイリオ"/>
              <a:ea typeface="メイリオ"/>
            </a:endParaRPr>
          </a:p>
          <a:p>
            <a:pPr algn="ctr"/>
            <a:r>
              <a:rPr lang="en-US" altLang="ja-JP" sz="3000" dirty="0" smtClean="0">
                <a:solidFill>
                  <a:prstClr val="white"/>
                </a:solidFill>
                <a:latin typeface="メイリオ"/>
                <a:ea typeface="メイリオ"/>
              </a:rPr>
              <a:t>WBC</a:t>
            </a:r>
            <a:r>
              <a:rPr lang="ja-JP" altLang="en-US" sz="3000" dirty="0" smtClean="0">
                <a:solidFill>
                  <a:prstClr val="white"/>
                </a:solidFill>
                <a:latin typeface="メイリオ"/>
                <a:ea typeface="メイリオ"/>
              </a:rPr>
              <a:t>では判定できない</a:t>
            </a:r>
            <a:endParaRPr lang="ja-JP" altLang="en-US" sz="3000" dirty="0">
              <a:solidFill>
                <a:prstClr val="white"/>
              </a:solidFill>
              <a:latin typeface="メイリオ"/>
              <a:ea typeface="メイリオ"/>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139" y="3939399"/>
            <a:ext cx="1468418" cy="2829507"/>
          </a:xfrm>
          <a:prstGeom prst="rect">
            <a:avLst/>
          </a:prstGeom>
        </p:spPr>
      </p:pic>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53" y="1009285"/>
            <a:ext cx="1424510" cy="2951469"/>
          </a:xfrm>
          <a:prstGeom prst="rect">
            <a:avLst/>
          </a:prstGeom>
        </p:spPr>
      </p:pic>
    </p:spTree>
    <p:extLst>
      <p:ext uri="{BB962C8B-B14F-4D97-AF65-F5344CB8AC3E}">
        <p14:creationId xmlns:p14="http://schemas.microsoft.com/office/powerpoint/2010/main" val="247194200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53" y="802261"/>
            <a:ext cx="1424510" cy="2951469"/>
          </a:xfrm>
          <a:prstGeom prst="rect">
            <a:avLst/>
          </a:prstGeom>
        </p:spPr>
      </p:pic>
      <p:sp>
        <p:nvSpPr>
          <p:cNvPr id="4" name="スライド番号プレースホルダー 3"/>
          <p:cNvSpPr>
            <a:spLocks noGrp="1"/>
          </p:cNvSpPr>
          <p:nvPr>
            <p:ph type="sldNum" sz="quarter" idx="12"/>
          </p:nvPr>
        </p:nvSpPr>
        <p:spPr/>
        <p:txBody>
          <a:bodyPr/>
          <a:lstStyle/>
          <a:p>
            <a:fld id="{4A4F12DA-FE6F-4241-8A33-50773365CD97}" type="slidenum">
              <a:rPr lang="ja-JP" altLang="en-US" smtClean="0">
                <a:solidFill>
                  <a:prstClr val="black">
                    <a:tint val="75000"/>
                  </a:prstClr>
                </a:solidFill>
                <a:latin typeface="メイリオ"/>
                <a:ea typeface="メイリオ"/>
              </a:rPr>
              <a:pPr/>
              <a:t>47</a:t>
            </a:fld>
            <a:endParaRPr lang="ja-JP" altLang="en-US">
              <a:solidFill>
                <a:prstClr val="black">
                  <a:tint val="75000"/>
                </a:prstClr>
              </a:solidFill>
              <a:latin typeface="メイリオ"/>
              <a:ea typeface="メイリオ"/>
            </a:endParaRPr>
          </a:p>
        </p:txBody>
      </p:sp>
      <p:sp>
        <p:nvSpPr>
          <p:cNvPr id="8" name="タイトル 7"/>
          <p:cNvSpPr>
            <a:spLocks noGrp="1"/>
          </p:cNvSpPr>
          <p:nvPr>
            <p:ph type="title"/>
          </p:nvPr>
        </p:nvSpPr>
        <p:spPr/>
        <p:txBody>
          <a:bodyPr/>
          <a:lstStyle/>
          <a:p>
            <a:r>
              <a:rPr lang="ja-JP" altLang="en-US" dirty="0"/>
              <a:t>リスク低減の効果は？</a:t>
            </a:r>
            <a:endParaRPr kumimoji="1" lang="ja-JP" altLang="en-US" dirty="0"/>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39" y="3939399"/>
            <a:ext cx="1468418" cy="2829507"/>
          </a:xfrm>
          <a:prstGeom prst="rect">
            <a:avLst/>
          </a:prstGeom>
        </p:spPr>
      </p:pic>
      <p:sp>
        <p:nvSpPr>
          <p:cNvPr id="16" name="円形吹き出し 15"/>
          <p:cNvSpPr/>
          <p:nvPr/>
        </p:nvSpPr>
        <p:spPr>
          <a:xfrm>
            <a:off x="2337761" y="1319820"/>
            <a:ext cx="3347027" cy="1864707"/>
          </a:xfrm>
          <a:prstGeom prst="wedgeEllipseCallout">
            <a:avLst>
              <a:gd name="adj1" fmla="val -67488"/>
              <a:gd name="adj2" fmla="val -22765"/>
            </a:avLst>
          </a:prstGeom>
          <a:noFill/>
          <a:ln w="254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メイリオ"/>
              <a:ea typeface="メイリオ"/>
            </a:endParaRPr>
          </a:p>
        </p:txBody>
      </p:sp>
      <p:sp>
        <p:nvSpPr>
          <p:cNvPr id="17" name="円形吹き出し 16"/>
          <p:cNvSpPr/>
          <p:nvPr/>
        </p:nvSpPr>
        <p:spPr>
          <a:xfrm>
            <a:off x="2531893" y="4873925"/>
            <a:ext cx="4490009" cy="1501404"/>
          </a:xfrm>
          <a:prstGeom prst="wedgeEllipseCallout">
            <a:avLst>
              <a:gd name="adj1" fmla="val -63386"/>
              <a:gd name="adj2" fmla="val -52422"/>
            </a:avLst>
          </a:prstGeom>
          <a:noFill/>
          <a:ln w="254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メイリオ"/>
              <a:ea typeface="メイリオ"/>
            </a:endParaRPr>
          </a:p>
        </p:txBody>
      </p:sp>
      <p:sp>
        <p:nvSpPr>
          <p:cNvPr id="18" name="テキスト ボックス 17"/>
          <p:cNvSpPr txBox="1"/>
          <p:nvPr/>
        </p:nvSpPr>
        <p:spPr>
          <a:xfrm>
            <a:off x="2937105" y="5233913"/>
            <a:ext cx="3821512" cy="851515"/>
          </a:xfrm>
          <a:prstGeom prst="rect">
            <a:avLst/>
          </a:prstGeom>
          <a:noFill/>
        </p:spPr>
        <p:txBody>
          <a:bodyPr wrap="square" rtlCol="0">
            <a:spAutoFit/>
          </a:bodyPr>
          <a:lstStyle/>
          <a:p>
            <a:pPr>
              <a:lnSpc>
                <a:spcPts val="2000"/>
              </a:lnSpc>
            </a:pPr>
            <a:r>
              <a:rPr lang="ja-JP" altLang="en-US" sz="1400" dirty="0">
                <a:solidFill>
                  <a:prstClr val="black"/>
                </a:solidFill>
                <a:latin typeface="メイリオ"/>
                <a:ea typeface="メイリオ"/>
              </a:rPr>
              <a:t>余命損失で考えると、</a:t>
            </a:r>
            <a:r>
              <a:rPr lang="en-US" altLang="ja-JP" sz="1400" dirty="0">
                <a:solidFill>
                  <a:prstClr val="black"/>
                </a:solidFill>
                <a:latin typeface="メイリオ"/>
                <a:ea typeface="メイリオ"/>
              </a:rPr>
              <a:t>0</a:t>
            </a:r>
            <a:r>
              <a:rPr lang="ja-JP" altLang="en-US" sz="1400" dirty="0">
                <a:solidFill>
                  <a:prstClr val="black"/>
                </a:solidFill>
                <a:latin typeface="メイリオ"/>
                <a:ea typeface="メイリオ"/>
              </a:rPr>
              <a:t>歳児で</a:t>
            </a:r>
            <a:r>
              <a:rPr lang="en-US" altLang="ja-JP" sz="1400" dirty="0">
                <a:solidFill>
                  <a:prstClr val="black"/>
                </a:solidFill>
                <a:latin typeface="メイリオ"/>
                <a:ea typeface="メイリオ"/>
              </a:rPr>
              <a:t>1Bq</a:t>
            </a:r>
            <a:r>
              <a:rPr lang="ja-JP" altLang="en-US" sz="1400" dirty="0">
                <a:solidFill>
                  <a:prstClr val="black"/>
                </a:solidFill>
                <a:latin typeface="メイリオ"/>
                <a:ea typeface="メイリオ"/>
              </a:rPr>
              <a:t>の摂取が</a:t>
            </a:r>
            <a:r>
              <a:rPr lang="en-US" altLang="ja-JP" sz="1400" dirty="0">
                <a:solidFill>
                  <a:prstClr val="black"/>
                </a:solidFill>
                <a:latin typeface="メイリオ"/>
                <a:ea typeface="メイリオ"/>
              </a:rPr>
              <a:t>3.5</a:t>
            </a:r>
            <a:r>
              <a:rPr lang="ja-JP" altLang="en-US" sz="1400" dirty="0">
                <a:solidFill>
                  <a:prstClr val="black"/>
                </a:solidFill>
                <a:latin typeface="メイリオ"/>
                <a:ea typeface="メイリオ"/>
              </a:rPr>
              <a:t>秒の余命損失だとすると、</a:t>
            </a:r>
            <a:r>
              <a:rPr lang="en-US" altLang="ja-JP" sz="1400" dirty="0">
                <a:solidFill>
                  <a:prstClr val="black"/>
                </a:solidFill>
                <a:latin typeface="メイリオ"/>
                <a:ea typeface="メイリオ"/>
              </a:rPr>
              <a:t>1mBq</a:t>
            </a:r>
            <a:r>
              <a:rPr lang="ja-JP" altLang="en-US" sz="1400" dirty="0">
                <a:solidFill>
                  <a:prstClr val="black"/>
                </a:solidFill>
                <a:latin typeface="メイリオ"/>
                <a:ea typeface="メイリオ"/>
              </a:rPr>
              <a:t>の摂取のリスクは、その千分の</a:t>
            </a:r>
            <a:r>
              <a:rPr lang="en-US" altLang="ja-JP" sz="1400" dirty="0">
                <a:solidFill>
                  <a:prstClr val="black"/>
                </a:solidFill>
                <a:latin typeface="メイリオ"/>
                <a:ea typeface="メイリオ"/>
              </a:rPr>
              <a:t>1</a:t>
            </a:r>
            <a:r>
              <a:rPr lang="ja-JP" altLang="en-US" sz="1400" dirty="0">
                <a:solidFill>
                  <a:prstClr val="black"/>
                </a:solidFill>
                <a:latin typeface="メイリオ"/>
                <a:ea typeface="メイリオ"/>
              </a:rPr>
              <a:t>になりそうです。</a:t>
            </a:r>
          </a:p>
        </p:txBody>
      </p:sp>
      <p:sp>
        <p:nvSpPr>
          <p:cNvPr id="20" name="テキスト ボックス 19"/>
          <p:cNvSpPr txBox="1"/>
          <p:nvPr/>
        </p:nvSpPr>
        <p:spPr>
          <a:xfrm>
            <a:off x="2614674" y="1727549"/>
            <a:ext cx="2768219" cy="1118255"/>
          </a:xfrm>
          <a:prstGeom prst="rect">
            <a:avLst/>
          </a:prstGeom>
          <a:noFill/>
        </p:spPr>
        <p:txBody>
          <a:bodyPr wrap="square" rtlCol="0">
            <a:spAutoFit/>
          </a:bodyPr>
          <a:lstStyle/>
          <a:p>
            <a:pPr>
              <a:lnSpc>
                <a:spcPts val="2000"/>
              </a:lnSpc>
            </a:pPr>
            <a:r>
              <a:rPr lang="ja-JP" altLang="en-US" sz="1400" dirty="0">
                <a:solidFill>
                  <a:prstClr val="black"/>
                </a:solidFill>
                <a:latin typeface="メイリオ"/>
                <a:ea typeface="メイリオ"/>
              </a:rPr>
              <a:t>ホールボディカウンターで調べられないので、その努力を評価できないという説明だと辛い方もおられるように</a:t>
            </a:r>
            <a:r>
              <a:rPr lang="ja-JP" altLang="en-US" sz="1400" dirty="0" smtClean="0">
                <a:solidFill>
                  <a:prstClr val="black"/>
                </a:solidFill>
                <a:latin typeface="メイリオ"/>
                <a:ea typeface="メイリオ"/>
              </a:rPr>
              <a:t>思います。</a:t>
            </a:r>
            <a:endParaRPr lang="ja-JP" altLang="en-US" sz="1400" dirty="0">
              <a:solidFill>
                <a:prstClr val="black"/>
              </a:solidFill>
              <a:latin typeface="メイリオ"/>
              <a:ea typeface="メイリオ"/>
            </a:endParaRPr>
          </a:p>
        </p:txBody>
      </p:sp>
      <p:sp>
        <p:nvSpPr>
          <p:cNvPr id="6" name="角丸四角形吹き出し 5"/>
          <p:cNvSpPr/>
          <p:nvPr/>
        </p:nvSpPr>
        <p:spPr>
          <a:xfrm>
            <a:off x="5306086" y="728494"/>
            <a:ext cx="3573552" cy="1182651"/>
          </a:xfrm>
          <a:prstGeom prst="wedgeRoundRectCallout">
            <a:avLst>
              <a:gd name="adj1" fmla="val -47869"/>
              <a:gd name="adj2" fmla="val 79277"/>
              <a:gd name="adj3" fmla="val 16667"/>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00" dirty="0" smtClean="0">
                <a:solidFill>
                  <a:prstClr val="white"/>
                </a:solidFill>
                <a:latin typeface="メイリオ"/>
                <a:ea typeface="メイリオ"/>
              </a:rPr>
              <a:t>土の入れ替えで</a:t>
            </a:r>
            <a:endParaRPr lang="en-US" altLang="ja-JP" sz="2200" dirty="0" smtClean="0">
              <a:solidFill>
                <a:prstClr val="white"/>
              </a:solidFill>
              <a:latin typeface="メイリオ"/>
              <a:ea typeface="メイリオ"/>
            </a:endParaRPr>
          </a:p>
          <a:p>
            <a:pPr algn="ctr"/>
            <a:r>
              <a:rPr lang="en-US" altLang="ja-JP" sz="2200" dirty="0" smtClean="0">
                <a:solidFill>
                  <a:prstClr val="white"/>
                </a:solidFill>
                <a:latin typeface="メイリオ"/>
                <a:ea typeface="メイリオ"/>
              </a:rPr>
              <a:t>0.004</a:t>
            </a:r>
            <a:r>
              <a:rPr lang="ja-JP" altLang="en-US" sz="2200" dirty="0" smtClean="0">
                <a:solidFill>
                  <a:prstClr val="white"/>
                </a:solidFill>
                <a:latin typeface="メイリオ"/>
                <a:ea typeface="メイリオ"/>
              </a:rPr>
              <a:t>秒の余命損失を</a:t>
            </a:r>
            <a:endParaRPr lang="en-US" altLang="ja-JP" sz="2200" dirty="0" smtClean="0">
              <a:solidFill>
                <a:prstClr val="white"/>
              </a:solidFill>
              <a:latin typeface="メイリオ"/>
              <a:ea typeface="メイリオ"/>
            </a:endParaRPr>
          </a:p>
          <a:p>
            <a:pPr algn="ctr"/>
            <a:r>
              <a:rPr lang="ja-JP" altLang="en-US" sz="2200" dirty="0" smtClean="0">
                <a:solidFill>
                  <a:prstClr val="white"/>
                </a:solidFill>
                <a:latin typeface="メイリオ"/>
                <a:ea typeface="メイリオ"/>
              </a:rPr>
              <a:t>避けられる</a:t>
            </a:r>
            <a:endParaRPr lang="ja-JP" altLang="en-US" sz="2200" dirty="0">
              <a:solidFill>
                <a:prstClr val="white"/>
              </a:solidFill>
              <a:latin typeface="メイリオ"/>
              <a:ea typeface="メイリオ"/>
            </a:endParaRPr>
          </a:p>
        </p:txBody>
      </p:sp>
      <p:sp>
        <p:nvSpPr>
          <p:cNvPr id="7" name="角丸四角形吹き出し 6"/>
          <p:cNvSpPr/>
          <p:nvPr/>
        </p:nvSpPr>
        <p:spPr>
          <a:xfrm>
            <a:off x="3660954" y="3769733"/>
            <a:ext cx="5025846" cy="993117"/>
          </a:xfrm>
          <a:prstGeom prst="wedgeRoundRectCallout">
            <a:avLst>
              <a:gd name="adj1" fmla="val -20833"/>
              <a:gd name="adj2" fmla="val 77984"/>
              <a:gd name="adj3" fmla="val 16667"/>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smtClean="0">
                <a:solidFill>
                  <a:prstClr val="white"/>
                </a:solidFill>
                <a:latin typeface="メイリオ"/>
                <a:ea typeface="メイリオ"/>
              </a:rPr>
              <a:t>気持ちの問題も重要</a:t>
            </a:r>
            <a:r>
              <a:rPr lang="en-US" altLang="ja-JP" sz="3200" dirty="0" smtClean="0">
                <a:solidFill>
                  <a:prstClr val="white"/>
                </a:solidFill>
                <a:latin typeface="メイリオ"/>
                <a:ea typeface="メイリオ"/>
              </a:rPr>
              <a:t>…</a:t>
            </a:r>
            <a:endParaRPr lang="ja-JP" altLang="en-US" sz="3200" dirty="0">
              <a:solidFill>
                <a:prstClr val="white"/>
              </a:solidFill>
              <a:latin typeface="メイリオ"/>
              <a:ea typeface="メイリオ"/>
            </a:endParaRPr>
          </a:p>
        </p:txBody>
      </p:sp>
    </p:spTree>
    <p:extLst>
      <p:ext uri="{BB962C8B-B14F-4D97-AF65-F5344CB8AC3E}">
        <p14:creationId xmlns:p14="http://schemas.microsoft.com/office/powerpoint/2010/main" val="10171311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p:txBody>
          <a:bodyPr>
            <a:normAutofit fontScale="92500" lnSpcReduction="10000"/>
          </a:bodyPr>
          <a:lstStyle/>
          <a:p>
            <a:r>
              <a:rPr kumimoji="1" lang="ja-JP" altLang="en-US" dirty="0" smtClean="0"/>
              <a:t>ゴール設定</a:t>
            </a:r>
            <a:endParaRPr kumimoji="1" lang="en-US" altLang="ja-JP" dirty="0" smtClean="0"/>
          </a:p>
          <a:p>
            <a:pPr lvl="1"/>
            <a:r>
              <a:rPr lang="ja-JP" altLang="en-US" dirty="0" smtClean="0"/>
              <a:t>到達可能なものを</a:t>
            </a:r>
            <a:endParaRPr lang="en-US" altLang="ja-JP" dirty="0" smtClean="0"/>
          </a:p>
          <a:p>
            <a:pPr lvl="2"/>
            <a:r>
              <a:rPr kumimoji="1" lang="ja-JP" altLang="en-US" dirty="0" smtClean="0"/>
              <a:t>全員の理解を得るのは困難なことも</a:t>
            </a:r>
            <a:endParaRPr kumimoji="1" lang="en-US" altLang="ja-JP" dirty="0" smtClean="0"/>
          </a:p>
          <a:p>
            <a:pPr lvl="1"/>
            <a:r>
              <a:rPr lang="ja-JP" altLang="en-US" dirty="0" smtClean="0"/>
              <a:t>施設により性格が異なる</a:t>
            </a:r>
            <a:endParaRPr lang="en-US" altLang="ja-JP" dirty="0" smtClean="0"/>
          </a:p>
          <a:p>
            <a:pPr lvl="2"/>
            <a:r>
              <a:rPr kumimoji="1" lang="ja-JP" altLang="en-US" dirty="0" smtClean="0"/>
              <a:t>自治体指針重視</a:t>
            </a:r>
            <a:r>
              <a:rPr lang="ja-JP" altLang="en-US" dirty="0" smtClean="0"/>
              <a:t>か独自方針か</a:t>
            </a:r>
            <a:endParaRPr kumimoji="1" lang="en-US" altLang="ja-JP" dirty="0" smtClean="0"/>
          </a:p>
          <a:p>
            <a:r>
              <a:rPr lang="ja-JP" altLang="en-US" dirty="0" smtClean="0"/>
              <a:t>役割設定</a:t>
            </a:r>
            <a:endParaRPr lang="en-US" altLang="ja-JP" dirty="0" smtClean="0"/>
          </a:p>
          <a:p>
            <a:pPr lvl="1"/>
            <a:r>
              <a:rPr kumimoji="1" lang="ja-JP" altLang="en-US" dirty="0" smtClean="0"/>
              <a:t>保育士はコミュニケータを担っては</a:t>
            </a:r>
            <a:endParaRPr kumimoji="1" lang="en-US" altLang="ja-JP" dirty="0" smtClean="0"/>
          </a:p>
          <a:p>
            <a:pPr lvl="2"/>
            <a:r>
              <a:rPr lang="ja-JP" altLang="en-US" dirty="0" smtClean="0"/>
              <a:t>専門的なことを説明するのは困難があるのでは</a:t>
            </a:r>
            <a:endParaRPr lang="en-US" altLang="ja-JP" dirty="0" smtClean="0"/>
          </a:p>
          <a:p>
            <a:pPr lvl="2"/>
            <a:r>
              <a:rPr kumimoji="1" lang="ja-JP" altLang="en-US" dirty="0" smtClean="0"/>
              <a:t>リスクがないことを保証できない</a:t>
            </a:r>
            <a:endParaRPr kumimoji="1" lang="en-US" altLang="ja-JP" dirty="0" smtClean="0"/>
          </a:p>
          <a:p>
            <a:pPr lvl="2"/>
            <a:r>
              <a:rPr lang="ja-JP" altLang="en-US" dirty="0" smtClean="0"/>
              <a:t>対応困難な問題は施設内だけで解決を目指さない</a:t>
            </a:r>
            <a:endParaRPr kumimoji="1" lang="en-US" altLang="ja-JP" dirty="0" smtClean="0"/>
          </a:p>
          <a:p>
            <a:r>
              <a:rPr lang="ja-JP" altLang="en-US" dirty="0" smtClean="0"/>
              <a:t>アドバイザーを確保しては</a:t>
            </a:r>
            <a:endParaRPr lang="en-US" altLang="ja-JP" dirty="0" smtClean="0"/>
          </a:p>
          <a:p>
            <a:pPr lvl="1"/>
            <a:r>
              <a:rPr kumimoji="1" lang="ja-JP" altLang="en-US" dirty="0" smtClean="0"/>
              <a:t>何度か継続して相談できる人を</a:t>
            </a:r>
            <a:endParaRPr kumimoji="1" lang="en-US" altLang="ja-JP" dirty="0" smtClean="0"/>
          </a:p>
          <a:p>
            <a:pPr lvl="2"/>
            <a:r>
              <a:rPr lang="ja-JP" altLang="en-US" dirty="0" smtClean="0"/>
              <a:t>注文が付けられるように（コーディネータを介してでも）</a:t>
            </a:r>
            <a:endParaRPr kumimoji="1" lang="ja-JP" altLang="en-US" dirty="0"/>
          </a:p>
        </p:txBody>
      </p:sp>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48</a:t>
            </a:fld>
            <a:endParaRPr kumimoji="1" lang="ja-JP" altLang="en-US"/>
          </a:p>
        </p:txBody>
      </p:sp>
      <p:sp>
        <p:nvSpPr>
          <p:cNvPr id="5" name="テキスト ボックス 4"/>
          <p:cNvSpPr txBox="1"/>
          <p:nvPr/>
        </p:nvSpPr>
        <p:spPr>
          <a:xfrm>
            <a:off x="1260000" y="108000"/>
            <a:ext cx="6647974" cy="646331"/>
          </a:xfrm>
          <a:prstGeom prst="rect">
            <a:avLst/>
          </a:prstGeom>
          <a:noFill/>
        </p:spPr>
        <p:txBody>
          <a:bodyPr wrap="none" rtlCol="0">
            <a:spAutoFit/>
          </a:bodyPr>
          <a:lstStyle/>
          <a:p>
            <a:pPr defTabSz="914400"/>
            <a:r>
              <a:rPr lang="ja-JP" altLang="en-US" sz="3600" b="1" dirty="0" smtClean="0">
                <a:solidFill>
                  <a:prstClr val="black"/>
                </a:solidFill>
                <a:latin typeface="Arial"/>
                <a:ea typeface="メイリオ"/>
              </a:rPr>
              <a:t>保育施設での取り組みのヒント</a:t>
            </a:r>
            <a:endParaRPr lang="ja-JP" altLang="en-US" sz="3600" b="1" dirty="0">
              <a:solidFill>
                <a:prstClr val="black"/>
              </a:solidFill>
              <a:latin typeface="Arial"/>
              <a:ea typeface="メイリオ"/>
            </a:endParaRPr>
          </a:p>
        </p:txBody>
      </p:sp>
    </p:spTree>
    <p:extLst>
      <p:ext uri="{BB962C8B-B14F-4D97-AF65-F5344CB8AC3E}">
        <p14:creationId xmlns:p14="http://schemas.microsoft.com/office/powerpoint/2010/main" val="12308728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p:txBody>
          <a:bodyPr>
            <a:normAutofit lnSpcReduction="10000"/>
          </a:bodyPr>
          <a:lstStyle/>
          <a:p>
            <a:r>
              <a:rPr lang="ja-JP" altLang="en-US" dirty="0" smtClean="0"/>
              <a:t>説明会のフェーズではなくなってきた面も</a:t>
            </a:r>
            <a:endParaRPr lang="en-US" altLang="ja-JP" dirty="0" smtClean="0"/>
          </a:p>
          <a:p>
            <a:pPr lvl="1"/>
            <a:r>
              <a:rPr kumimoji="1" lang="ja-JP" altLang="en-US" dirty="0" smtClean="0"/>
              <a:t>説明して理解を求めて解決を得るのは困難では</a:t>
            </a:r>
            <a:endParaRPr kumimoji="1" lang="en-US" altLang="ja-JP" dirty="0" smtClean="0"/>
          </a:p>
          <a:p>
            <a:pPr lvl="1"/>
            <a:r>
              <a:rPr lang="ja-JP" altLang="en-US" dirty="0" smtClean="0"/>
              <a:t>取り組んだことは</a:t>
            </a:r>
            <a:r>
              <a:rPr lang="ja-JP" altLang="en-US" u="sng" dirty="0" smtClean="0"/>
              <a:t>報告会</a:t>
            </a:r>
            <a:r>
              <a:rPr lang="ja-JP" altLang="en-US" dirty="0" smtClean="0"/>
              <a:t>として説明しては</a:t>
            </a:r>
            <a:endParaRPr lang="en-US" altLang="ja-JP" dirty="0" smtClean="0"/>
          </a:p>
          <a:p>
            <a:pPr lvl="2"/>
            <a:r>
              <a:rPr kumimoji="1" lang="ja-JP" altLang="en-US" dirty="0" smtClean="0"/>
              <a:t>ネーミングも重要</a:t>
            </a:r>
            <a:endParaRPr kumimoji="1" lang="en-US" altLang="ja-JP" dirty="0" smtClean="0"/>
          </a:p>
          <a:p>
            <a:r>
              <a:rPr lang="ja-JP" altLang="en-US" dirty="0" smtClean="0"/>
              <a:t>決める過程に配慮を</a:t>
            </a:r>
            <a:endParaRPr lang="en-US" altLang="ja-JP" dirty="0" smtClean="0"/>
          </a:p>
          <a:p>
            <a:pPr lvl="1"/>
            <a:r>
              <a:rPr lang="ja-JP" altLang="en-US" dirty="0" smtClean="0"/>
              <a:t>保護者と一緒に考える問題もあるのでは</a:t>
            </a:r>
            <a:endParaRPr lang="en-US" altLang="ja-JP" dirty="0" smtClean="0"/>
          </a:p>
          <a:p>
            <a:pPr lvl="2"/>
            <a:r>
              <a:rPr lang="ja-JP" altLang="en-US" dirty="0" smtClean="0"/>
              <a:t>方針を決めず率直に意見交換することも有用では</a:t>
            </a:r>
            <a:endParaRPr lang="en-US" altLang="ja-JP" dirty="0" smtClean="0"/>
          </a:p>
          <a:p>
            <a:r>
              <a:rPr kumimoji="1" lang="ja-JP" altLang="en-US" dirty="0" smtClean="0"/>
              <a:t>新しい保護者にも配慮しよう</a:t>
            </a:r>
            <a:endParaRPr kumimoji="1" lang="en-US" altLang="ja-JP" dirty="0" smtClean="0"/>
          </a:p>
          <a:p>
            <a:pPr lvl="1"/>
            <a:r>
              <a:rPr lang="ja-JP" altLang="en-US" dirty="0" smtClean="0"/>
              <a:t>こう決まっていますという説明で理解が得られないときは、年度が変わったら改めて考えることもあってよいのでは</a:t>
            </a:r>
            <a:endParaRPr lang="en-US" altLang="ja-JP" dirty="0" smtClean="0"/>
          </a:p>
          <a:p>
            <a:pPr lvl="1"/>
            <a:r>
              <a:rPr kumimoji="1" lang="ja-JP" altLang="en-US" dirty="0" smtClean="0"/>
              <a:t>これまでの取り組みの事実提示が有用なことも</a:t>
            </a:r>
            <a:endParaRPr kumimoji="1" lang="ja-JP" altLang="en-US" dirty="0"/>
          </a:p>
        </p:txBody>
      </p:sp>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49</a:t>
            </a:fld>
            <a:endParaRPr kumimoji="1" lang="ja-JP" altLang="en-US"/>
          </a:p>
        </p:txBody>
      </p:sp>
      <p:sp>
        <p:nvSpPr>
          <p:cNvPr id="5" name="テキスト ボックス 4"/>
          <p:cNvSpPr txBox="1"/>
          <p:nvPr/>
        </p:nvSpPr>
        <p:spPr>
          <a:xfrm>
            <a:off x="1260000" y="108000"/>
            <a:ext cx="6647974" cy="646331"/>
          </a:xfrm>
          <a:prstGeom prst="rect">
            <a:avLst/>
          </a:prstGeom>
          <a:noFill/>
        </p:spPr>
        <p:txBody>
          <a:bodyPr wrap="none" rtlCol="0">
            <a:spAutoFit/>
          </a:bodyPr>
          <a:lstStyle/>
          <a:p>
            <a:pPr defTabSz="914400"/>
            <a:r>
              <a:rPr lang="ja-JP" altLang="en-US" sz="3600" b="1" dirty="0" smtClean="0">
                <a:solidFill>
                  <a:prstClr val="black"/>
                </a:solidFill>
                <a:latin typeface="Arial"/>
                <a:ea typeface="メイリオ"/>
              </a:rPr>
              <a:t>保育施設での取り組みのヒント</a:t>
            </a:r>
            <a:endParaRPr lang="ja-JP" altLang="en-US" sz="3600" b="1" dirty="0">
              <a:solidFill>
                <a:prstClr val="black"/>
              </a:solidFill>
              <a:latin typeface="Arial"/>
              <a:ea typeface="メイリオ"/>
            </a:endParaRPr>
          </a:p>
        </p:txBody>
      </p:sp>
    </p:spTree>
    <p:extLst>
      <p:ext uri="{BB962C8B-B14F-4D97-AF65-F5344CB8AC3E}">
        <p14:creationId xmlns:p14="http://schemas.microsoft.com/office/powerpoint/2010/main" val="57148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685800" y="1175621"/>
            <a:ext cx="7772400" cy="1470025"/>
          </a:xfrm>
        </p:spPr>
        <p:txBody>
          <a:bodyPr/>
          <a:lstStyle/>
          <a:p>
            <a:pPr algn="ctr"/>
            <a:r>
              <a:rPr lang="ja-JP" altLang="en-US" dirty="0" smtClean="0"/>
              <a:t>保育所の畑の土を</a:t>
            </a:r>
            <a:r>
              <a:rPr lang="en-US" altLang="ja-JP" dirty="0"/>
              <a:t/>
            </a:r>
            <a:br>
              <a:rPr lang="en-US" altLang="ja-JP" dirty="0"/>
            </a:br>
            <a:r>
              <a:rPr lang="ja-JP" altLang="en-US" dirty="0" smtClean="0"/>
              <a:t>入れ替えるべきか？</a:t>
            </a:r>
            <a:endParaRPr kumimoji="1" lang="ja-JP" altLang="en-US" dirty="0"/>
          </a:p>
        </p:txBody>
      </p:sp>
      <p:sp>
        <p:nvSpPr>
          <p:cNvPr id="6" name="サブタイトル 5"/>
          <p:cNvSpPr>
            <a:spLocks noGrp="1"/>
          </p:cNvSpPr>
          <p:nvPr>
            <p:ph type="subTitle" idx="1"/>
          </p:nvPr>
        </p:nvSpPr>
        <p:spPr>
          <a:xfrm>
            <a:off x="1371600" y="2775678"/>
            <a:ext cx="6400800" cy="1752600"/>
          </a:xfrm>
        </p:spPr>
        <p:txBody>
          <a:bodyPr/>
          <a:lstStyle/>
          <a:p>
            <a:r>
              <a:rPr kumimoji="1" lang="ja-JP" altLang="en-US" dirty="0" smtClean="0"/>
              <a:t>次年度にサツマイモなど根菜類の栽培を考えています</a:t>
            </a:r>
            <a:endParaRPr kumimoji="1" lang="ja-JP" altLang="en-US" dirty="0"/>
          </a:p>
        </p:txBody>
      </p:sp>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5</a:t>
            </a:fld>
            <a:endParaRPr kumimoji="1" lang="ja-JP" altLang="en-US"/>
          </a:p>
        </p:txBody>
      </p:sp>
      <p:sp>
        <p:nvSpPr>
          <p:cNvPr id="7" name="角丸四角形吹き出し 6"/>
          <p:cNvSpPr/>
          <p:nvPr/>
        </p:nvSpPr>
        <p:spPr>
          <a:xfrm>
            <a:off x="2521866" y="3934832"/>
            <a:ext cx="6206294" cy="1377413"/>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FFFF00"/>
                </a:solidFill>
              </a:rPr>
              <a:t>今年度は地植えでナス・ピーマン・オクラ</a:t>
            </a:r>
            <a:endParaRPr kumimoji="1" lang="en-US" altLang="ja-JP" sz="2400" dirty="0" smtClean="0">
              <a:solidFill>
                <a:srgbClr val="FFFF00"/>
              </a:solidFill>
            </a:endParaRPr>
          </a:p>
          <a:p>
            <a:pPr algn="ctr"/>
            <a:r>
              <a:rPr kumimoji="1" lang="ja-JP" altLang="en-US" sz="2400" dirty="0" smtClean="0">
                <a:solidFill>
                  <a:srgbClr val="FFFF00"/>
                </a:solidFill>
              </a:rPr>
              <a:t>プランターでトマトを栽培</a:t>
            </a:r>
            <a:endParaRPr kumimoji="1" lang="en-US" altLang="ja-JP" sz="2400" dirty="0" smtClean="0">
              <a:solidFill>
                <a:srgbClr val="FFFF00"/>
              </a:solidFill>
            </a:endParaRPr>
          </a:p>
          <a:p>
            <a:pPr algn="ctr"/>
            <a:r>
              <a:rPr lang="ja-JP" altLang="en-US" sz="2400" dirty="0" smtClean="0"/>
              <a:t>検査で検出せず調理した</a:t>
            </a:r>
            <a:endParaRPr kumimoji="1" lang="ja-JP" altLang="en-US" sz="2400" dirty="0"/>
          </a:p>
        </p:txBody>
      </p:sp>
      <p:sp>
        <p:nvSpPr>
          <p:cNvPr id="8" name="角丸四角形吹き出し 7"/>
          <p:cNvSpPr/>
          <p:nvPr/>
        </p:nvSpPr>
        <p:spPr>
          <a:xfrm>
            <a:off x="274432" y="5549339"/>
            <a:ext cx="3284797" cy="970684"/>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震災後に一度</a:t>
            </a:r>
            <a:endParaRPr kumimoji="1" lang="en-US" altLang="ja-JP" sz="2400" dirty="0" smtClean="0"/>
          </a:p>
          <a:p>
            <a:pPr algn="ctr"/>
            <a:r>
              <a:rPr kumimoji="1" lang="ja-JP" altLang="en-US" sz="2400" dirty="0" smtClean="0"/>
              <a:t>入れ替えしています</a:t>
            </a:r>
            <a:endParaRPr kumimoji="1" lang="ja-JP" altLang="en-US" sz="2400" dirty="0"/>
          </a:p>
        </p:txBody>
      </p:sp>
      <p:sp>
        <p:nvSpPr>
          <p:cNvPr id="9" name="テキスト ボックス 8"/>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10" name="テキスト ボックス 9"/>
          <p:cNvSpPr txBox="1"/>
          <p:nvPr/>
        </p:nvSpPr>
        <p:spPr>
          <a:xfrm>
            <a:off x="1080000" y="144000"/>
            <a:ext cx="5519460" cy="492443"/>
          </a:xfrm>
          <a:prstGeom prst="rect">
            <a:avLst/>
          </a:prstGeom>
          <a:noFill/>
        </p:spPr>
        <p:txBody>
          <a:bodyPr wrap="none" tIns="0" bIns="0" rtlCol="0" anchor="ctr" anchorCtr="0">
            <a:spAutoFit/>
          </a:bodyPr>
          <a:lstStyle/>
          <a:p>
            <a:pPr defTabSz="914400"/>
            <a:r>
              <a:rPr lang="ja-JP" altLang="en-US" sz="3200" b="1" dirty="0">
                <a:solidFill>
                  <a:prstClr val="black"/>
                </a:solidFill>
              </a:rPr>
              <a:t>保育所の畑の</a:t>
            </a:r>
            <a:r>
              <a:rPr lang="ja-JP" altLang="en-US" sz="3200" b="1" dirty="0" smtClean="0">
                <a:solidFill>
                  <a:prstClr val="black"/>
                </a:solidFill>
              </a:rPr>
              <a:t>土（課題提示）</a:t>
            </a:r>
            <a:endParaRPr lang="ja-JP" altLang="en-US" sz="3200" b="1" dirty="0">
              <a:solidFill>
                <a:prstClr val="black"/>
              </a:solidFill>
              <a:latin typeface="Arial"/>
              <a:ea typeface="メイリオ"/>
            </a:endParaRPr>
          </a:p>
        </p:txBody>
      </p:sp>
    </p:spTree>
    <p:extLst>
      <p:ext uri="{BB962C8B-B14F-4D97-AF65-F5344CB8AC3E}">
        <p14:creationId xmlns:p14="http://schemas.microsoft.com/office/powerpoint/2010/main" val="411453358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solidFill>
                  <a:prstClr val="black"/>
                </a:solidFill>
              </a:rPr>
              <a:t>測定は必要？</a:t>
            </a:r>
            <a:r>
              <a:rPr lang="ja-JP" altLang="en-US" dirty="0">
                <a:solidFill>
                  <a:prstClr val="black"/>
                </a:solidFill>
              </a:rPr>
              <a:t/>
            </a:r>
            <a:br>
              <a:rPr lang="ja-JP" altLang="en-US" dirty="0">
                <a:solidFill>
                  <a:prstClr val="black"/>
                </a:solidFill>
              </a:rPr>
            </a:b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50</a:t>
            </a:fld>
            <a:endParaRPr kumimoji="1" lang="ja-JP" altLang="en-US"/>
          </a:p>
        </p:txBody>
      </p:sp>
    </p:spTree>
    <p:extLst>
      <p:ext uri="{BB962C8B-B14F-4D97-AF65-F5344CB8AC3E}">
        <p14:creationId xmlns:p14="http://schemas.microsoft.com/office/powerpoint/2010/main" val="2962774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51</a:t>
            </a:fld>
            <a:endParaRPr kumimoji="1" lang="ja-JP" altLang="en-US"/>
          </a:p>
        </p:txBody>
      </p:sp>
      <p:sp>
        <p:nvSpPr>
          <p:cNvPr id="5" name="テキスト ボックス 4"/>
          <p:cNvSpPr txBox="1"/>
          <p:nvPr/>
        </p:nvSpPr>
        <p:spPr>
          <a:xfrm>
            <a:off x="1260000" y="108000"/>
            <a:ext cx="2954655" cy="646331"/>
          </a:xfrm>
          <a:prstGeom prst="rect">
            <a:avLst/>
          </a:prstGeom>
          <a:noFill/>
        </p:spPr>
        <p:txBody>
          <a:bodyPr wrap="none" rtlCol="0">
            <a:spAutoFit/>
          </a:bodyPr>
          <a:lstStyle/>
          <a:p>
            <a:pPr defTabSz="914400"/>
            <a:r>
              <a:rPr lang="ja-JP" altLang="en-US" sz="3600" b="1" dirty="0">
                <a:solidFill>
                  <a:prstClr val="black"/>
                </a:solidFill>
              </a:rPr>
              <a:t>測定は必要</a:t>
            </a:r>
            <a:r>
              <a:rPr lang="ja-JP" altLang="en-US" sz="3600" b="1" dirty="0" smtClean="0">
                <a:solidFill>
                  <a:prstClr val="black"/>
                </a:solidFill>
              </a:rPr>
              <a:t>？</a:t>
            </a:r>
            <a:endParaRPr lang="ja-JP" altLang="en-US" sz="3600" b="1" dirty="0">
              <a:solidFill>
                <a:prstClr val="black"/>
              </a:solidFill>
              <a:latin typeface="Arial"/>
              <a:ea typeface="メイリオ"/>
            </a:endParaRPr>
          </a:p>
        </p:txBody>
      </p:sp>
      <p:pic>
        <p:nvPicPr>
          <p:cNvPr id="6" name="図 5" descr="スクリーンショット（2015-01-25 22.52.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5200"/>
            <a:ext cx="9144000" cy="4904326"/>
          </a:xfrm>
          <a:prstGeom prst="rect">
            <a:avLst/>
          </a:prstGeom>
        </p:spPr>
      </p:pic>
    </p:spTree>
    <p:extLst>
      <p:ext uri="{BB962C8B-B14F-4D97-AF65-F5344CB8AC3E}">
        <p14:creationId xmlns:p14="http://schemas.microsoft.com/office/powerpoint/2010/main" val="10302840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スクリーンショット（2015-01-25 22.52.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180" y="754331"/>
            <a:ext cx="8217640" cy="5898440"/>
          </a:xfrm>
          <a:prstGeom prst="rect">
            <a:avLst/>
          </a:prstGeom>
        </p:spPr>
      </p:pic>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52</a:t>
            </a:fld>
            <a:endParaRPr kumimoji="1" lang="ja-JP" altLang="en-US"/>
          </a:p>
        </p:txBody>
      </p:sp>
      <p:sp>
        <p:nvSpPr>
          <p:cNvPr id="5" name="テキスト ボックス 4"/>
          <p:cNvSpPr txBox="1"/>
          <p:nvPr/>
        </p:nvSpPr>
        <p:spPr>
          <a:xfrm>
            <a:off x="1260000" y="108000"/>
            <a:ext cx="2954655" cy="646331"/>
          </a:xfrm>
          <a:prstGeom prst="rect">
            <a:avLst/>
          </a:prstGeom>
          <a:noFill/>
        </p:spPr>
        <p:txBody>
          <a:bodyPr wrap="none" rtlCol="0">
            <a:spAutoFit/>
          </a:bodyPr>
          <a:lstStyle/>
          <a:p>
            <a:pPr defTabSz="914400"/>
            <a:r>
              <a:rPr lang="ja-JP" altLang="en-US" sz="3600" b="1" dirty="0">
                <a:solidFill>
                  <a:prstClr val="black"/>
                </a:solidFill>
              </a:rPr>
              <a:t>測定は必要</a:t>
            </a:r>
            <a:r>
              <a:rPr lang="ja-JP" altLang="en-US" sz="3600" b="1" dirty="0" smtClean="0">
                <a:solidFill>
                  <a:prstClr val="black"/>
                </a:solidFill>
              </a:rPr>
              <a:t>？</a:t>
            </a:r>
            <a:endParaRPr lang="ja-JP" altLang="en-US" sz="3600" b="1" dirty="0">
              <a:solidFill>
                <a:prstClr val="black"/>
              </a:solidFill>
              <a:latin typeface="Arial"/>
              <a:ea typeface="メイリオ"/>
            </a:endParaRPr>
          </a:p>
        </p:txBody>
      </p:sp>
      <p:sp>
        <p:nvSpPr>
          <p:cNvPr id="8" name="角丸四角形吹き出し 7"/>
          <p:cNvSpPr/>
          <p:nvPr/>
        </p:nvSpPr>
        <p:spPr>
          <a:xfrm>
            <a:off x="3295239" y="3722542"/>
            <a:ext cx="5445082" cy="1391605"/>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smtClean="0"/>
              <a:t>測るか測らないかも</a:t>
            </a:r>
            <a:endParaRPr kumimoji="1" lang="en-US" altLang="ja-JP" sz="3200" dirty="0" smtClean="0"/>
          </a:p>
          <a:p>
            <a:pPr algn="ctr"/>
            <a:r>
              <a:rPr kumimoji="1" lang="ja-JP" altLang="en-US" sz="3200" dirty="0" smtClean="0"/>
              <a:t>トレードオフ</a:t>
            </a:r>
            <a:endParaRPr kumimoji="1" lang="ja-JP" altLang="en-US" sz="3200" dirty="0"/>
          </a:p>
        </p:txBody>
      </p:sp>
    </p:spTree>
    <p:extLst>
      <p:ext uri="{BB962C8B-B14F-4D97-AF65-F5344CB8AC3E}">
        <p14:creationId xmlns:p14="http://schemas.microsoft.com/office/powerpoint/2010/main" val="9398156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53</a:t>
            </a:fld>
            <a:endParaRPr kumimoji="1" lang="ja-JP" altLang="en-US"/>
          </a:p>
        </p:txBody>
      </p:sp>
      <p:sp>
        <p:nvSpPr>
          <p:cNvPr id="5" name="テキスト ボックス 4"/>
          <p:cNvSpPr txBox="1"/>
          <p:nvPr/>
        </p:nvSpPr>
        <p:spPr>
          <a:xfrm>
            <a:off x="1260000" y="108000"/>
            <a:ext cx="2954655" cy="646331"/>
          </a:xfrm>
          <a:prstGeom prst="rect">
            <a:avLst/>
          </a:prstGeom>
          <a:noFill/>
        </p:spPr>
        <p:txBody>
          <a:bodyPr wrap="none" rtlCol="0">
            <a:spAutoFit/>
          </a:bodyPr>
          <a:lstStyle/>
          <a:p>
            <a:pPr defTabSz="914400"/>
            <a:r>
              <a:rPr lang="ja-JP" altLang="en-US" sz="3600" b="1" dirty="0">
                <a:solidFill>
                  <a:prstClr val="black"/>
                </a:solidFill>
              </a:rPr>
              <a:t>測定は必要</a:t>
            </a:r>
            <a:r>
              <a:rPr lang="ja-JP" altLang="en-US" sz="3600" b="1" dirty="0" smtClean="0">
                <a:solidFill>
                  <a:prstClr val="black"/>
                </a:solidFill>
              </a:rPr>
              <a:t>？</a:t>
            </a:r>
            <a:endParaRPr lang="ja-JP" altLang="en-US" sz="3600" b="1" dirty="0">
              <a:solidFill>
                <a:prstClr val="black"/>
              </a:solidFill>
              <a:latin typeface="Arial"/>
              <a:ea typeface="メイリオ"/>
            </a:endParaRPr>
          </a:p>
        </p:txBody>
      </p:sp>
      <p:pic>
        <p:nvPicPr>
          <p:cNvPr id="2" name="図 1" descr="スクリーンショット（2015-01-25 22.52.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1396"/>
            <a:ext cx="9144000" cy="5716260"/>
          </a:xfrm>
          <a:prstGeom prst="rect">
            <a:avLst/>
          </a:prstGeom>
        </p:spPr>
      </p:pic>
      <p:sp>
        <p:nvSpPr>
          <p:cNvPr id="3" name="角丸四角形吹き出し 2"/>
          <p:cNvSpPr/>
          <p:nvPr/>
        </p:nvSpPr>
        <p:spPr>
          <a:xfrm>
            <a:off x="3357513" y="3322455"/>
            <a:ext cx="5445082" cy="1391605"/>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smtClean="0"/>
              <a:t>測らなくても推測できれば</a:t>
            </a:r>
            <a:endParaRPr kumimoji="1" lang="en-US" altLang="ja-JP" sz="3200" dirty="0" smtClean="0"/>
          </a:p>
          <a:p>
            <a:pPr algn="ctr"/>
            <a:r>
              <a:rPr kumimoji="1" lang="ja-JP" altLang="en-US" sz="3200" dirty="0" smtClean="0"/>
              <a:t>リスク管理ができます</a:t>
            </a:r>
            <a:endParaRPr kumimoji="1" lang="ja-JP" altLang="en-US" sz="3200" dirty="0"/>
          </a:p>
        </p:txBody>
      </p:sp>
    </p:spTree>
    <p:extLst>
      <p:ext uri="{BB962C8B-B14F-4D97-AF65-F5344CB8AC3E}">
        <p14:creationId xmlns:p14="http://schemas.microsoft.com/office/powerpoint/2010/main" val="3067971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54</a:t>
            </a:fld>
            <a:endParaRPr kumimoji="1" lang="ja-JP" altLang="en-US"/>
          </a:p>
        </p:txBody>
      </p:sp>
      <p:sp>
        <p:nvSpPr>
          <p:cNvPr id="5" name="テキスト ボックス 4"/>
          <p:cNvSpPr txBox="1"/>
          <p:nvPr/>
        </p:nvSpPr>
        <p:spPr>
          <a:xfrm>
            <a:off x="1260000" y="108000"/>
            <a:ext cx="2954655" cy="646331"/>
          </a:xfrm>
          <a:prstGeom prst="rect">
            <a:avLst/>
          </a:prstGeom>
          <a:noFill/>
        </p:spPr>
        <p:txBody>
          <a:bodyPr wrap="none" rtlCol="0">
            <a:spAutoFit/>
          </a:bodyPr>
          <a:lstStyle/>
          <a:p>
            <a:pPr defTabSz="914400"/>
            <a:r>
              <a:rPr lang="ja-JP" altLang="en-US" sz="3600" b="1" dirty="0">
                <a:solidFill>
                  <a:prstClr val="black"/>
                </a:solidFill>
              </a:rPr>
              <a:t>測定は必要</a:t>
            </a:r>
            <a:r>
              <a:rPr lang="ja-JP" altLang="en-US" sz="3600" b="1" dirty="0" smtClean="0">
                <a:solidFill>
                  <a:prstClr val="black"/>
                </a:solidFill>
              </a:rPr>
              <a:t>？</a:t>
            </a:r>
            <a:endParaRPr lang="ja-JP" altLang="en-US" sz="3600" b="1" dirty="0">
              <a:solidFill>
                <a:prstClr val="black"/>
              </a:solidFill>
              <a:latin typeface="Arial"/>
              <a:ea typeface="メイリオ"/>
            </a:endParaRPr>
          </a:p>
        </p:txBody>
      </p:sp>
      <p:pic>
        <p:nvPicPr>
          <p:cNvPr id="3" name="図 2" descr="スクリーンショット（2015-01-25 22.53.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875" y="754331"/>
            <a:ext cx="7824188" cy="5933196"/>
          </a:xfrm>
          <a:prstGeom prst="rect">
            <a:avLst/>
          </a:prstGeom>
        </p:spPr>
      </p:pic>
      <p:sp>
        <p:nvSpPr>
          <p:cNvPr id="6" name="角丸四角形吹き出し 5"/>
          <p:cNvSpPr/>
          <p:nvPr/>
        </p:nvSpPr>
        <p:spPr>
          <a:xfrm>
            <a:off x="3069085" y="3826912"/>
            <a:ext cx="5445082" cy="1391605"/>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smtClean="0"/>
              <a:t>色々な意見から考えよう</a:t>
            </a:r>
            <a:endParaRPr kumimoji="1" lang="ja-JP" altLang="en-US" sz="3200" dirty="0"/>
          </a:p>
        </p:txBody>
      </p:sp>
    </p:spTree>
    <p:extLst>
      <p:ext uri="{BB962C8B-B14F-4D97-AF65-F5344CB8AC3E}">
        <p14:creationId xmlns:p14="http://schemas.microsoft.com/office/powerpoint/2010/main" val="38960049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2015-01-25 22.53.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5632542"/>
          </a:xfrm>
          <a:prstGeom prst="rect">
            <a:avLst/>
          </a:prstGeom>
        </p:spPr>
      </p:pic>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55</a:t>
            </a:fld>
            <a:endParaRPr kumimoji="1" lang="ja-JP" altLang="en-US"/>
          </a:p>
        </p:txBody>
      </p:sp>
      <p:sp>
        <p:nvSpPr>
          <p:cNvPr id="5" name="テキスト ボックス 4"/>
          <p:cNvSpPr txBox="1"/>
          <p:nvPr/>
        </p:nvSpPr>
        <p:spPr>
          <a:xfrm>
            <a:off x="1260000" y="108000"/>
            <a:ext cx="2954655" cy="646331"/>
          </a:xfrm>
          <a:prstGeom prst="rect">
            <a:avLst/>
          </a:prstGeom>
          <a:noFill/>
        </p:spPr>
        <p:txBody>
          <a:bodyPr wrap="none" rtlCol="0">
            <a:spAutoFit/>
          </a:bodyPr>
          <a:lstStyle/>
          <a:p>
            <a:pPr defTabSz="914400"/>
            <a:r>
              <a:rPr lang="ja-JP" altLang="en-US" sz="3600" b="1" dirty="0">
                <a:solidFill>
                  <a:prstClr val="black"/>
                </a:solidFill>
              </a:rPr>
              <a:t>測定は必要</a:t>
            </a:r>
            <a:r>
              <a:rPr lang="ja-JP" altLang="en-US" sz="3600" b="1" dirty="0" smtClean="0">
                <a:solidFill>
                  <a:prstClr val="black"/>
                </a:solidFill>
              </a:rPr>
              <a:t>？</a:t>
            </a:r>
            <a:endParaRPr lang="ja-JP" altLang="en-US" sz="3600" b="1" dirty="0">
              <a:solidFill>
                <a:prstClr val="black"/>
              </a:solidFill>
              <a:latin typeface="Arial"/>
              <a:ea typeface="メイリオ"/>
            </a:endParaRPr>
          </a:p>
        </p:txBody>
      </p:sp>
      <p:sp>
        <p:nvSpPr>
          <p:cNvPr id="6" name="角丸四角形吹き出し 5"/>
          <p:cNvSpPr/>
          <p:nvPr/>
        </p:nvSpPr>
        <p:spPr>
          <a:xfrm>
            <a:off x="3069085" y="3131109"/>
            <a:ext cx="5445082" cy="1391605"/>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smtClean="0"/>
              <a:t>優先順位も考えよう</a:t>
            </a:r>
            <a:endParaRPr kumimoji="1" lang="ja-JP" altLang="en-US" sz="3200" dirty="0"/>
          </a:p>
        </p:txBody>
      </p:sp>
    </p:spTree>
    <p:extLst>
      <p:ext uri="{BB962C8B-B14F-4D97-AF65-F5344CB8AC3E}">
        <p14:creationId xmlns:p14="http://schemas.microsoft.com/office/powerpoint/2010/main" val="2299813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2015-01-25 22.54.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2374"/>
            <a:ext cx="8795590" cy="6175626"/>
          </a:xfrm>
          <a:prstGeom prst="rect">
            <a:avLst/>
          </a:prstGeom>
        </p:spPr>
      </p:pic>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56</a:t>
            </a:fld>
            <a:endParaRPr kumimoji="1" lang="ja-JP" altLang="en-US"/>
          </a:p>
        </p:txBody>
      </p:sp>
      <p:sp>
        <p:nvSpPr>
          <p:cNvPr id="5" name="テキスト ボックス 4"/>
          <p:cNvSpPr txBox="1"/>
          <p:nvPr/>
        </p:nvSpPr>
        <p:spPr>
          <a:xfrm>
            <a:off x="1260000" y="108000"/>
            <a:ext cx="2954655" cy="646331"/>
          </a:xfrm>
          <a:prstGeom prst="rect">
            <a:avLst/>
          </a:prstGeom>
          <a:noFill/>
        </p:spPr>
        <p:txBody>
          <a:bodyPr wrap="none" rtlCol="0">
            <a:spAutoFit/>
          </a:bodyPr>
          <a:lstStyle/>
          <a:p>
            <a:pPr defTabSz="914400"/>
            <a:r>
              <a:rPr lang="ja-JP" altLang="en-US" sz="3600" b="1" dirty="0">
                <a:solidFill>
                  <a:prstClr val="black"/>
                </a:solidFill>
              </a:rPr>
              <a:t>測定は必要</a:t>
            </a:r>
            <a:r>
              <a:rPr lang="ja-JP" altLang="en-US" sz="3600" b="1" dirty="0" smtClean="0">
                <a:solidFill>
                  <a:prstClr val="black"/>
                </a:solidFill>
              </a:rPr>
              <a:t>？</a:t>
            </a:r>
            <a:endParaRPr lang="ja-JP" altLang="en-US" sz="3600" b="1" dirty="0">
              <a:solidFill>
                <a:prstClr val="black"/>
              </a:solidFill>
              <a:latin typeface="Arial"/>
              <a:ea typeface="メイリオ"/>
            </a:endParaRPr>
          </a:p>
        </p:txBody>
      </p:sp>
      <p:sp>
        <p:nvSpPr>
          <p:cNvPr id="6" name="角丸四角形吹き出し 5"/>
          <p:cNvSpPr/>
          <p:nvPr/>
        </p:nvSpPr>
        <p:spPr>
          <a:xfrm>
            <a:off x="3069085" y="3565986"/>
            <a:ext cx="5445082" cy="1391605"/>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smtClean="0"/>
              <a:t>対策の見直しも必要です</a:t>
            </a:r>
            <a:endParaRPr kumimoji="1" lang="ja-JP" altLang="en-US" sz="3200" dirty="0"/>
          </a:p>
        </p:txBody>
      </p:sp>
    </p:spTree>
    <p:extLst>
      <p:ext uri="{BB962C8B-B14F-4D97-AF65-F5344CB8AC3E}">
        <p14:creationId xmlns:p14="http://schemas.microsoft.com/office/powerpoint/2010/main" val="26147778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685800" y="1156304"/>
            <a:ext cx="7772400" cy="1470025"/>
          </a:xfrm>
        </p:spPr>
        <p:txBody>
          <a:bodyPr/>
          <a:lstStyle/>
          <a:p>
            <a:r>
              <a:rPr kumimoji="1" lang="ja-JP" altLang="en-US" dirty="0" smtClean="0"/>
              <a:t>決まった正解がないということは</a:t>
            </a:r>
            <a:r>
              <a:rPr kumimoji="1" lang="en-US" altLang="ja-JP" dirty="0" smtClean="0"/>
              <a:t>…</a:t>
            </a:r>
            <a:endParaRPr kumimoji="1" lang="ja-JP" altLang="en-US" dirty="0"/>
          </a:p>
        </p:txBody>
      </p:sp>
      <p:sp>
        <p:nvSpPr>
          <p:cNvPr id="6" name="サブタイトル 5"/>
          <p:cNvSpPr>
            <a:spLocks noGrp="1"/>
          </p:cNvSpPr>
          <p:nvPr>
            <p:ph type="subTitle" idx="1"/>
          </p:nvPr>
        </p:nvSpPr>
        <p:spPr>
          <a:xfrm>
            <a:off x="1371600" y="2807706"/>
            <a:ext cx="6400800" cy="1752600"/>
          </a:xfrm>
        </p:spPr>
        <p:txBody>
          <a:bodyPr/>
          <a:lstStyle/>
          <a:p>
            <a:r>
              <a:rPr kumimoji="1" lang="ja-JP" altLang="en-US" dirty="0" smtClean="0"/>
              <a:t>経験から学んだこと</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r>
              <a:rPr lang="ja-JP" altLang="en-US" smtClean="0">
                <a:solidFill>
                  <a:prstClr val="black">
                    <a:tint val="75000"/>
                  </a:prstClr>
                </a:solidFill>
                <a:latin typeface="Arial"/>
                <a:ea typeface="メイリオ"/>
              </a:rPr>
              <a:t>②</a:t>
            </a:r>
            <a:r>
              <a:rPr lang="en-US" altLang="ja-JP" smtClean="0">
                <a:solidFill>
                  <a:prstClr val="black">
                    <a:tint val="75000"/>
                  </a:prstClr>
                </a:solidFill>
                <a:latin typeface="Arial"/>
                <a:ea typeface="メイリオ"/>
              </a:rPr>
              <a:t>-</a:t>
            </a:r>
            <a:fld id="{988343F8-7D44-42DD-A458-6B5DE9A5F133}" type="slidenum">
              <a:rPr lang="ja-JP" altLang="en-US" smtClean="0">
                <a:solidFill>
                  <a:prstClr val="black">
                    <a:tint val="75000"/>
                  </a:prstClr>
                </a:solidFill>
                <a:latin typeface="Arial"/>
                <a:ea typeface="メイリオ"/>
              </a:rPr>
              <a:pPr>
                <a:defRPr/>
              </a:pPr>
              <a:t>57</a:t>
            </a:fld>
            <a:endParaRPr lang="ja-JP" altLang="en-US">
              <a:solidFill>
                <a:prstClr val="black">
                  <a:tint val="75000"/>
                </a:prstClr>
              </a:solidFill>
              <a:latin typeface="Arial"/>
              <a:ea typeface="メイリオ"/>
            </a:endParaRPr>
          </a:p>
        </p:txBody>
      </p:sp>
      <p:sp>
        <p:nvSpPr>
          <p:cNvPr id="7" name="角丸四角形吹き出し 6"/>
          <p:cNvSpPr/>
          <p:nvPr/>
        </p:nvSpPr>
        <p:spPr>
          <a:xfrm>
            <a:off x="1217751" y="3538271"/>
            <a:ext cx="7644345" cy="204407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smtClean="0"/>
              <a:t>それぞれの施設の事情に応じて</a:t>
            </a:r>
            <a:endParaRPr kumimoji="1" lang="en-US" altLang="ja-JP" sz="3200" dirty="0" smtClean="0"/>
          </a:p>
          <a:p>
            <a:pPr algn="ctr"/>
            <a:r>
              <a:rPr kumimoji="1" lang="ja-JP" altLang="en-US" sz="3200" dirty="0" smtClean="0"/>
              <a:t>決めてよいのでは</a:t>
            </a:r>
            <a:r>
              <a:rPr kumimoji="1" lang="en-US" altLang="ja-JP" sz="3200" dirty="0" smtClean="0"/>
              <a:t>…</a:t>
            </a:r>
          </a:p>
          <a:p>
            <a:pPr algn="ctr"/>
            <a:r>
              <a:rPr lang="ja-JP" altLang="en-US" sz="3200" dirty="0" smtClean="0"/>
              <a:t>それぞれの決定プロセスを大切にした</a:t>
            </a:r>
            <a:endParaRPr lang="en-US" altLang="ja-JP" sz="3200" dirty="0" smtClean="0"/>
          </a:p>
          <a:p>
            <a:pPr algn="ctr"/>
            <a:r>
              <a:rPr lang="ja-JP" altLang="en-US" sz="3200" dirty="0" smtClean="0"/>
              <a:t>サポートが求められます</a:t>
            </a:r>
            <a:endParaRPr kumimoji="1" lang="ja-JP" altLang="en-US" sz="3200" dirty="0"/>
          </a:p>
        </p:txBody>
      </p:sp>
      <p:sp>
        <p:nvSpPr>
          <p:cNvPr id="2" name="円形吹き出し 1"/>
          <p:cNvSpPr/>
          <p:nvPr/>
        </p:nvSpPr>
        <p:spPr>
          <a:xfrm>
            <a:off x="382722" y="5931713"/>
            <a:ext cx="3966386" cy="861206"/>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この方向でよいという</a:t>
            </a:r>
            <a:endParaRPr kumimoji="1" lang="en-US" altLang="ja-JP" dirty="0" smtClean="0"/>
          </a:p>
          <a:p>
            <a:pPr algn="ctr"/>
            <a:r>
              <a:rPr kumimoji="1" lang="ja-JP" altLang="en-US" dirty="0" smtClean="0"/>
              <a:t>保証を受けることも有用</a:t>
            </a:r>
            <a:endParaRPr kumimoji="1" lang="ja-JP" altLang="en-US" dirty="0"/>
          </a:p>
        </p:txBody>
      </p:sp>
    </p:spTree>
    <p:extLst>
      <p:ext uri="{BB962C8B-B14F-4D97-AF65-F5344CB8AC3E}">
        <p14:creationId xmlns:p14="http://schemas.microsoft.com/office/powerpoint/2010/main" val="27626210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pPr algn="ctr"/>
            <a:r>
              <a:rPr kumimoji="1" lang="ja-JP" altLang="en-US" dirty="0" smtClean="0"/>
              <a:t>フォローアップ研修後に</a:t>
            </a:r>
            <a:r>
              <a:rPr kumimoji="1" lang="en-US" altLang="ja-JP" dirty="0" smtClean="0"/>
              <a:t/>
            </a:r>
            <a:br>
              <a:rPr kumimoji="1" lang="en-US" altLang="ja-JP" dirty="0" smtClean="0"/>
            </a:br>
            <a:r>
              <a:rPr kumimoji="1" lang="ja-JP" altLang="en-US" dirty="0" smtClean="0"/>
              <a:t>頂いた</a:t>
            </a:r>
            <a:r>
              <a:rPr kumimoji="1" lang="ja-JP" altLang="en-US" dirty="0" smtClean="0"/>
              <a:t>ご意見</a:t>
            </a:r>
            <a:endParaRPr kumimoji="1" lang="ja-JP" altLang="en-US" dirty="0"/>
          </a:p>
        </p:txBody>
      </p:sp>
      <p:sp>
        <p:nvSpPr>
          <p:cNvPr id="6" name="サブタイトル 5"/>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58</a:t>
            </a:fld>
            <a:endParaRPr kumimoji="1" lang="ja-JP" altLang="en-US"/>
          </a:p>
        </p:txBody>
      </p:sp>
    </p:spTree>
    <p:extLst>
      <p:ext uri="{BB962C8B-B14F-4D97-AF65-F5344CB8AC3E}">
        <p14:creationId xmlns:p14="http://schemas.microsoft.com/office/powerpoint/2010/main" val="1927046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78651"/>
            <a:ext cx="7772400" cy="1470025"/>
          </a:xfrm>
        </p:spPr>
        <p:txBody>
          <a:bodyPr/>
          <a:lstStyle/>
          <a:p>
            <a:pPr eaLnBrk="1"/>
            <a:r>
              <a:rPr kumimoji="1" lang="ja-JP" altLang="en-US" sz="4000" dirty="0" smtClean="0"/>
              <a:t>他の多くの園との情報交換の時間・グループワークの時間を長くとっていただけるとお互いの情報交換（現場同士の）できたと思います。放射線災害後の取り組みというテーマで他園と話し合いを持つことのできる貴重な場なので</a:t>
            </a:r>
            <a:r>
              <a:rPr lang="ja-JP" altLang="en-US" sz="4000" dirty="0" smtClean="0"/>
              <a:t>。</a:t>
            </a:r>
            <a:endParaRPr kumimoji="1" lang="ja-JP" altLang="en-US" sz="4000" dirty="0"/>
          </a:p>
        </p:txBody>
      </p:sp>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59</a:t>
            </a:fld>
            <a:endParaRPr kumimoji="1" lang="ja-JP" altLang="en-US"/>
          </a:p>
        </p:txBody>
      </p:sp>
      <p:sp>
        <p:nvSpPr>
          <p:cNvPr id="5" name="テキスト ボックス 4"/>
          <p:cNvSpPr txBox="1"/>
          <p:nvPr/>
        </p:nvSpPr>
        <p:spPr>
          <a:xfrm>
            <a:off x="1260000" y="108000"/>
            <a:ext cx="6186309" cy="646331"/>
          </a:xfrm>
          <a:prstGeom prst="rect">
            <a:avLst/>
          </a:prstGeom>
          <a:noFill/>
        </p:spPr>
        <p:txBody>
          <a:bodyPr wrap="none" rtlCol="0">
            <a:spAutoFit/>
          </a:bodyPr>
          <a:lstStyle/>
          <a:p>
            <a:pPr defTabSz="914400"/>
            <a:r>
              <a:rPr lang="ja-JP" altLang="en-US" sz="3600" b="1" dirty="0" smtClean="0">
                <a:solidFill>
                  <a:prstClr val="black"/>
                </a:solidFill>
                <a:latin typeface="Arial"/>
                <a:ea typeface="メイリオ"/>
              </a:rPr>
              <a:t>研修参加者から頂いたご意見</a:t>
            </a:r>
            <a:endParaRPr lang="ja-JP" altLang="en-US" sz="3600" b="1" dirty="0">
              <a:solidFill>
                <a:prstClr val="black"/>
              </a:solidFill>
              <a:latin typeface="Arial"/>
              <a:ea typeface="メイリオ"/>
            </a:endParaRPr>
          </a:p>
        </p:txBody>
      </p:sp>
    </p:spTree>
    <p:extLst>
      <p:ext uri="{BB962C8B-B14F-4D97-AF65-F5344CB8AC3E}">
        <p14:creationId xmlns:p14="http://schemas.microsoft.com/office/powerpoint/2010/main" val="2789835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684229" y="922892"/>
            <a:ext cx="7772400" cy="1470025"/>
          </a:xfrm>
        </p:spPr>
        <p:txBody>
          <a:bodyPr/>
          <a:lstStyle/>
          <a:p>
            <a:pPr algn="ctr"/>
            <a:r>
              <a:rPr lang="ja-JP" altLang="en-US" dirty="0" smtClean="0"/>
              <a:t>保育所の畑の土を</a:t>
            </a:r>
            <a:r>
              <a:rPr lang="en-US" altLang="ja-JP" dirty="0"/>
              <a:t/>
            </a:r>
            <a:br>
              <a:rPr lang="en-US" altLang="ja-JP" dirty="0"/>
            </a:br>
            <a:r>
              <a:rPr lang="ja-JP" altLang="en-US" dirty="0" smtClean="0"/>
              <a:t>入れ替えるべきか？</a:t>
            </a:r>
            <a:endParaRPr kumimoji="1" lang="ja-JP" altLang="en-US" dirty="0"/>
          </a:p>
        </p:txBody>
      </p:sp>
      <p:sp>
        <p:nvSpPr>
          <p:cNvPr id="6" name="サブタイトル 5"/>
          <p:cNvSpPr>
            <a:spLocks noGrp="1"/>
          </p:cNvSpPr>
          <p:nvPr>
            <p:ph type="subTitle" idx="1"/>
          </p:nvPr>
        </p:nvSpPr>
        <p:spPr>
          <a:xfrm>
            <a:off x="684229" y="2367921"/>
            <a:ext cx="7925434" cy="3390368"/>
          </a:xfrm>
        </p:spPr>
        <p:txBody>
          <a:bodyPr>
            <a:normAutofit lnSpcReduction="10000"/>
          </a:bodyPr>
          <a:lstStyle/>
          <a:p>
            <a:pPr algn="l"/>
            <a:r>
              <a:rPr kumimoji="1" lang="ja-JP" altLang="en-US" dirty="0" smtClean="0"/>
              <a:t>結論</a:t>
            </a:r>
            <a:endParaRPr kumimoji="1" lang="en-US" altLang="ja-JP" dirty="0" smtClean="0"/>
          </a:p>
          <a:p>
            <a:pPr marL="457200" indent="-457200" algn="l">
              <a:buFont typeface="Arial"/>
              <a:buChar char="•"/>
            </a:pPr>
            <a:r>
              <a:rPr lang="ja-JP" altLang="en-US" dirty="0" smtClean="0"/>
              <a:t>土を入れ替えなくても</a:t>
            </a:r>
            <a:r>
              <a:rPr lang="ja-JP" altLang="en-US" dirty="0"/>
              <a:t>安全</a:t>
            </a:r>
            <a:r>
              <a:rPr lang="ja-JP" altLang="en-US" dirty="0" smtClean="0"/>
              <a:t>の基準内とできる</a:t>
            </a:r>
            <a:endParaRPr lang="en-US" altLang="ja-JP" dirty="0" smtClean="0"/>
          </a:p>
          <a:p>
            <a:pPr marL="914400" lvl="1" indent="-457200" algn="l">
              <a:buFont typeface="Arial"/>
              <a:buChar char="•"/>
            </a:pPr>
            <a:r>
              <a:rPr kumimoji="1" lang="ja-JP" altLang="en-US" dirty="0" smtClean="0"/>
              <a:t>リスク低減効果は小さくても、土を入れ替えるなど</a:t>
            </a:r>
            <a:r>
              <a:rPr lang="ja-JP" altLang="en-US" dirty="0" smtClean="0"/>
              <a:t>の対策を行う</a:t>
            </a:r>
            <a:r>
              <a:rPr kumimoji="1" lang="ja-JP" altLang="en-US" dirty="0" smtClean="0"/>
              <a:t>こともありえるでしょう</a:t>
            </a:r>
            <a:endParaRPr kumimoji="1" lang="en-US" altLang="ja-JP" dirty="0" smtClean="0"/>
          </a:p>
          <a:p>
            <a:pPr marL="1371600" lvl="2" indent="-457200" algn="l">
              <a:buFont typeface="Arial"/>
              <a:buChar char="•"/>
            </a:pPr>
            <a:r>
              <a:rPr lang="ja-JP" altLang="en-US" dirty="0" smtClean="0"/>
              <a:t>それそれの園で事情が異なるでしょう</a:t>
            </a:r>
            <a:endParaRPr kumimoji="1" lang="ja-JP" altLang="en-US" dirty="0"/>
          </a:p>
        </p:txBody>
      </p:sp>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6</a:t>
            </a:fld>
            <a:endParaRPr kumimoji="1" lang="ja-JP" altLang="en-US"/>
          </a:p>
        </p:txBody>
      </p:sp>
      <p:sp>
        <p:nvSpPr>
          <p:cNvPr id="9" name="テキスト ボックス 8"/>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10" name="テキスト ボックス 9"/>
          <p:cNvSpPr txBox="1"/>
          <p:nvPr/>
        </p:nvSpPr>
        <p:spPr>
          <a:xfrm>
            <a:off x="1260000" y="108000"/>
            <a:ext cx="6186309" cy="646331"/>
          </a:xfrm>
          <a:prstGeom prst="rect">
            <a:avLst/>
          </a:prstGeom>
          <a:noFill/>
        </p:spPr>
        <p:txBody>
          <a:bodyPr wrap="none" rtlCol="0">
            <a:spAutoFit/>
          </a:bodyPr>
          <a:lstStyle/>
          <a:p>
            <a:pPr defTabSz="914400"/>
            <a:r>
              <a:rPr lang="ja-JP" altLang="en-US" sz="3600" b="1" dirty="0">
                <a:solidFill>
                  <a:prstClr val="black"/>
                </a:solidFill>
              </a:rPr>
              <a:t>保育所の畑の土</a:t>
            </a:r>
            <a:r>
              <a:rPr lang="ja-JP" altLang="en-US" sz="3600" b="1" dirty="0" smtClean="0">
                <a:solidFill>
                  <a:prstClr val="black"/>
                </a:solidFill>
              </a:rPr>
              <a:t>（結論提示）</a:t>
            </a:r>
            <a:endParaRPr lang="ja-JP" altLang="en-US" sz="3600" b="1" dirty="0">
              <a:solidFill>
                <a:prstClr val="black"/>
              </a:solidFill>
              <a:latin typeface="Arial"/>
              <a:ea typeface="メイリオ"/>
            </a:endParaRPr>
          </a:p>
        </p:txBody>
      </p:sp>
      <p:sp>
        <p:nvSpPr>
          <p:cNvPr id="2" name="テキスト ボックス 1"/>
          <p:cNvSpPr txBox="1"/>
          <p:nvPr/>
        </p:nvSpPr>
        <p:spPr>
          <a:xfrm>
            <a:off x="940237" y="5592591"/>
            <a:ext cx="7263527" cy="1200328"/>
          </a:xfrm>
          <a:prstGeom prst="rect">
            <a:avLst/>
          </a:prstGeom>
          <a:noFill/>
        </p:spPr>
        <p:txBody>
          <a:bodyPr wrap="none" rtlCol="0">
            <a:spAutoFit/>
          </a:bodyPr>
          <a:lstStyle/>
          <a:p>
            <a:r>
              <a:rPr lang="ja-JP" altLang="en-US" sz="2400" dirty="0" smtClean="0"/>
              <a:t>用語の定義：</a:t>
            </a:r>
            <a:endParaRPr lang="en-US" altLang="ja-JP" sz="2400" dirty="0" smtClean="0"/>
          </a:p>
          <a:p>
            <a:r>
              <a:rPr lang="ja-JP" altLang="en-US" sz="2400" dirty="0" smtClean="0"/>
              <a:t>安全とはリスクが受け入れ可能なレベルであること</a:t>
            </a:r>
            <a:endParaRPr lang="en-US" altLang="ja-JP" sz="2400" dirty="0" smtClean="0"/>
          </a:p>
          <a:p>
            <a:r>
              <a:rPr kumimoji="1" lang="ja-JP" altLang="en-US" sz="2400" dirty="0" smtClean="0"/>
              <a:t>受け入れ可能かどうかは主観的な価値判断による</a:t>
            </a:r>
            <a:endParaRPr kumimoji="1" lang="ja-JP" altLang="en-US" sz="2400" dirty="0"/>
          </a:p>
        </p:txBody>
      </p:sp>
    </p:spTree>
    <p:extLst>
      <p:ext uri="{BB962C8B-B14F-4D97-AF65-F5344CB8AC3E}">
        <p14:creationId xmlns:p14="http://schemas.microsoft.com/office/powerpoint/2010/main" val="381243226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685799" y="3621528"/>
            <a:ext cx="7772400" cy="1752600"/>
          </a:xfrm>
        </p:spPr>
        <p:txBody>
          <a:bodyPr/>
          <a:lstStyle/>
          <a:p>
            <a:pPr algn="l"/>
            <a:r>
              <a:rPr kumimoji="1" lang="ja-JP" altLang="en-US" sz="2400" dirty="0" smtClean="0"/>
              <a:t>それぞれの園の取り組みで正解だと思います</a:t>
            </a:r>
            <a:endParaRPr kumimoji="1" lang="en-US" altLang="ja-JP" sz="2400" dirty="0" smtClean="0"/>
          </a:p>
          <a:p>
            <a:pPr algn="l"/>
            <a:r>
              <a:rPr kumimoji="1" lang="ja-JP" altLang="en-US" sz="2400" dirty="0" smtClean="0"/>
              <a:t>（安全上、問題があれば行政が介入します）</a:t>
            </a:r>
            <a:endParaRPr kumimoji="1" lang="en-US" altLang="ja-JP" sz="2400" dirty="0" smtClean="0"/>
          </a:p>
          <a:p>
            <a:pPr marL="457200" indent="-457200" algn="l">
              <a:buFont typeface="Arial"/>
              <a:buChar char="•"/>
            </a:pPr>
            <a:r>
              <a:rPr lang="ja-JP" altLang="en-US" sz="2400" dirty="0" smtClean="0"/>
              <a:t>理解を得るには決定プロセスの工夫が有効</a:t>
            </a:r>
            <a:endParaRPr lang="en-US" altLang="ja-JP" sz="2400" dirty="0" smtClean="0"/>
          </a:p>
          <a:p>
            <a:pPr marL="457200" indent="-457200" algn="l">
              <a:buFont typeface="Arial"/>
              <a:buChar char="•"/>
            </a:pPr>
            <a:r>
              <a:rPr lang="ja-JP" altLang="en-US" sz="2400" dirty="0" smtClean="0"/>
              <a:t>保育士に求められるのは保護者との信頼関係作り</a:t>
            </a:r>
            <a:endParaRPr lang="en-US" altLang="ja-JP" sz="2400" dirty="0" smtClean="0"/>
          </a:p>
          <a:p>
            <a:pPr marL="457200" indent="-457200" algn="l">
              <a:buFont typeface="Arial"/>
              <a:buChar char="•"/>
            </a:pPr>
            <a:r>
              <a:rPr lang="ja-JP" altLang="en-US" sz="2400" dirty="0" smtClean="0"/>
              <a:t>個別対応は行政でのチーム対応が効果を上げています</a:t>
            </a:r>
            <a:endParaRPr kumimoji="1" lang="en-US" altLang="ja-JP" sz="2400" dirty="0" smtClean="0"/>
          </a:p>
        </p:txBody>
      </p:sp>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60</a:t>
            </a:fld>
            <a:endParaRPr kumimoji="1" lang="ja-JP" altLang="en-US"/>
          </a:p>
        </p:txBody>
      </p:sp>
      <p:sp>
        <p:nvSpPr>
          <p:cNvPr id="5" name="テキスト ボックス 4"/>
          <p:cNvSpPr txBox="1"/>
          <p:nvPr/>
        </p:nvSpPr>
        <p:spPr>
          <a:xfrm>
            <a:off x="1260000" y="108000"/>
            <a:ext cx="4801314" cy="646331"/>
          </a:xfrm>
          <a:prstGeom prst="rect">
            <a:avLst/>
          </a:prstGeom>
          <a:noFill/>
        </p:spPr>
        <p:txBody>
          <a:bodyPr wrap="none" rtlCol="0">
            <a:spAutoFit/>
          </a:bodyPr>
          <a:lstStyle/>
          <a:p>
            <a:pPr defTabSz="914400"/>
            <a:r>
              <a:rPr lang="ja-JP" altLang="en-US" sz="3600" b="1" dirty="0" smtClean="0">
                <a:solidFill>
                  <a:prstClr val="black"/>
                </a:solidFill>
                <a:latin typeface="Arial"/>
                <a:ea typeface="メイリオ"/>
              </a:rPr>
              <a:t>頂いたご意見に対して</a:t>
            </a:r>
            <a:endParaRPr lang="ja-JP" altLang="en-US" sz="3600" b="1" dirty="0">
              <a:solidFill>
                <a:prstClr val="black"/>
              </a:solidFill>
              <a:latin typeface="Arial"/>
              <a:ea typeface="メイリオ"/>
            </a:endParaRPr>
          </a:p>
        </p:txBody>
      </p:sp>
      <p:sp>
        <p:nvSpPr>
          <p:cNvPr id="6" name="タイトル 5"/>
          <p:cNvSpPr>
            <a:spLocks noGrp="1"/>
          </p:cNvSpPr>
          <p:nvPr>
            <p:ph type="ctrTitle"/>
          </p:nvPr>
        </p:nvSpPr>
        <p:spPr>
          <a:xfrm>
            <a:off x="685799" y="1312859"/>
            <a:ext cx="6742477" cy="1470025"/>
          </a:xfrm>
        </p:spPr>
        <p:txBody>
          <a:bodyPr/>
          <a:lstStyle/>
          <a:p>
            <a:r>
              <a:rPr lang="ja-JP" altLang="en-US" sz="3200" dirty="0" smtClean="0"/>
              <a:t>土の入れ替えはなど正解はないとのことですが、</a:t>
            </a:r>
            <a:r>
              <a:rPr lang="en-US" altLang="ja-JP" sz="3200" dirty="0" smtClean="0"/>
              <a:t>○</a:t>
            </a:r>
            <a:r>
              <a:rPr lang="ja-JP" altLang="en-US" sz="3200" dirty="0" smtClean="0"/>
              <a:t>か</a:t>
            </a:r>
            <a:r>
              <a:rPr lang="en-US" altLang="ja-JP" sz="3200" dirty="0" smtClean="0"/>
              <a:t>×</a:t>
            </a:r>
            <a:r>
              <a:rPr lang="ja-JP" altLang="en-US" sz="3200" dirty="0" smtClean="0"/>
              <a:t>なのか、</a:t>
            </a:r>
            <a:r>
              <a:rPr lang="en-US" altLang="ja-JP" sz="3200" dirty="0" smtClean="0"/>
              <a:t/>
            </a:r>
            <a:br>
              <a:rPr lang="en-US" altLang="ja-JP" sz="3200" dirty="0" smtClean="0"/>
            </a:br>
            <a:r>
              <a:rPr lang="ja-JP" altLang="en-US" sz="3200" dirty="0" smtClean="0"/>
              <a:t>はっきりした答えが欲しかった</a:t>
            </a:r>
            <a:r>
              <a:rPr lang="en-US" altLang="ja-JP" sz="3200" dirty="0" smtClean="0"/>
              <a:t/>
            </a:r>
            <a:br>
              <a:rPr lang="en-US" altLang="ja-JP" sz="3200" dirty="0" smtClean="0"/>
            </a:br>
            <a:r>
              <a:rPr lang="ja-JP" altLang="en-US" sz="3200" dirty="0" smtClean="0"/>
              <a:t>保護者に理解を得られるような説明の仕方を具体的に教えて欲しい</a:t>
            </a:r>
            <a:endParaRPr kumimoji="1" lang="ja-JP" altLang="en-US" sz="3200" dirty="0"/>
          </a:p>
        </p:txBody>
      </p:sp>
      <p:sp>
        <p:nvSpPr>
          <p:cNvPr id="2" name="角丸四角形吹き出し 1"/>
          <p:cNvSpPr/>
          <p:nvPr/>
        </p:nvSpPr>
        <p:spPr>
          <a:xfrm>
            <a:off x="6948489" y="1026307"/>
            <a:ext cx="2133600" cy="2296147"/>
          </a:xfrm>
          <a:prstGeom prst="wedgeRoundRectCallout">
            <a:avLst>
              <a:gd name="adj1" fmla="val -75462"/>
              <a:gd name="adj2" fmla="val -1553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t>まずご自身が</a:t>
            </a:r>
            <a:endParaRPr kumimoji="1" lang="en-US" altLang="ja-JP" sz="2000" dirty="0" smtClean="0"/>
          </a:p>
          <a:p>
            <a:pPr algn="ctr"/>
            <a:r>
              <a:rPr kumimoji="1" lang="ja-JP" altLang="en-US" sz="2000" dirty="0" smtClean="0"/>
              <a:t>納得できるか</a:t>
            </a:r>
            <a:endParaRPr kumimoji="1" lang="en-US" altLang="ja-JP" sz="2000" dirty="0" smtClean="0"/>
          </a:p>
          <a:p>
            <a:pPr algn="ctr"/>
            <a:r>
              <a:rPr kumimoji="1" lang="ja-JP" altLang="en-US" sz="2000" dirty="0" smtClean="0"/>
              <a:t>どうかが大切</a:t>
            </a:r>
            <a:endParaRPr kumimoji="1" lang="en-US" altLang="ja-JP" sz="2000" dirty="0" smtClean="0"/>
          </a:p>
          <a:p>
            <a:pPr algn="ctr"/>
            <a:endParaRPr lang="en-US" altLang="ja-JP" sz="2000" dirty="0"/>
          </a:p>
          <a:p>
            <a:pPr algn="ctr"/>
            <a:r>
              <a:rPr kumimoji="1" lang="ja-JP" altLang="en-US" sz="2000" dirty="0" smtClean="0"/>
              <a:t>懸念されて</a:t>
            </a:r>
            <a:endParaRPr kumimoji="1" lang="en-US" altLang="ja-JP" sz="2000" dirty="0" smtClean="0"/>
          </a:p>
          <a:p>
            <a:pPr algn="ctr"/>
            <a:r>
              <a:rPr kumimoji="1" lang="ja-JP" altLang="en-US" sz="2000" dirty="0" smtClean="0"/>
              <a:t>いることを</a:t>
            </a:r>
            <a:endParaRPr kumimoji="1" lang="en-US" altLang="ja-JP" sz="2000" dirty="0" smtClean="0"/>
          </a:p>
          <a:p>
            <a:pPr algn="ctr"/>
            <a:r>
              <a:rPr kumimoji="1" lang="ja-JP" altLang="en-US" sz="2000" dirty="0" smtClean="0"/>
              <a:t>教えて下さい</a:t>
            </a:r>
            <a:endParaRPr kumimoji="1" lang="ja-JP" altLang="en-US" sz="2000" dirty="0"/>
          </a:p>
        </p:txBody>
      </p:sp>
    </p:spTree>
    <p:extLst>
      <p:ext uri="{BB962C8B-B14F-4D97-AF65-F5344CB8AC3E}">
        <p14:creationId xmlns:p14="http://schemas.microsoft.com/office/powerpoint/2010/main" val="300661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487101" y="3737409"/>
            <a:ext cx="8019755" cy="2716155"/>
          </a:xfrm>
        </p:spPr>
        <p:txBody>
          <a:bodyPr>
            <a:normAutofit fontScale="92500" lnSpcReduction="10000"/>
          </a:bodyPr>
          <a:lstStyle/>
          <a:p>
            <a:pPr marL="457200" indent="-457200" algn="l" eaLnBrk="1">
              <a:buFont typeface="Arial"/>
              <a:buChar char="•"/>
            </a:pPr>
            <a:r>
              <a:rPr kumimoji="1" lang="ja-JP" altLang="en-US" sz="2800" dirty="0" smtClean="0"/>
              <a:t>外部の専門家がデータを示す方法は理解が困難で受け入れがたいでしょう</a:t>
            </a:r>
            <a:endParaRPr kumimoji="1" lang="en-US" altLang="ja-JP" sz="2800" dirty="0" smtClean="0"/>
          </a:p>
          <a:p>
            <a:pPr marL="457200" indent="-457200" algn="l" eaLnBrk="1">
              <a:buFont typeface="Arial"/>
              <a:buChar char="•"/>
            </a:pPr>
            <a:r>
              <a:rPr lang="ja-JP" altLang="en-US" sz="2800" dirty="0" smtClean="0"/>
              <a:t>安心情報を得たいかどうかの吟味が必要</a:t>
            </a:r>
            <a:endParaRPr lang="en-US" altLang="ja-JP" sz="2800" dirty="0" smtClean="0"/>
          </a:p>
          <a:p>
            <a:pPr marL="914400" lvl="1" indent="-457200" algn="l" eaLnBrk="1">
              <a:buFont typeface="Arial"/>
              <a:buChar char="•"/>
            </a:pPr>
            <a:r>
              <a:rPr kumimoji="1" lang="ja-JP" altLang="en-US" sz="2400" dirty="0" smtClean="0"/>
              <a:t>安心材料の提供のニーズがあれば、地域コミュニケータが参加者の感情を扱うことが有効</a:t>
            </a:r>
            <a:endParaRPr kumimoji="1" lang="en-US" altLang="ja-JP" sz="2400" dirty="0" smtClean="0"/>
          </a:p>
          <a:p>
            <a:pPr marL="914400" lvl="1" indent="-457200" algn="l" eaLnBrk="1">
              <a:buFont typeface="Arial"/>
              <a:buChar char="•"/>
            </a:pPr>
            <a:r>
              <a:rPr kumimoji="1" lang="ja-JP" altLang="en-US" sz="2400" dirty="0" smtClean="0"/>
              <a:t>そうではない場合は取り組んでいる対策を認めて、コミュニケータを活用して関係を作っていく</a:t>
            </a:r>
            <a:endParaRPr kumimoji="1" lang="en-US" altLang="ja-JP" sz="2400" dirty="0" smtClean="0"/>
          </a:p>
        </p:txBody>
      </p:sp>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61</a:t>
            </a:fld>
            <a:endParaRPr kumimoji="1" lang="ja-JP" altLang="en-US"/>
          </a:p>
        </p:txBody>
      </p:sp>
      <p:sp>
        <p:nvSpPr>
          <p:cNvPr id="5" name="テキスト ボックス 4"/>
          <p:cNvSpPr txBox="1"/>
          <p:nvPr/>
        </p:nvSpPr>
        <p:spPr>
          <a:xfrm>
            <a:off x="1260000" y="108000"/>
            <a:ext cx="4801314" cy="646331"/>
          </a:xfrm>
          <a:prstGeom prst="rect">
            <a:avLst/>
          </a:prstGeom>
          <a:noFill/>
        </p:spPr>
        <p:txBody>
          <a:bodyPr wrap="none" rtlCol="0">
            <a:spAutoFit/>
          </a:bodyPr>
          <a:lstStyle/>
          <a:p>
            <a:pPr defTabSz="914400"/>
            <a:r>
              <a:rPr lang="ja-JP" altLang="en-US" sz="3600" b="1" dirty="0" smtClean="0">
                <a:solidFill>
                  <a:prstClr val="black"/>
                </a:solidFill>
                <a:latin typeface="Arial"/>
                <a:ea typeface="メイリオ"/>
              </a:rPr>
              <a:t>頂いたご意見に対して</a:t>
            </a:r>
            <a:endParaRPr lang="ja-JP" altLang="en-US" sz="3600" b="1" dirty="0">
              <a:solidFill>
                <a:prstClr val="black"/>
              </a:solidFill>
              <a:latin typeface="Arial"/>
              <a:ea typeface="メイリオ"/>
            </a:endParaRPr>
          </a:p>
        </p:txBody>
      </p:sp>
      <p:sp>
        <p:nvSpPr>
          <p:cNvPr id="2" name="テキスト ボックス 1"/>
          <p:cNvSpPr txBox="1"/>
          <p:nvPr/>
        </p:nvSpPr>
        <p:spPr>
          <a:xfrm>
            <a:off x="487101" y="1043704"/>
            <a:ext cx="8019755" cy="2554545"/>
          </a:xfrm>
          <a:prstGeom prst="rect">
            <a:avLst/>
          </a:prstGeom>
          <a:noFill/>
        </p:spPr>
        <p:txBody>
          <a:bodyPr wrap="square" rtlCol="0">
            <a:spAutoFit/>
          </a:bodyPr>
          <a:lstStyle/>
          <a:p>
            <a:r>
              <a:rPr lang="ja-JP" altLang="en-US" sz="3200" b="1" dirty="0"/>
              <a:t>数値を提示されても収穫物や散歩などへの影響がよく</a:t>
            </a:r>
            <a:r>
              <a:rPr lang="ja-JP" altLang="en-US" sz="3200" b="1" dirty="0" smtClean="0"/>
              <a:t>わかりません</a:t>
            </a:r>
            <a:endParaRPr lang="en-US" altLang="ja-JP" sz="3200" b="1" dirty="0" smtClean="0"/>
          </a:p>
          <a:p>
            <a:pPr marL="457200" indent="-457200">
              <a:buFont typeface="Arial"/>
              <a:buChar char="•"/>
            </a:pPr>
            <a:r>
              <a:rPr lang="ja-JP" altLang="en-US" sz="3200" dirty="0" smtClean="0"/>
              <a:t>安心</a:t>
            </a:r>
            <a:r>
              <a:rPr lang="ja-JP" altLang="en-US" sz="3200" dirty="0"/>
              <a:t>できるような保護者への説明や対応で保育園に何が必要かもっと単純に教えて頂ければと思います</a:t>
            </a:r>
            <a:endParaRPr kumimoji="1" lang="ja-JP" altLang="en-US" sz="3200" dirty="0"/>
          </a:p>
        </p:txBody>
      </p:sp>
    </p:spTree>
    <p:extLst>
      <p:ext uri="{BB962C8B-B14F-4D97-AF65-F5344CB8AC3E}">
        <p14:creationId xmlns:p14="http://schemas.microsoft.com/office/powerpoint/2010/main" val="2338220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685800" y="1899419"/>
            <a:ext cx="7772400" cy="1752600"/>
          </a:xfrm>
        </p:spPr>
        <p:txBody>
          <a:bodyPr/>
          <a:lstStyle/>
          <a:p>
            <a:pPr algn="l"/>
            <a:r>
              <a:rPr kumimoji="1" lang="ja-JP" altLang="en-US" dirty="0" smtClean="0"/>
              <a:t>一方的ではない学びの場の提供</a:t>
            </a:r>
            <a:endParaRPr kumimoji="1" lang="en-US" altLang="ja-JP" dirty="0" smtClean="0"/>
          </a:p>
          <a:p>
            <a:pPr algn="l"/>
            <a:r>
              <a:rPr lang="ja-JP" altLang="en-US" dirty="0" smtClean="0"/>
              <a:t>（昼食時やグループワークのイメージ）</a:t>
            </a:r>
            <a:endParaRPr kumimoji="1" lang="en-US" altLang="ja-JP" dirty="0" smtClean="0"/>
          </a:p>
          <a:p>
            <a:pPr marL="457200" indent="-457200" algn="l">
              <a:buFont typeface="Arial"/>
              <a:buChar char="•"/>
            </a:pPr>
            <a:r>
              <a:rPr kumimoji="1" lang="ja-JP" altLang="en-US" dirty="0" smtClean="0"/>
              <a:t>外部の専門家の支援を受けるが</a:t>
            </a:r>
            <a:r>
              <a:rPr lang="ja-JP" altLang="en-US" dirty="0" smtClean="0"/>
              <a:t>専門家が一方的に話すことにはしない</a:t>
            </a:r>
            <a:endParaRPr lang="en-US" altLang="ja-JP" dirty="0" smtClean="0"/>
          </a:p>
          <a:p>
            <a:pPr marL="457200" indent="-457200" algn="l">
              <a:buFont typeface="Arial"/>
              <a:buChar char="•"/>
            </a:pPr>
            <a:r>
              <a:rPr lang="ja-JP" altLang="en-US" dirty="0" smtClean="0"/>
              <a:t>自由に発言できる雰囲気をコミュニケータ（保育士の方がされてもよいと思います）と作る</a:t>
            </a:r>
            <a:endParaRPr lang="en-US" altLang="ja-JP" dirty="0" smtClean="0"/>
          </a:p>
        </p:txBody>
      </p:sp>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62</a:t>
            </a:fld>
            <a:endParaRPr kumimoji="1" lang="ja-JP" altLang="en-US"/>
          </a:p>
        </p:txBody>
      </p:sp>
      <p:sp>
        <p:nvSpPr>
          <p:cNvPr id="5" name="テキスト ボックス 4"/>
          <p:cNvSpPr txBox="1"/>
          <p:nvPr/>
        </p:nvSpPr>
        <p:spPr>
          <a:xfrm>
            <a:off x="1260000" y="108000"/>
            <a:ext cx="4801314" cy="646331"/>
          </a:xfrm>
          <a:prstGeom prst="rect">
            <a:avLst/>
          </a:prstGeom>
          <a:noFill/>
        </p:spPr>
        <p:txBody>
          <a:bodyPr wrap="none" rtlCol="0">
            <a:spAutoFit/>
          </a:bodyPr>
          <a:lstStyle/>
          <a:p>
            <a:pPr defTabSz="914400"/>
            <a:r>
              <a:rPr lang="ja-JP" altLang="en-US" sz="3600" b="1" dirty="0" smtClean="0">
                <a:solidFill>
                  <a:prstClr val="black"/>
                </a:solidFill>
                <a:latin typeface="Arial"/>
                <a:ea typeface="メイリオ"/>
              </a:rPr>
              <a:t>頂いたご意見に対して</a:t>
            </a:r>
            <a:endParaRPr lang="ja-JP" altLang="en-US" sz="3600" b="1" dirty="0">
              <a:solidFill>
                <a:prstClr val="black"/>
              </a:solidFill>
              <a:latin typeface="Arial"/>
              <a:ea typeface="メイリオ"/>
            </a:endParaRPr>
          </a:p>
        </p:txBody>
      </p:sp>
      <p:sp>
        <p:nvSpPr>
          <p:cNvPr id="6" name="タイトル 5"/>
          <p:cNvSpPr>
            <a:spLocks noGrp="1"/>
          </p:cNvSpPr>
          <p:nvPr>
            <p:ph type="ctrTitle"/>
          </p:nvPr>
        </p:nvSpPr>
        <p:spPr>
          <a:xfrm>
            <a:off x="685800" y="1017143"/>
            <a:ext cx="7772400" cy="861523"/>
          </a:xfrm>
        </p:spPr>
        <p:txBody>
          <a:bodyPr/>
          <a:lstStyle/>
          <a:p>
            <a:r>
              <a:rPr lang="ja-JP" altLang="en-US" sz="3600" dirty="0" smtClean="0"/>
              <a:t>保育園で行い有効だったこと</a:t>
            </a:r>
            <a:endParaRPr kumimoji="1" lang="ja-JP" altLang="en-US" sz="3600" dirty="0"/>
          </a:p>
        </p:txBody>
      </p:sp>
      <p:sp>
        <p:nvSpPr>
          <p:cNvPr id="2" name="角丸四角形吹き出し 1"/>
          <p:cNvSpPr/>
          <p:nvPr/>
        </p:nvSpPr>
        <p:spPr>
          <a:xfrm>
            <a:off x="539290" y="5740368"/>
            <a:ext cx="7918910" cy="857288"/>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t>保育士の方が説明の負担を負われなくてもよいと思います</a:t>
            </a:r>
            <a:endParaRPr kumimoji="1" lang="en-US" altLang="ja-JP" sz="2000" dirty="0" smtClean="0"/>
          </a:p>
          <a:p>
            <a:pPr algn="ctr"/>
            <a:r>
              <a:rPr lang="ja-JP" altLang="en-US" sz="2000" dirty="0" smtClean="0"/>
              <a:t>ご要望に応じて保護者にも見て頂く資料をアレンジさせて頂きます</a:t>
            </a:r>
            <a:endParaRPr kumimoji="1" lang="ja-JP" altLang="en-US" sz="2000" dirty="0"/>
          </a:p>
        </p:txBody>
      </p:sp>
    </p:spTree>
    <p:extLst>
      <p:ext uri="{BB962C8B-B14F-4D97-AF65-F5344CB8AC3E}">
        <p14:creationId xmlns:p14="http://schemas.microsoft.com/office/powerpoint/2010/main" val="3573065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009900"/>
            <a:ext cx="6400800" cy="1752600"/>
          </a:xfrm>
        </p:spPr>
        <p:txBody>
          <a:bodyPr/>
          <a:lstStyle/>
          <a:p>
            <a:pPr algn="l"/>
            <a:r>
              <a:rPr lang="ja-JP" altLang="en-US" dirty="0">
                <a:solidFill>
                  <a:schemeClr val="bg1">
                    <a:lumMod val="50000"/>
                  </a:schemeClr>
                </a:solidFill>
                <a:latin typeface="+mn-ea"/>
              </a:rPr>
              <a:t>近隣の園とお互いの情報交換する場を設けて、</a:t>
            </a:r>
            <a:r>
              <a:rPr lang="ja-JP" altLang="en-US" dirty="0" smtClean="0">
                <a:solidFill>
                  <a:schemeClr val="bg1">
                    <a:lumMod val="50000"/>
                  </a:schemeClr>
                </a:solidFill>
                <a:latin typeface="+mn-ea"/>
              </a:rPr>
              <a:t>そこに専門家も同席して気軽</a:t>
            </a:r>
            <a:r>
              <a:rPr lang="ja-JP" altLang="en-US" dirty="0">
                <a:solidFill>
                  <a:schemeClr val="bg1">
                    <a:lumMod val="50000"/>
                  </a:schemeClr>
                </a:solidFill>
                <a:latin typeface="+mn-ea"/>
              </a:rPr>
              <a:t>に疑問も聞けるようにするのは有用そうですか？</a:t>
            </a:r>
            <a:endParaRPr kumimoji="1" lang="ja-JP" altLang="en-US" dirty="0"/>
          </a:p>
        </p:txBody>
      </p:sp>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63</a:t>
            </a:fld>
            <a:endParaRPr kumimoji="1" lang="ja-JP" altLang="en-US"/>
          </a:p>
        </p:txBody>
      </p:sp>
      <p:sp>
        <p:nvSpPr>
          <p:cNvPr id="5" name="テキスト ボックス 4"/>
          <p:cNvSpPr txBox="1"/>
          <p:nvPr/>
        </p:nvSpPr>
        <p:spPr>
          <a:xfrm>
            <a:off x="1260000" y="108000"/>
            <a:ext cx="4801314" cy="646331"/>
          </a:xfrm>
          <a:prstGeom prst="rect">
            <a:avLst/>
          </a:prstGeom>
          <a:noFill/>
        </p:spPr>
        <p:txBody>
          <a:bodyPr wrap="none" rtlCol="0">
            <a:spAutoFit/>
          </a:bodyPr>
          <a:lstStyle/>
          <a:p>
            <a:pPr defTabSz="914400"/>
            <a:r>
              <a:rPr lang="ja-JP" altLang="en-US" sz="3600" b="1" dirty="0" smtClean="0">
                <a:solidFill>
                  <a:prstClr val="black"/>
                </a:solidFill>
                <a:latin typeface="Arial"/>
                <a:ea typeface="メイリオ"/>
              </a:rPr>
              <a:t>頂いたご意見に対して</a:t>
            </a:r>
            <a:endParaRPr lang="ja-JP" altLang="en-US" sz="3600" b="1" dirty="0">
              <a:solidFill>
                <a:prstClr val="black"/>
              </a:solidFill>
              <a:latin typeface="Arial"/>
              <a:ea typeface="メイリオ"/>
            </a:endParaRPr>
          </a:p>
        </p:txBody>
      </p:sp>
      <p:sp>
        <p:nvSpPr>
          <p:cNvPr id="6" name="タイトル 5"/>
          <p:cNvSpPr>
            <a:spLocks noGrp="1"/>
          </p:cNvSpPr>
          <p:nvPr>
            <p:ph type="ctrTitle"/>
          </p:nvPr>
        </p:nvSpPr>
        <p:spPr>
          <a:xfrm>
            <a:off x="685800" y="1260675"/>
            <a:ext cx="7772400" cy="1470025"/>
          </a:xfrm>
        </p:spPr>
        <p:txBody>
          <a:bodyPr/>
          <a:lstStyle/>
          <a:p>
            <a:r>
              <a:rPr lang="ja-JP" altLang="en-US" dirty="0" smtClean="0"/>
              <a:t>近隣の施設との情報共有をどうするか？</a:t>
            </a:r>
            <a:endParaRPr kumimoji="1" lang="ja-JP" altLang="en-US" dirty="0"/>
          </a:p>
        </p:txBody>
      </p:sp>
    </p:spTree>
    <p:extLst>
      <p:ext uri="{BB962C8B-B14F-4D97-AF65-F5344CB8AC3E}">
        <p14:creationId xmlns:p14="http://schemas.microsoft.com/office/powerpoint/2010/main" val="23559808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1513"/>
            <a:ext cx="7772400" cy="1470025"/>
          </a:xfrm>
        </p:spPr>
        <p:txBody>
          <a:bodyPr/>
          <a:lstStyle/>
          <a:p>
            <a:r>
              <a:rPr lang="ja-JP" altLang="en-US" dirty="0"/>
              <a:t>近隣の施設との情報共有をどうするか？</a:t>
            </a:r>
            <a:endParaRPr kumimoji="1" lang="ja-JP" altLang="en-US" dirty="0"/>
          </a:p>
        </p:txBody>
      </p:sp>
      <p:sp>
        <p:nvSpPr>
          <p:cNvPr id="3" name="サブタイトル 2"/>
          <p:cNvSpPr>
            <a:spLocks noGrp="1"/>
          </p:cNvSpPr>
          <p:nvPr>
            <p:ph type="subTitle" idx="1"/>
          </p:nvPr>
        </p:nvSpPr>
        <p:spPr>
          <a:xfrm>
            <a:off x="685800" y="2790310"/>
            <a:ext cx="7772400" cy="3807345"/>
          </a:xfrm>
        </p:spPr>
        <p:txBody>
          <a:bodyPr>
            <a:normAutofit/>
          </a:bodyPr>
          <a:lstStyle/>
          <a:p>
            <a:pPr algn="l" eaLnBrk="1" hangingPunct="1"/>
            <a:r>
              <a:rPr lang="ja-JP" altLang="en-US" u="sng" dirty="0"/>
              <a:t>見解の不一致が心理的な負担をもらたすことに</a:t>
            </a:r>
            <a:r>
              <a:rPr lang="ja-JP" altLang="en-US" u="sng" dirty="0" smtClean="0"/>
              <a:t>なりかねないので</a:t>
            </a:r>
            <a:r>
              <a:rPr lang="ja-JP" altLang="en-US" u="sng" dirty="0"/>
              <a:t>、その負担を減らせるようにする必要がある</a:t>
            </a:r>
          </a:p>
          <a:p>
            <a:pPr marL="457200" indent="-457200" algn="l" eaLnBrk="1" hangingPunct="1">
              <a:buFont typeface="Arial"/>
              <a:buChar char="•"/>
            </a:pPr>
            <a:r>
              <a:rPr lang="ja-JP" altLang="en-US" dirty="0"/>
              <a:t>この研修のよう</a:t>
            </a:r>
            <a:r>
              <a:rPr lang="ja-JP" altLang="en-US" dirty="0" smtClean="0"/>
              <a:t>に、</a:t>
            </a:r>
            <a:r>
              <a:rPr lang="ja-JP" altLang="en-US" dirty="0"/>
              <a:t>参加者が自由に意見を言えるようにする</a:t>
            </a:r>
            <a:r>
              <a:rPr lang="ja-JP" altLang="en-US" dirty="0" smtClean="0"/>
              <a:t>ことも重要</a:t>
            </a:r>
            <a:endParaRPr lang="en-US" altLang="ja-JP" dirty="0" smtClean="0"/>
          </a:p>
          <a:p>
            <a:pPr marL="914400" lvl="1" indent="-457200" algn="l" eaLnBrk="1" hangingPunct="1">
              <a:buFont typeface="Arial"/>
              <a:buChar char="•"/>
            </a:pPr>
            <a:r>
              <a:rPr lang="ja-JP" altLang="en-US" dirty="0" smtClean="0"/>
              <a:t>不安なども表出してもよいことを保証</a:t>
            </a:r>
            <a:endParaRPr lang="ja-JP" altLang="en-US" dirty="0"/>
          </a:p>
          <a:p>
            <a:pPr algn="l" eaLnBrk="1" hangingPunct="1"/>
            <a:endParaRPr kumimoji="1" lang="ja-JP" altLang="en-US" dirty="0"/>
          </a:p>
        </p:txBody>
      </p:sp>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64</a:t>
            </a:fld>
            <a:endParaRPr kumimoji="1" lang="ja-JP" altLang="en-US"/>
          </a:p>
        </p:txBody>
      </p:sp>
      <p:sp>
        <p:nvSpPr>
          <p:cNvPr id="5" name="テキスト ボックス 4"/>
          <p:cNvSpPr txBox="1"/>
          <p:nvPr/>
        </p:nvSpPr>
        <p:spPr>
          <a:xfrm>
            <a:off x="1260000" y="108000"/>
            <a:ext cx="4801314" cy="646331"/>
          </a:xfrm>
          <a:prstGeom prst="rect">
            <a:avLst/>
          </a:prstGeom>
          <a:noFill/>
        </p:spPr>
        <p:txBody>
          <a:bodyPr wrap="none" rtlCol="0">
            <a:spAutoFit/>
          </a:bodyPr>
          <a:lstStyle/>
          <a:p>
            <a:pPr defTabSz="914400"/>
            <a:r>
              <a:rPr lang="ja-JP" altLang="en-US" sz="3600" b="1" dirty="0" smtClean="0">
                <a:solidFill>
                  <a:prstClr val="black"/>
                </a:solidFill>
                <a:latin typeface="Arial"/>
                <a:ea typeface="メイリオ"/>
              </a:rPr>
              <a:t>頂いたご意見に対して</a:t>
            </a:r>
            <a:endParaRPr lang="ja-JP" altLang="en-US" sz="3600" b="1" dirty="0">
              <a:solidFill>
                <a:prstClr val="black"/>
              </a:solidFill>
              <a:latin typeface="Arial"/>
              <a:ea typeface="メイリオ"/>
            </a:endParaRPr>
          </a:p>
        </p:txBody>
      </p:sp>
    </p:spTree>
    <p:extLst>
      <p:ext uri="{BB962C8B-B14F-4D97-AF65-F5344CB8AC3E}">
        <p14:creationId xmlns:p14="http://schemas.microsoft.com/office/powerpoint/2010/main" val="38688551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82525"/>
            <a:ext cx="7772400" cy="1470025"/>
          </a:xfrm>
        </p:spPr>
        <p:txBody>
          <a:bodyPr/>
          <a:lstStyle/>
          <a:p>
            <a:r>
              <a:rPr lang="ja-JP" altLang="en-US" sz="3600" dirty="0"/>
              <a:t>まず私たちが理解しアクションをおこしておくこと、汚された感、被害者</a:t>
            </a:r>
            <a:r>
              <a:rPr lang="ja-JP" altLang="en-US" sz="3600" dirty="0" smtClean="0"/>
              <a:t>意識が</a:t>
            </a:r>
            <a:r>
              <a:rPr lang="ja-JP" altLang="en-US" sz="3600" dirty="0"/>
              <a:t>あるから限りなくゼロにしたいと思います</a:t>
            </a:r>
            <a:r>
              <a:rPr lang="ja-JP" altLang="en-US" sz="3600" dirty="0" smtClean="0"/>
              <a:t>。</a:t>
            </a:r>
            <a:r>
              <a:rPr lang="en-US" altLang="ja-JP" sz="3600" dirty="0" smtClean="0"/>
              <a:t/>
            </a:r>
            <a:br>
              <a:rPr lang="en-US" altLang="ja-JP" sz="3600" dirty="0" smtClean="0"/>
            </a:br>
            <a:r>
              <a:rPr lang="ja-JP" altLang="en-US" sz="3600" dirty="0" smtClean="0"/>
              <a:t>そこ</a:t>
            </a:r>
            <a:r>
              <a:rPr lang="ja-JP" altLang="en-US" sz="3600" dirty="0"/>
              <a:t>からの脱却を再認識しました。</a:t>
            </a:r>
            <a:endParaRPr kumimoji="1" lang="ja-JP" altLang="en-US" sz="3600" dirty="0"/>
          </a:p>
        </p:txBody>
      </p:sp>
      <p:sp>
        <p:nvSpPr>
          <p:cNvPr id="3" name="サブタイトル 2"/>
          <p:cNvSpPr>
            <a:spLocks noGrp="1"/>
          </p:cNvSpPr>
          <p:nvPr>
            <p:ph type="subTitle" idx="1"/>
          </p:nvPr>
        </p:nvSpPr>
        <p:spPr>
          <a:xfrm>
            <a:off x="685800" y="4355866"/>
            <a:ext cx="7772400" cy="1752600"/>
          </a:xfrm>
        </p:spPr>
        <p:txBody>
          <a:bodyPr/>
          <a:lstStyle/>
          <a:p>
            <a:r>
              <a:rPr lang="ja-JP" altLang="en-US" dirty="0" smtClean="0"/>
              <a:t>原状回復を求めるのは</a:t>
            </a:r>
            <a:r>
              <a:rPr lang="ja-JP" altLang="en-US" dirty="0"/>
              <a:t>当然の</a:t>
            </a:r>
            <a:r>
              <a:rPr lang="ja-JP" altLang="en-US" dirty="0" smtClean="0"/>
              <a:t>権利だと思いますが、社会の中では対策</a:t>
            </a:r>
            <a:r>
              <a:rPr lang="ja-JP" altLang="en-US" dirty="0"/>
              <a:t>の優先度を</a:t>
            </a:r>
            <a:r>
              <a:rPr lang="ja-JP" altLang="en-US" dirty="0" smtClean="0"/>
              <a:t>考えざるを得ない難しい課題です</a:t>
            </a:r>
            <a:endParaRPr kumimoji="1" lang="ja-JP" altLang="en-US" dirty="0"/>
          </a:p>
        </p:txBody>
      </p:sp>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65</a:t>
            </a:fld>
            <a:endParaRPr kumimoji="1" lang="ja-JP" altLang="en-US"/>
          </a:p>
        </p:txBody>
      </p:sp>
      <p:sp>
        <p:nvSpPr>
          <p:cNvPr id="5" name="テキスト ボックス 4"/>
          <p:cNvSpPr txBox="1"/>
          <p:nvPr/>
        </p:nvSpPr>
        <p:spPr>
          <a:xfrm>
            <a:off x="1260000" y="108000"/>
            <a:ext cx="4801314" cy="646331"/>
          </a:xfrm>
          <a:prstGeom prst="rect">
            <a:avLst/>
          </a:prstGeom>
          <a:noFill/>
        </p:spPr>
        <p:txBody>
          <a:bodyPr wrap="none" rtlCol="0">
            <a:spAutoFit/>
          </a:bodyPr>
          <a:lstStyle/>
          <a:p>
            <a:pPr defTabSz="914400"/>
            <a:r>
              <a:rPr lang="ja-JP" altLang="en-US" sz="3600" b="1" dirty="0" smtClean="0">
                <a:solidFill>
                  <a:prstClr val="black"/>
                </a:solidFill>
                <a:latin typeface="Arial"/>
                <a:ea typeface="メイリオ"/>
              </a:rPr>
              <a:t>頂いたご意見に対して</a:t>
            </a:r>
            <a:endParaRPr lang="ja-JP" altLang="en-US" sz="3600" b="1" dirty="0">
              <a:solidFill>
                <a:prstClr val="black"/>
              </a:solidFill>
              <a:latin typeface="Arial"/>
              <a:ea typeface="メイリオ"/>
            </a:endParaRPr>
          </a:p>
        </p:txBody>
      </p:sp>
    </p:spTree>
    <p:extLst>
      <p:ext uri="{BB962C8B-B14F-4D97-AF65-F5344CB8AC3E}">
        <p14:creationId xmlns:p14="http://schemas.microsoft.com/office/powerpoint/2010/main" val="63966969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624139"/>
            <a:ext cx="7772400" cy="1470025"/>
          </a:xfrm>
        </p:spPr>
        <p:txBody>
          <a:bodyPr/>
          <a:lstStyle/>
          <a:p>
            <a:r>
              <a:rPr lang="ja-JP" altLang="en-US" sz="3600" dirty="0" smtClean="0"/>
              <a:t>あすなろ保育園の取り組み参考になりました。</a:t>
            </a:r>
            <a:endParaRPr kumimoji="1" lang="ja-JP" altLang="en-US" sz="3600" dirty="0"/>
          </a:p>
        </p:txBody>
      </p:sp>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66</a:t>
            </a:fld>
            <a:endParaRPr kumimoji="1" lang="ja-JP" altLang="en-US"/>
          </a:p>
        </p:txBody>
      </p:sp>
      <p:pic>
        <p:nvPicPr>
          <p:cNvPr id="5" name="図 4" descr="スクリーンショット 2015-01-29 10.35.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165" y="2795650"/>
            <a:ext cx="5938618" cy="3802006"/>
          </a:xfrm>
          <a:prstGeom prst="rect">
            <a:avLst/>
          </a:prstGeom>
        </p:spPr>
      </p:pic>
      <p:sp>
        <p:nvSpPr>
          <p:cNvPr id="6" name="テキスト ボックス 5"/>
          <p:cNvSpPr txBox="1"/>
          <p:nvPr/>
        </p:nvSpPr>
        <p:spPr>
          <a:xfrm>
            <a:off x="1425165" y="6151380"/>
            <a:ext cx="4198585" cy="584776"/>
          </a:xfrm>
          <a:prstGeom prst="rect">
            <a:avLst/>
          </a:prstGeom>
          <a:solidFill>
            <a:srgbClr val="FFFFFF">
              <a:alpha val="62000"/>
            </a:srgbClr>
          </a:solidFill>
        </p:spPr>
        <p:txBody>
          <a:bodyPr wrap="none" rtlCol="0">
            <a:spAutoFit/>
          </a:bodyPr>
          <a:lstStyle/>
          <a:p>
            <a:r>
              <a:rPr lang="en-US" altLang="ja-JP" sz="3200" dirty="0" err="1" smtClean="0"/>
              <a:t>ndrecovery.niph.go.jp</a:t>
            </a:r>
            <a:r>
              <a:rPr lang="en-US" altLang="ja-JP" sz="3200" dirty="0"/>
              <a:t>/</a:t>
            </a:r>
            <a:endParaRPr kumimoji="1" lang="ja-JP" altLang="en-US" sz="3200" dirty="0"/>
          </a:p>
        </p:txBody>
      </p:sp>
      <p:sp>
        <p:nvSpPr>
          <p:cNvPr id="3" name="サブタイトル 2"/>
          <p:cNvSpPr>
            <a:spLocks noGrp="1"/>
          </p:cNvSpPr>
          <p:nvPr>
            <p:ph type="subTitle" idx="1"/>
          </p:nvPr>
        </p:nvSpPr>
        <p:spPr>
          <a:xfrm>
            <a:off x="685800" y="1942235"/>
            <a:ext cx="7772400" cy="1036007"/>
          </a:xfrm>
        </p:spPr>
        <p:txBody>
          <a:bodyPr/>
          <a:lstStyle/>
          <a:p>
            <a:r>
              <a:rPr kumimoji="1" lang="ja-JP" altLang="en-US" sz="2400" dirty="0" smtClean="0"/>
              <a:t>もっと多くの事例を知りたいというご意見をいただきましたので、ウエッブ・サイトでもお示し致します</a:t>
            </a:r>
            <a:endParaRPr kumimoji="1" lang="ja-JP" altLang="en-US" sz="2400" dirty="0"/>
          </a:p>
        </p:txBody>
      </p:sp>
      <p:sp>
        <p:nvSpPr>
          <p:cNvPr id="7" name="テキスト ボックス 6"/>
          <p:cNvSpPr txBox="1"/>
          <p:nvPr/>
        </p:nvSpPr>
        <p:spPr>
          <a:xfrm>
            <a:off x="1260000" y="108000"/>
            <a:ext cx="4801314" cy="646331"/>
          </a:xfrm>
          <a:prstGeom prst="rect">
            <a:avLst/>
          </a:prstGeom>
          <a:noFill/>
        </p:spPr>
        <p:txBody>
          <a:bodyPr wrap="none" rtlCol="0">
            <a:spAutoFit/>
          </a:bodyPr>
          <a:lstStyle/>
          <a:p>
            <a:pPr defTabSz="914400"/>
            <a:r>
              <a:rPr lang="ja-JP" altLang="en-US" sz="3600" b="1" dirty="0" smtClean="0">
                <a:solidFill>
                  <a:prstClr val="black"/>
                </a:solidFill>
                <a:latin typeface="Arial"/>
                <a:ea typeface="メイリオ"/>
              </a:rPr>
              <a:t>頂いたご意見に対して</a:t>
            </a:r>
            <a:endParaRPr lang="ja-JP" altLang="en-US" sz="3600" b="1" dirty="0">
              <a:solidFill>
                <a:prstClr val="black"/>
              </a:solidFill>
              <a:latin typeface="Arial"/>
              <a:ea typeface="メイリオ"/>
            </a:endParaRPr>
          </a:p>
        </p:txBody>
      </p:sp>
    </p:spTree>
    <p:extLst>
      <p:ext uri="{BB962C8B-B14F-4D97-AF65-F5344CB8AC3E}">
        <p14:creationId xmlns:p14="http://schemas.microsoft.com/office/powerpoint/2010/main" val="967149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7</a:t>
            </a:fld>
            <a:endParaRPr kumimoji="1" lang="ja-JP" altLang="en-US"/>
          </a:p>
        </p:txBody>
      </p:sp>
      <p:pic>
        <p:nvPicPr>
          <p:cNvPr id="5" name="図 4" descr="スクリーンショット 2015-01-08 9.49.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 y="0"/>
            <a:ext cx="9144000" cy="5184000"/>
          </a:xfrm>
          <a:prstGeom prst="rect">
            <a:avLst/>
          </a:prstGeom>
        </p:spPr>
      </p:pic>
      <p:sp>
        <p:nvSpPr>
          <p:cNvPr id="3" name="角丸四角形吹き出し 2"/>
          <p:cNvSpPr/>
          <p:nvPr/>
        </p:nvSpPr>
        <p:spPr>
          <a:xfrm>
            <a:off x="400120" y="4505051"/>
            <a:ext cx="3882938" cy="991786"/>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リスクへの対応には決まった</a:t>
            </a:r>
            <a:endParaRPr kumimoji="1" lang="en-US" altLang="ja-JP" dirty="0" smtClean="0"/>
          </a:p>
          <a:p>
            <a:pPr algn="ctr"/>
            <a:r>
              <a:rPr kumimoji="1" lang="ja-JP" altLang="en-US" dirty="0" smtClean="0"/>
              <a:t>正解がありません</a:t>
            </a:r>
            <a:endParaRPr kumimoji="1" lang="ja-JP" altLang="en-US" dirty="0"/>
          </a:p>
        </p:txBody>
      </p:sp>
      <p:sp>
        <p:nvSpPr>
          <p:cNvPr id="7" name="角丸四角形吹き出し 6"/>
          <p:cNvSpPr/>
          <p:nvPr/>
        </p:nvSpPr>
        <p:spPr>
          <a:xfrm>
            <a:off x="4575263" y="4505050"/>
            <a:ext cx="3882937" cy="991787"/>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皆さんで納得できる答えを</a:t>
            </a:r>
            <a:endParaRPr kumimoji="1" lang="en-US" altLang="ja-JP" dirty="0" smtClean="0"/>
          </a:p>
          <a:p>
            <a:pPr algn="ctr"/>
            <a:r>
              <a:rPr kumimoji="1" lang="ja-JP" altLang="en-US" dirty="0" smtClean="0"/>
              <a:t>探さなくてはなりません</a:t>
            </a:r>
            <a:endParaRPr kumimoji="1" lang="ja-JP" altLang="en-US" dirty="0"/>
          </a:p>
        </p:txBody>
      </p:sp>
      <p:sp>
        <p:nvSpPr>
          <p:cNvPr id="8" name="角丸四角形吹き出し 7"/>
          <p:cNvSpPr/>
          <p:nvPr/>
        </p:nvSpPr>
        <p:spPr>
          <a:xfrm>
            <a:off x="4575263" y="5710688"/>
            <a:ext cx="3882937" cy="817388"/>
          </a:xfrm>
          <a:prstGeom prst="wedgeRoundRect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tIns="108000" rtlCol="0" anchor="ctr"/>
          <a:lstStyle/>
          <a:p>
            <a:pPr algn="ctr"/>
            <a:r>
              <a:rPr kumimoji="1" lang="ja-JP" altLang="en-US" sz="2400" dirty="0" smtClean="0"/>
              <a:t>その負担策を</a:t>
            </a:r>
            <a:endParaRPr kumimoji="1" lang="en-US" altLang="ja-JP" sz="2400" dirty="0" smtClean="0"/>
          </a:p>
          <a:p>
            <a:pPr algn="ctr"/>
            <a:r>
              <a:rPr kumimoji="1" lang="ja-JP" altLang="en-US" sz="2400" dirty="0" smtClean="0"/>
              <a:t>減らすには？</a:t>
            </a:r>
            <a:endParaRPr kumimoji="1" lang="ja-JP" altLang="en-US" sz="2400" dirty="0"/>
          </a:p>
        </p:txBody>
      </p:sp>
    </p:spTree>
    <p:extLst>
      <p:ext uri="{BB962C8B-B14F-4D97-AF65-F5344CB8AC3E}">
        <p14:creationId xmlns:p14="http://schemas.microsoft.com/office/powerpoint/2010/main" val="31094768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A4F12DA-FE6F-4241-8A33-50773365CD97}" type="slidenum">
              <a:rPr kumimoji="1" lang="ja-JP" altLang="en-US" smtClean="0"/>
              <a:t>8</a:t>
            </a:fld>
            <a:endParaRPr kumimoji="1" lang="ja-JP" altLang="en-US"/>
          </a:p>
        </p:txBody>
      </p:sp>
      <p:sp>
        <p:nvSpPr>
          <p:cNvPr id="2" name="タイトル 1"/>
          <p:cNvSpPr>
            <a:spLocks noGrp="1"/>
          </p:cNvSpPr>
          <p:nvPr>
            <p:ph type="title"/>
          </p:nvPr>
        </p:nvSpPr>
        <p:spPr/>
        <p:txBody>
          <a:bodyPr/>
          <a:lstStyle/>
          <a:p>
            <a:r>
              <a:rPr kumimoji="1" lang="ja-JP" altLang="en-US" dirty="0" smtClean="0"/>
              <a:t>再汚染が心配</a:t>
            </a:r>
            <a:endParaRPr kumimoji="1" lang="ja-JP" altLang="en-US"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53" y="733253"/>
            <a:ext cx="1513542" cy="3135936"/>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001" y="3827261"/>
            <a:ext cx="1560194" cy="3006351"/>
          </a:xfrm>
          <a:prstGeom prst="rect">
            <a:avLst/>
          </a:prstGeom>
        </p:spPr>
      </p:pic>
      <p:sp>
        <p:nvSpPr>
          <p:cNvPr id="7" name="円形吹き出し 6"/>
          <p:cNvSpPr/>
          <p:nvPr/>
        </p:nvSpPr>
        <p:spPr>
          <a:xfrm>
            <a:off x="2863963" y="854017"/>
            <a:ext cx="5184476" cy="1958186"/>
          </a:xfrm>
          <a:prstGeom prst="wedgeEllipseCallout">
            <a:avLst>
              <a:gd name="adj1" fmla="val -69147"/>
              <a:gd name="adj2" fmla="val -1127"/>
            </a:avLst>
          </a:prstGeom>
          <a:noFill/>
          <a:ln w="254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209020" y="1345700"/>
            <a:ext cx="4459870" cy="1107996"/>
          </a:xfrm>
          <a:prstGeom prst="rect">
            <a:avLst/>
          </a:prstGeom>
          <a:noFill/>
        </p:spPr>
        <p:txBody>
          <a:bodyPr wrap="square" rtlCol="0">
            <a:spAutoFit/>
          </a:bodyPr>
          <a:lstStyle/>
          <a:p>
            <a:pPr>
              <a:lnSpc>
                <a:spcPts val="2000"/>
              </a:lnSpc>
            </a:pPr>
            <a:r>
              <a:rPr lang="ja-JP" altLang="en-US" sz="1400" dirty="0">
                <a:latin typeface="+mn-ea"/>
              </a:rPr>
              <a:t>量は少なくても、まだ、空気中に放射性物質があると聞きます</a:t>
            </a:r>
            <a:r>
              <a:rPr lang="en-US" altLang="ja-JP" sz="1400" dirty="0">
                <a:latin typeface="+mn-ea"/>
              </a:rPr>
              <a:t>…</a:t>
            </a:r>
            <a:r>
              <a:rPr lang="ja-JP" altLang="en-US" sz="1400" dirty="0" err="1">
                <a:latin typeface="+mn-ea"/>
              </a:rPr>
              <a:t>。</a:t>
            </a:r>
            <a:r>
              <a:rPr lang="ja-JP" altLang="en-US" sz="1400" dirty="0">
                <a:latin typeface="+mn-ea"/>
                <a:hlinkClick r:id="rId5"/>
              </a:rPr>
              <a:t>三重県で月間</a:t>
            </a:r>
            <a:r>
              <a:rPr lang="en-US" altLang="ja-JP" sz="1400" dirty="0">
                <a:latin typeface="+mn-ea"/>
                <a:hlinkClick r:id="rId5"/>
              </a:rPr>
              <a:t>2Bq/m</a:t>
            </a:r>
            <a:r>
              <a:rPr lang="en-US" altLang="ja-JP" sz="1400" baseline="30000" dirty="0">
                <a:latin typeface="+mn-ea"/>
                <a:hlinkClick r:id="rId5"/>
              </a:rPr>
              <a:t>2</a:t>
            </a:r>
            <a:r>
              <a:rPr lang="ja-JP" altLang="en-US" sz="1400" dirty="0">
                <a:latin typeface="+mn-ea"/>
                <a:hlinkClick r:id="rId5"/>
              </a:rPr>
              <a:t>の降下</a:t>
            </a:r>
            <a:r>
              <a:rPr lang="ja-JP" altLang="en-US" sz="1400" dirty="0">
                <a:latin typeface="+mn-ea"/>
              </a:rPr>
              <a:t>があったそうです。園の畑の土は定期的に入れ替えた方がよいでしょうか？</a:t>
            </a:r>
            <a:endParaRPr kumimoji="1" lang="ja-JP" altLang="en-US" sz="1400" dirty="0">
              <a:latin typeface="+mn-ea"/>
            </a:endParaRPr>
          </a:p>
        </p:txBody>
      </p:sp>
      <p:sp>
        <p:nvSpPr>
          <p:cNvPr id="8" name="円形吹き出し 7"/>
          <p:cNvSpPr/>
          <p:nvPr/>
        </p:nvSpPr>
        <p:spPr>
          <a:xfrm>
            <a:off x="2725947" y="3942156"/>
            <a:ext cx="5184000" cy="1785668"/>
          </a:xfrm>
          <a:prstGeom prst="wedgeEllipseCallout">
            <a:avLst>
              <a:gd name="adj1" fmla="val -65653"/>
              <a:gd name="adj2" fmla="val -2000"/>
            </a:avLst>
          </a:prstGeom>
          <a:noFill/>
          <a:ln w="254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045125" y="4643284"/>
            <a:ext cx="4701403" cy="348813"/>
          </a:xfrm>
          <a:prstGeom prst="rect">
            <a:avLst/>
          </a:prstGeom>
          <a:noFill/>
        </p:spPr>
        <p:txBody>
          <a:bodyPr wrap="square" rtlCol="0">
            <a:spAutoFit/>
          </a:bodyPr>
          <a:lstStyle/>
          <a:p>
            <a:pPr>
              <a:lnSpc>
                <a:spcPts val="2000"/>
              </a:lnSpc>
            </a:pPr>
            <a:r>
              <a:rPr lang="ja-JP" altLang="en-US" sz="1400" dirty="0">
                <a:latin typeface="+mn-ea"/>
              </a:rPr>
              <a:t>土の濃度がどれくらい上昇しているかにもよりそう</a:t>
            </a:r>
            <a:r>
              <a:rPr lang="en-US" altLang="ja-JP" sz="1400" dirty="0">
                <a:latin typeface="+mn-ea"/>
              </a:rPr>
              <a:t>…</a:t>
            </a:r>
            <a:endParaRPr kumimoji="1" lang="ja-JP" altLang="en-US" sz="1400" dirty="0">
              <a:latin typeface="+mn-ea"/>
            </a:endParaRPr>
          </a:p>
        </p:txBody>
      </p:sp>
    </p:spTree>
    <p:extLst>
      <p:ext uri="{BB962C8B-B14F-4D97-AF65-F5344CB8AC3E}">
        <p14:creationId xmlns:p14="http://schemas.microsoft.com/office/powerpoint/2010/main" val="8695323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スクリーンショット 2015-01-20 9.41.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3098"/>
            <a:ext cx="9144000" cy="5801862"/>
          </a:xfrm>
          <a:prstGeom prst="rect">
            <a:avLst/>
          </a:prstGeom>
        </p:spPr>
      </p:pic>
      <p:pic>
        <p:nvPicPr>
          <p:cNvPr id="4" name="図 3" descr="スクリーンショット 2014-05-27 16.00.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415" y="1487604"/>
            <a:ext cx="2496216" cy="2192380"/>
          </a:xfrm>
          <a:prstGeom prst="rect">
            <a:avLst/>
          </a:prstGeom>
        </p:spPr>
      </p:pic>
      <p:sp>
        <p:nvSpPr>
          <p:cNvPr id="7" name="コンテンツ プレースホルダー 6"/>
          <p:cNvSpPr>
            <a:spLocks noGrp="1"/>
          </p:cNvSpPr>
          <p:nvPr>
            <p:ph idx="1"/>
          </p:nvPr>
        </p:nvSpPr>
        <p:spPr>
          <a:xfrm>
            <a:off x="5661152" y="4232517"/>
            <a:ext cx="2818489" cy="877323"/>
          </a:xfrm>
        </p:spPr>
        <p:txBody>
          <a:bodyPr>
            <a:normAutofit lnSpcReduction="10000"/>
          </a:bodyPr>
          <a:lstStyle/>
          <a:p>
            <a:pPr marL="457200" lvl="1" indent="0">
              <a:buNone/>
            </a:pPr>
            <a:r>
              <a:rPr lang="ja-JP" altLang="en-US" sz="2400" dirty="0" smtClean="0"/>
              <a:t>伊達市富成では</a:t>
            </a:r>
            <a:endParaRPr lang="en-US" altLang="ja-JP" sz="2400" dirty="0" smtClean="0"/>
          </a:p>
          <a:p>
            <a:pPr marL="457200" lvl="1" indent="0">
              <a:buNone/>
            </a:pPr>
            <a:r>
              <a:rPr lang="en-US" altLang="ja-JP" sz="2400" dirty="0" smtClean="0"/>
              <a:t>5,000Bq</a:t>
            </a:r>
            <a:r>
              <a:rPr lang="en-US" altLang="ja-JP" sz="2400" dirty="0"/>
              <a:t>/m</a:t>
            </a:r>
            <a:r>
              <a:rPr lang="en-US" altLang="ja-JP" sz="2400" baseline="30000" dirty="0"/>
              <a:t>2</a:t>
            </a:r>
            <a:r>
              <a:rPr lang="en-US" altLang="ja-JP" sz="2400" dirty="0" smtClean="0"/>
              <a:t>/</a:t>
            </a:r>
            <a:r>
              <a:rPr lang="ja-JP" altLang="en-US" sz="2400" dirty="0" smtClean="0"/>
              <a:t>年</a:t>
            </a:r>
            <a:endParaRPr lang="en-US" altLang="ja-JP" sz="2400" baseline="30000" dirty="0"/>
          </a:p>
        </p:txBody>
      </p:sp>
      <p:sp>
        <p:nvSpPr>
          <p:cNvPr id="3" name="スライド番号プレースホルダー 2"/>
          <p:cNvSpPr>
            <a:spLocks noGrp="1"/>
          </p:cNvSpPr>
          <p:nvPr>
            <p:ph type="sldNum" sz="quarter" idx="12"/>
          </p:nvPr>
        </p:nvSpPr>
        <p:spPr/>
        <p:txBody>
          <a:bodyPr/>
          <a:lstStyle/>
          <a:p>
            <a:pPr>
              <a:defRPr/>
            </a:pPr>
            <a:fld id="{8859C5CB-BFD4-4E8B-80D4-08AC087C1687}" type="slidenum">
              <a:rPr lang="ja-JP" altLang="en-US" smtClean="0">
                <a:solidFill>
                  <a:prstClr val="black">
                    <a:tint val="75000"/>
                  </a:prstClr>
                </a:solidFill>
                <a:latin typeface="Arial"/>
                <a:ea typeface="メイリオ"/>
              </a:rPr>
              <a:pPr>
                <a:defRPr/>
              </a:pPr>
              <a:t>9</a:t>
            </a:fld>
            <a:endParaRPr lang="ja-JP" altLang="en-US" dirty="0">
              <a:solidFill>
                <a:prstClr val="black">
                  <a:tint val="75000"/>
                </a:prstClr>
              </a:solidFill>
              <a:latin typeface="Arial"/>
              <a:ea typeface="メイリオ"/>
            </a:endParaRPr>
          </a:p>
        </p:txBody>
      </p:sp>
      <p:sp>
        <p:nvSpPr>
          <p:cNvPr id="6" name="テキスト ボックス 5"/>
          <p:cNvSpPr txBox="1"/>
          <p:nvPr/>
        </p:nvSpPr>
        <p:spPr>
          <a:xfrm>
            <a:off x="269772" y="180000"/>
            <a:ext cx="697627" cy="369332"/>
          </a:xfrm>
          <a:prstGeom prst="rect">
            <a:avLst/>
          </a:prstGeom>
          <a:solidFill>
            <a:srgbClr val="0041FF"/>
          </a:solidFill>
        </p:spPr>
        <p:txBody>
          <a:bodyPr wrap="none" rtlCol="0">
            <a:spAutoFit/>
          </a:bodyPr>
          <a:lstStyle/>
          <a:p>
            <a:pPr algn="ctr" defTabSz="914400"/>
            <a:r>
              <a:rPr lang="en-US" altLang="ja-JP" b="1" dirty="0" smtClean="0">
                <a:solidFill>
                  <a:prstClr val="white"/>
                </a:solidFill>
                <a:latin typeface="Arial"/>
                <a:ea typeface="メイリオ"/>
              </a:rPr>
              <a:t>Q&amp;A</a:t>
            </a:r>
            <a:endParaRPr lang="ja-JP" altLang="en-US" b="1" dirty="0">
              <a:solidFill>
                <a:prstClr val="white"/>
              </a:solidFill>
              <a:latin typeface="Arial"/>
              <a:ea typeface="メイリオ"/>
            </a:endParaRPr>
          </a:p>
        </p:txBody>
      </p:sp>
      <p:sp>
        <p:nvSpPr>
          <p:cNvPr id="8" name="テキスト ボックス 7"/>
          <p:cNvSpPr txBox="1"/>
          <p:nvPr/>
        </p:nvSpPr>
        <p:spPr>
          <a:xfrm>
            <a:off x="1080000" y="121932"/>
            <a:ext cx="7981672" cy="584776"/>
          </a:xfrm>
          <a:prstGeom prst="rect">
            <a:avLst/>
          </a:prstGeom>
          <a:noFill/>
        </p:spPr>
        <p:txBody>
          <a:bodyPr wrap="none" rtlCol="0">
            <a:spAutoFit/>
          </a:bodyPr>
          <a:lstStyle/>
          <a:p>
            <a:pPr defTabSz="914400"/>
            <a:r>
              <a:rPr lang="ja-JP" altLang="en-US" sz="3200" b="1" dirty="0" smtClean="0"/>
              <a:t>定時</a:t>
            </a:r>
            <a:r>
              <a:rPr lang="ja-JP" altLang="en-US" sz="3200" b="1" dirty="0"/>
              <a:t>降下物環境放射能測定</a:t>
            </a:r>
            <a:r>
              <a:rPr lang="ja-JP" altLang="en-US" sz="3200" b="1" dirty="0" smtClean="0"/>
              <a:t>結果（</a:t>
            </a:r>
            <a:r>
              <a:rPr lang="ja-JP" altLang="en-US" sz="3200" b="1" dirty="0"/>
              <a:t>福島県</a:t>
            </a:r>
            <a:r>
              <a:rPr lang="ja-JP" altLang="en-US" sz="3200" b="1" dirty="0" smtClean="0"/>
              <a:t>）</a:t>
            </a:r>
            <a:endParaRPr lang="ja-JP" altLang="en-US" sz="3200" b="1" dirty="0">
              <a:solidFill>
                <a:prstClr val="black"/>
              </a:solidFill>
              <a:latin typeface="Arial"/>
              <a:ea typeface="メイリオ"/>
            </a:endParaRPr>
          </a:p>
        </p:txBody>
      </p:sp>
      <p:sp>
        <p:nvSpPr>
          <p:cNvPr id="9" name="円形吹き出し 8"/>
          <p:cNvSpPr/>
          <p:nvPr/>
        </p:nvSpPr>
        <p:spPr>
          <a:xfrm>
            <a:off x="4086074" y="2435308"/>
            <a:ext cx="4751313" cy="1753247"/>
          </a:xfrm>
          <a:prstGeom prst="wedgeEllipseCallout">
            <a:avLst/>
          </a:prstGeom>
          <a:solidFill>
            <a:srgbClr val="001FD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地域毎に違いがあります</a:t>
            </a:r>
            <a:endParaRPr kumimoji="1" lang="en-US" altLang="ja-JP" dirty="0" smtClean="0"/>
          </a:p>
          <a:p>
            <a:pPr algn="ctr"/>
            <a:r>
              <a:rPr lang="ja-JP" altLang="en-US" dirty="0" smtClean="0"/>
              <a:t>線量率が高い地域は</a:t>
            </a:r>
            <a:endParaRPr lang="en-US" altLang="ja-JP" dirty="0" smtClean="0"/>
          </a:p>
          <a:p>
            <a:pPr algn="ctr"/>
            <a:r>
              <a:rPr lang="ja-JP" altLang="en-US" dirty="0" smtClean="0"/>
              <a:t>降下量が多いです</a:t>
            </a:r>
            <a:endParaRPr kumimoji="1" lang="en-US" altLang="ja-JP" dirty="0" smtClean="0"/>
          </a:p>
          <a:p>
            <a:pPr algn="ctr"/>
            <a:r>
              <a:rPr lang="ja-JP" altLang="en-US" dirty="0" smtClean="0"/>
              <a:t>データは公開されています</a:t>
            </a:r>
            <a:endParaRPr kumimoji="1" lang="ja-JP" altLang="en-US" dirty="0"/>
          </a:p>
        </p:txBody>
      </p:sp>
    </p:spTree>
    <p:extLst>
      <p:ext uri="{BB962C8B-B14F-4D97-AF65-F5344CB8AC3E}">
        <p14:creationId xmlns:p14="http://schemas.microsoft.com/office/powerpoint/2010/main" val="17077665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メイリオ×Arial_タイトル太字">
  <a:themeElements>
    <a:clrScheme name="ユーザー定義 1">
      <a:dk1>
        <a:sysClr val="windowText" lastClr="000000"/>
      </a:dk1>
      <a:lt1>
        <a:sysClr val="window" lastClr="FFFFFF"/>
      </a:lt1>
      <a:dk2>
        <a:srgbClr val="1F497D"/>
      </a:dk2>
      <a:lt2>
        <a:srgbClr val="EEECE1"/>
      </a:lt2>
      <a:accent1>
        <a:srgbClr val="0041FF"/>
      </a:accent1>
      <a:accent2>
        <a:srgbClr val="FF2800"/>
      </a:accent2>
      <a:accent3>
        <a:srgbClr val="35A16B"/>
      </a:accent3>
      <a:accent4>
        <a:srgbClr val="C7B2DE"/>
      </a:accent4>
      <a:accent5>
        <a:srgbClr val="66CCFF"/>
      </a:accent5>
      <a:accent6>
        <a:srgbClr val="FF9900"/>
      </a:accent6>
      <a:hlink>
        <a:srgbClr val="0000FF"/>
      </a:hlink>
      <a:folHlink>
        <a:srgbClr val="800080"/>
      </a:folHlink>
    </a:clrScheme>
    <a:fontScheme name="メイリオ×Arial">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本文">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21832</TotalTime>
  <Words>3980</Words>
  <Application>Microsoft Macintosh PowerPoint</Application>
  <PresentationFormat>画面に合わせる (4:3)</PresentationFormat>
  <Paragraphs>610</Paragraphs>
  <Slides>66</Slides>
  <Notes>6</Notes>
  <HiddenSlides>0</HiddenSlides>
  <MMClips>0</MMClips>
  <ScaleCrop>false</ScaleCrop>
  <HeadingPairs>
    <vt:vector size="4" baseType="variant">
      <vt:variant>
        <vt:lpstr>テーマ</vt:lpstr>
      </vt:variant>
      <vt:variant>
        <vt:i4>2</vt:i4>
      </vt:variant>
      <vt:variant>
        <vt:lpstr>スライド タイトル</vt:lpstr>
      </vt:variant>
      <vt:variant>
        <vt:i4>66</vt:i4>
      </vt:variant>
    </vt:vector>
  </HeadingPairs>
  <TitlesOfParts>
    <vt:vector size="68" baseType="lpstr">
      <vt:lpstr>メイリオ×Arial_タイトル太字</vt:lpstr>
      <vt:lpstr>Office ​​テーマ</vt:lpstr>
      <vt:lpstr>頂いた疑問を ご一緒に考えましょう</vt:lpstr>
      <vt:lpstr>PowerPoint プレゼンテーション</vt:lpstr>
      <vt:lpstr>皆様に伝えたかったこと</vt:lpstr>
      <vt:lpstr>課題の一覧</vt:lpstr>
      <vt:lpstr>保育所の畑の土を 入れ替えるべきか？</vt:lpstr>
      <vt:lpstr>保育所の畑の土を 入れ替えるべきか？</vt:lpstr>
      <vt:lpstr>PowerPoint プレゼンテーション</vt:lpstr>
      <vt:lpstr>再汚染が心配</vt:lpstr>
      <vt:lpstr>PowerPoint プレゼンテーション</vt:lpstr>
      <vt:lpstr>PowerPoint プレゼンテーション</vt:lpstr>
      <vt:lpstr>降下物による土壌濃度の上昇は？</vt:lpstr>
      <vt:lpstr>PowerPoint プレゼンテーション</vt:lpstr>
      <vt:lpstr>PowerPoint プレゼンテーション</vt:lpstr>
      <vt:lpstr>PowerPoint プレゼンテーション</vt:lpstr>
      <vt:lpstr>できそうな工夫は？</vt:lpstr>
      <vt:lpstr>PowerPoint プレゼンテーション</vt:lpstr>
      <vt:lpstr>除染が進まず散歩に行けない</vt:lpstr>
      <vt:lpstr>PowerPoint プレゼンテーション</vt:lpstr>
      <vt:lpstr>PowerPoint プレゼンテーション</vt:lpstr>
      <vt:lpstr>PowerPoint プレゼンテーション</vt:lpstr>
      <vt:lpstr>PowerPoint プレゼンテーション</vt:lpstr>
      <vt:lpstr>安全の基準を 明確に示してほしい</vt:lpstr>
      <vt:lpstr>PowerPoint プレゼンテーション</vt:lpstr>
      <vt:lpstr>PowerPoint プレゼンテーション</vt:lpstr>
      <vt:lpstr>毎時0.1マイクロシーベルトなので時間制限していないが 体に害はないのか？</vt:lpstr>
      <vt:lpstr>PowerPoint プレゼンテーション</vt:lpstr>
      <vt:lpstr>東京都新宿区の表層土壌例 Cs-134: 150[Bq/kg] Cs-137: 450[Bq/kg] </vt:lpstr>
      <vt:lpstr>PowerPoint プレゼンテーション</vt:lpstr>
      <vt:lpstr>県内産の食品はモニタリングを 実施し安全と言っているが、 本当に安全なのか？</vt:lpstr>
      <vt:lpstr>コメの全袋検査の結果（H26年度）</vt:lpstr>
      <vt:lpstr>PowerPoint プレゼンテーション</vt:lpstr>
      <vt:lpstr>PowerPoint プレゼンテーション</vt:lpstr>
      <vt:lpstr>園外保育や畑作りなどに 取り組みだしたが、 保育士の個人的な思いもまだあり、 どのクラスも同じように取り組めて いない現状がある。</vt:lpstr>
      <vt:lpstr>正当な手続きを踏んで決まった 保育所内ルールを職員は遵守する必要がある。</vt:lpstr>
      <vt:lpstr>自然物（落ち葉、どんぐり、松ぼっくり） に触れたり、遊びの中で取り入れたりする ことに不安が強い。</vt:lpstr>
      <vt:lpstr>元気アップ事業の中で行う取り組みによって保護者も食の安全性や戸外で身体をたっぷり動かして遊ぶことによる子どもの変化を感じているようです。</vt:lpstr>
      <vt:lpstr>放射線の乳幼児への影響を知りたい 福島県の現状について 保護者にわかりやすく伝えていくには どうしたらよいか？</vt:lpstr>
      <vt:lpstr>PowerPoint プレゼンテーション</vt:lpstr>
      <vt:lpstr>お散歩を再開し子ども達も喜んでいた。 以前の研修会で松ぼっくりは濃度が高いことがあると聞きました。 栗や落ち葉などもっと情報があるとよいなと思いました。</vt:lpstr>
      <vt:lpstr>PowerPoint プレゼンテーション</vt:lpstr>
      <vt:lpstr>PowerPoint プレゼンテーション</vt:lpstr>
      <vt:lpstr>PowerPoint プレゼンテーション</vt:lpstr>
      <vt:lpstr>この事業によって 子どもたちにどのような 変化があったり影響があるかを 具体的に知ることができるとよいと思う。</vt:lpstr>
      <vt:lpstr>国立保健医療科学院　 生活環境研究部  </vt:lpstr>
      <vt:lpstr>細かい参考資料</vt:lpstr>
      <vt:lpstr>土壌入れ替えの効果は？</vt:lpstr>
      <vt:lpstr>リスク低減の効果は？</vt:lpstr>
      <vt:lpstr>PowerPoint プレゼンテーション</vt:lpstr>
      <vt:lpstr>PowerPoint プレゼンテーション</vt:lpstr>
      <vt:lpstr>測定は必要？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決まった正解がないということは…</vt:lpstr>
      <vt:lpstr>フォローアップ研修後に 頂いたご意見</vt:lpstr>
      <vt:lpstr>他の多くの園との情報交換の時間・グループワークの時間を長くとっていただけるとお互いの情報交換（現場同士の）できたと思います。放射線災害後の取り組みというテーマで他園と話し合いを持つことのできる貴重な場なので。</vt:lpstr>
      <vt:lpstr>土の入れ替えはなど正解はないとのことですが、○か×なのか、 はっきりした答えが欲しかった 保護者に理解を得られるような説明の仕方を具体的に教えて欲しい</vt:lpstr>
      <vt:lpstr>PowerPoint プレゼンテーション</vt:lpstr>
      <vt:lpstr>保育園で行い有効だったこと</vt:lpstr>
      <vt:lpstr>近隣の施設との情報共有をどうするか？</vt:lpstr>
      <vt:lpstr>近隣の施設との情報共有をどうするか？</vt:lpstr>
      <vt:lpstr>まず私たちが理解しアクションをおこしておくこと、汚された感、被害者意識があるから限りなくゼロにしたいと思います。 そこからの脱却を再認識しました。</vt:lpstr>
      <vt:lpstr>あすなろ保育園の取り組み参考になりました。</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風が吹くと 放射線モニタリングの 値が上がっているように感じる</dc:title>
  <dc:creator>山口 一郎</dc:creator>
  <cp:lastModifiedBy/>
  <cp:revision>118</cp:revision>
  <cp:lastPrinted>2014-06-03T08:20:09Z</cp:lastPrinted>
  <dcterms:created xsi:type="dcterms:W3CDTF">2013-05-31T01:52:33Z</dcterms:created>
  <dcterms:modified xsi:type="dcterms:W3CDTF">2015-02-13T05:36:27Z</dcterms:modified>
</cp:coreProperties>
</file>