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12" y="-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14/07/07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14/07/07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14/07/07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68361" y="1740309"/>
            <a:ext cx="8094132" cy="2079523"/>
          </a:xfrm>
        </p:spPr>
        <p:txBody>
          <a:bodyPr/>
          <a:lstStyle/>
          <a:p>
            <a:pPr algn="ctr"/>
            <a:r>
              <a:rPr lang="ja-JP" altLang="en-US" sz="8000" dirty="0">
                <a:solidFill>
                  <a:srgbClr val="0070C0"/>
                </a:solidFill>
              </a:rPr>
              <a:t>～福島の保育</a:t>
            </a:r>
            <a:r>
              <a:rPr lang="ja-JP" altLang="en-US" sz="8000" dirty="0" smtClean="0">
                <a:solidFill>
                  <a:srgbClr val="0070C0"/>
                </a:solidFill>
              </a:rPr>
              <a:t>～</a:t>
            </a:r>
            <a:r>
              <a:rPr lang="ja-JP" altLang="en-US" dirty="0"/>
              <a:t>　　　　　　　　　　　　　　　　　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86377" y="4275786"/>
            <a:ext cx="6752823" cy="969314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/>
              <a:t>東日本大震災</a:t>
            </a:r>
            <a:r>
              <a:rPr lang="ja-JP" altLang="en-US" sz="3600" dirty="0"/>
              <a:t>（放射線量</a:t>
            </a:r>
            <a:r>
              <a:rPr lang="ja-JP" altLang="en-US" sz="3600" dirty="0" smtClean="0"/>
              <a:t>）を</a:t>
            </a:r>
            <a:endParaRPr lang="en-US" altLang="ja-JP" sz="3600" dirty="0" smtClean="0"/>
          </a:p>
          <a:p>
            <a:pPr algn="l"/>
            <a:r>
              <a:rPr lang="ja-JP" altLang="en-US" sz="3600" dirty="0"/>
              <a:t>　</a:t>
            </a:r>
            <a:r>
              <a:rPr lang="ja-JP" altLang="en-US" sz="3600" dirty="0" smtClean="0"/>
              <a:t>　　乗り越えて</a:t>
            </a:r>
            <a:r>
              <a:rPr lang="ja-JP" altLang="en-US" sz="3600" dirty="0"/>
              <a:t>いくため</a:t>
            </a:r>
            <a:r>
              <a:rPr lang="ja-JP" altLang="en-US" sz="3600" dirty="0" smtClean="0"/>
              <a:t>に</a:t>
            </a:r>
            <a:endParaRPr lang="en-US" altLang="ja-JP" sz="3600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40658" y="235975"/>
            <a:ext cx="8433344" cy="10766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/>
              <a:t>平成</a:t>
            </a:r>
            <a:r>
              <a:rPr lang="en-US" altLang="ja-JP" dirty="0" smtClean="0"/>
              <a:t>26</a:t>
            </a:r>
            <a:r>
              <a:rPr lang="ja-JP" altLang="en-US" dirty="0" smtClean="0"/>
              <a:t>年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24</a:t>
            </a:r>
            <a:r>
              <a:rPr lang="ja-JP" altLang="en-US" dirty="0" smtClean="0"/>
              <a:t>日（火）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ふくしま保育元気アップ緊急支援事業相談支援者育成研修会　資料</a:t>
            </a:r>
            <a:endParaRPr lang="en-US" altLang="ja-JP" dirty="0" smtClean="0"/>
          </a:p>
          <a:p>
            <a:pPr algn="l"/>
            <a:r>
              <a:rPr lang="ja-JP" altLang="en-US" dirty="0"/>
              <a:t>あすなろ保育</a:t>
            </a:r>
            <a:r>
              <a:rPr lang="ja-JP" altLang="en-US" dirty="0" smtClean="0"/>
              <a:t>園　作成</a:t>
            </a:r>
            <a:endParaRPr lang="ja-JP" altLang="ja-JP" dirty="0" smtClean="0"/>
          </a:p>
          <a:p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572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87366" cy="1320800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>
                <a:solidFill>
                  <a:srgbClr val="0070C0"/>
                </a:solidFill>
              </a:rPr>
              <a:t>１５．散歩コースモニタリング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665289"/>
            <a:ext cx="8809566" cy="1306511"/>
          </a:xfrm>
        </p:spPr>
        <p:txBody>
          <a:bodyPr/>
          <a:lstStyle/>
          <a:p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14</a:t>
            </a:r>
            <a:r>
              <a:rPr kumimoji="1" lang="ja-JP" altLang="en-US" dirty="0" smtClean="0"/>
              <a:t>日（土）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15</a:t>
            </a:r>
            <a:r>
              <a:rPr lang="ja-JP" altLang="en-US" dirty="0" smtClean="0"/>
              <a:t>：</a:t>
            </a:r>
            <a:r>
              <a:rPr lang="en-US" altLang="ja-JP" dirty="0" smtClean="0"/>
              <a:t>30</a:t>
            </a:r>
            <a:r>
              <a:rPr lang="ja-JP" altLang="en-US" dirty="0" smtClean="0"/>
              <a:t>まで</a:t>
            </a:r>
            <a:r>
              <a:rPr lang="en-US" altLang="ja-JP" dirty="0" smtClean="0"/>
              <a:t>5</a:t>
            </a:r>
            <a:r>
              <a:rPr lang="ja-JP" altLang="en-US" dirty="0" smtClean="0"/>
              <a:t>コースのモニタリング</a:t>
            </a:r>
            <a:endParaRPr lang="en-US" altLang="ja-JP" dirty="0" smtClean="0"/>
          </a:p>
          <a:p>
            <a:r>
              <a:rPr kumimoji="1" lang="ja-JP" altLang="en-US" dirty="0" smtClean="0"/>
              <a:t>実施者：布施　雅彦先生／福島高専の学生さん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名／あすなろ保育園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名</a:t>
            </a:r>
            <a:endParaRPr kumimoji="1" lang="en-US" altLang="ja-JP" dirty="0" smtClean="0"/>
          </a:p>
          <a:p>
            <a:r>
              <a:rPr lang="ja-JP" altLang="en-US" dirty="0"/>
              <a:t>保育園</a:t>
            </a:r>
            <a:r>
              <a:rPr lang="ja-JP" altLang="en-US" dirty="0" smtClean="0"/>
              <a:t>が</a:t>
            </a:r>
            <a:r>
              <a:rPr lang="ja-JP" altLang="en-US" dirty="0"/>
              <a:t>今</a:t>
            </a:r>
            <a:r>
              <a:rPr lang="ja-JP" altLang="en-US" dirty="0" smtClean="0"/>
              <a:t>まで</a:t>
            </a:r>
            <a:r>
              <a:rPr lang="ja-JP" altLang="en-US" dirty="0"/>
              <a:t>実施</a:t>
            </a:r>
            <a:r>
              <a:rPr lang="ja-JP" altLang="en-US" dirty="0" smtClean="0"/>
              <a:t>していた散歩コースをモニタリング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99534" y="2832100"/>
            <a:ext cx="8809566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ja-JP" dirty="0" smtClean="0"/>
          </a:p>
          <a:p>
            <a:pPr marL="0" indent="0">
              <a:buFont typeface="Wingdings 3" charset="2"/>
              <a:buNone/>
            </a:pPr>
            <a:r>
              <a:rPr lang="ja-JP" altLang="en-US" b="1" dirty="0" smtClean="0"/>
              <a:t>≪参加者の感想≫</a:t>
            </a:r>
            <a:endParaRPr lang="en-US" altLang="ja-JP" b="1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b="1" dirty="0" smtClean="0"/>
          </a:p>
          <a:p>
            <a:endParaRPr lang="en-US" altLang="ja-JP" b="1" dirty="0" smtClean="0"/>
          </a:p>
          <a:p>
            <a:pPr marL="0" indent="0">
              <a:buFont typeface="Wingdings 3" charset="2"/>
              <a:buNone/>
            </a:pPr>
            <a:endParaRPr lang="en-US" altLang="ja-JP" dirty="0" smtClean="0"/>
          </a:p>
          <a:p>
            <a:pPr marL="0" indent="0">
              <a:buFont typeface="Wingdings 3" charset="2"/>
              <a:buNone/>
            </a:pPr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88434" y="2986089"/>
            <a:ext cx="8809566" cy="233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ホットスポットのある場所が見えてきた。</a:t>
            </a:r>
            <a:endParaRPr lang="en-US" altLang="ja-JP" dirty="0" smtClean="0"/>
          </a:p>
          <a:p>
            <a:r>
              <a:rPr lang="ja-JP" altLang="en-US" dirty="0" smtClean="0"/>
              <a:t>放</a:t>
            </a:r>
            <a:r>
              <a:rPr lang="ja-JP" altLang="en-US" dirty="0" smtClean="0"/>
              <a:t>射線がどうい</a:t>
            </a:r>
            <a:r>
              <a:rPr lang="ja-JP" altLang="en-US" dirty="0" smtClean="0"/>
              <a:t>う</a:t>
            </a:r>
            <a:r>
              <a:rPr lang="ja-JP" altLang="en-US" dirty="0" smtClean="0"/>
              <a:t>方向</a:t>
            </a:r>
            <a:r>
              <a:rPr lang="ja-JP" altLang="en-US" dirty="0" smtClean="0"/>
              <a:t>から</a:t>
            </a:r>
            <a:r>
              <a:rPr lang="ja-JP" altLang="en-US" dirty="0" smtClean="0"/>
              <a:t>飛んで</a:t>
            </a:r>
            <a:r>
              <a:rPr lang="ja-JP" altLang="en-US" dirty="0" smtClean="0"/>
              <a:t>きたのかが良く分かった。</a:t>
            </a:r>
            <a:endParaRPr lang="en-US" altLang="ja-JP" dirty="0" smtClean="0"/>
          </a:p>
          <a:p>
            <a:r>
              <a:rPr lang="ja-JP" altLang="en-US" dirty="0" smtClean="0"/>
              <a:t>安全な場所はあるので厳選して少しずつ散歩を実施したい。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Font typeface="Wingdings 3" charset="2"/>
              <a:buNone/>
            </a:pPr>
            <a:endParaRPr lang="en-US" altLang="ja-JP" dirty="0" smtClean="0"/>
          </a:p>
          <a:p>
            <a:pPr marL="0" indent="0">
              <a:buFont typeface="Wingdings 3" charset="2"/>
              <a:buNone/>
            </a:pPr>
            <a:endParaRPr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579863" y="3080274"/>
            <a:ext cx="3985749" cy="1107818"/>
          </a:xfrm>
          <a:prstGeom prst="wedgeRoundRectCallout">
            <a:avLst>
              <a:gd name="adj1" fmla="val -59543"/>
              <a:gd name="adj2" fmla="val 503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放射線がどこから飛んできたかを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調べる測定器も実用化されています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5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15" y="3506409"/>
            <a:ext cx="4332817" cy="3249613"/>
          </a:xfr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270934" y="3494089"/>
            <a:ext cx="6269566" cy="324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8" name="コンテンツ プレースホルダー 5"/>
          <p:cNvSpPr txBox="1">
            <a:spLocks/>
          </p:cNvSpPr>
          <p:nvPr/>
        </p:nvSpPr>
        <p:spPr>
          <a:xfrm>
            <a:off x="5643034" y="3481389"/>
            <a:ext cx="6269566" cy="324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9" name="コンテンツ プレースホルダー 5"/>
          <p:cNvSpPr txBox="1">
            <a:spLocks/>
          </p:cNvSpPr>
          <p:nvPr/>
        </p:nvSpPr>
        <p:spPr>
          <a:xfrm>
            <a:off x="5960534" y="941389"/>
            <a:ext cx="6269566" cy="324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296334" y="3443289"/>
            <a:ext cx="6269566" cy="324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664634" y="3227389"/>
            <a:ext cx="6269566" cy="324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15" y="66990"/>
            <a:ext cx="4314823" cy="323611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" y="3443289"/>
            <a:ext cx="4475466" cy="33566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" y="0"/>
            <a:ext cx="4506889" cy="3380167"/>
          </a:xfrm>
          <a:prstGeom prst="rect">
            <a:avLst/>
          </a:prstGeom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 rot="5400000">
            <a:off x="2376502" y="1661320"/>
            <a:ext cx="2686050" cy="3698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>
              <a:buNone/>
            </a:pPr>
            <a:r>
              <a:rPr lang="ja-JP" altLang="en-US" sz="3600" kern="10" spc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仕上がったグリーンチップの上で</a:t>
            </a:r>
          </a:p>
          <a:p>
            <a:pPr algn="ctr" rtl="0" fontAlgn="auto">
              <a:buNone/>
            </a:pPr>
            <a:r>
              <a:rPr lang="ja-JP" altLang="en-US" sz="3600" kern="10" spc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三年ぶりの三輪車乗り</a:t>
            </a:r>
            <a:endParaRPr lang="ja-JP" altLang="en-US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6254501" y="2366963"/>
            <a:ext cx="2840816" cy="9112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b="1" kern="10" spc="0" dirty="0" smtClean="0">
                <a:ln w="9525">
                  <a:solidFill>
                    <a:srgbClr val="700000"/>
                  </a:solidFill>
                  <a:round/>
                  <a:headEnd/>
                  <a:tailEnd/>
                </a:ln>
                <a:solidFill>
                  <a:srgbClr val="7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改修したウッドデッキでかけっこ</a:t>
            </a:r>
            <a:endParaRPr lang="ja-JP" altLang="en-US" sz="3600" b="1" kern="10" spc="0" dirty="0">
              <a:ln w="9525">
                <a:solidFill>
                  <a:srgbClr val="700000"/>
                </a:solidFill>
                <a:round/>
                <a:headEnd/>
                <a:tailEnd/>
              </a:ln>
              <a:solidFill>
                <a:srgbClr val="70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80495" y="4201533"/>
            <a:ext cx="262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屋外</a:t>
            </a:r>
            <a:r>
              <a:rPr kumimoji="1" lang="ja-JP" alt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でのプール</a:t>
            </a:r>
            <a:r>
              <a:rPr kumimoji="1" lang="ja-JP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遊</a:t>
            </a:r>
            <a:r>
              <a:rPr kumimoji="1" lang="ja-JP" alt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び</a:t>
            </a:r>
            <a:endParaRPr kumimoji="1" lang="ja-JP" alt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5960535" y="5616574"/>
            <a:ext cx="2405856" cy="105140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26"/>
              </a:avLst>
            </a:prstTxWarp>
          </a:bodyPr>
          <a:lstStyle/>
          <a:p>
            <a:pPr algn="ctr"/>
            <a:r>
              <a:rPr lang="ja-JP" altLang="en-US" sz="3600" kern="1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ビニールハウス</a:t>
            </a:r>
            <a:r>
              <a:rPr lang="ja-JP" altLang="en-US" sz="3600" kern="1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栽培</a:t>
            </a:r>
            <a:endParaRPr lang="ja-JP" altLang="en-US" sz="3600" kern="10" spc="0" dirty="0">
              <a:ln w="12700">
                <a:solidFill>
                  <a:srgbClr val="00206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0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rgbClr val="0070C0"/>
                </a:solidFill>
              </a:rPr>
              <a:t>１．</a:t>
            </a:r>
            <a:r>
              <a:rPr lang="ja-JP" altLang="ja-JP" sz="4800" dirty="0" smtClean="0">
                <a:solidFill>
                  <a:srgbClr val="0070C0"/>
                </a:solidFill>
              </a:rPr>
              <a:t>放射性</a:t>
            </a:r>
            <a:r>
              <a:rPr lang="ja-JP" altLang="ja-JP" sz="4800" dirty="0">
                <a:solidFill>
                  <a:srgbClr val="0070C0"/>
                </a:solidFill>
              </a:rPr>
              <a:t>物質による汚染</a:t>
            </a:r>
            <a:br>
              <a:rPr lang="ja-JP" altLang="ja-JP" sz="4800" dirty="0">
                <a:solidFill>
                  <a:srgbClr val="0070C0"/>
                </a:solidFill>
              </a:rPr>
            </a:b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/>
              <a:t>放射</a:t>
            </a:r>
            <a:r>
              <a:rPr lang="ja-JP" altLang="en-US" dirty="0" smtClean="0"/>
              <a:t>性物質との闘い</a:t>
            </a:r>
            <a:r>
              <a:rPr lang="ja-JP" altLang="ja-JP" dirty="0" smtClean="0"/>
              <a:t>（</a:t>
            </a:r>
            <a:r>
              <a:rPr lang="ja-JP" altLang="ja-JP" dirty="0"/>
              <a:t>風の向きと障害物の関係で、自園の放射線量は</a:t>
            </a:r>
            <a:r>
              <a:rPr lang="ja-JP" altLang="ja-JP" dirty="0" smtClean="0"/>
              <a:t>高い</a:t>
            </a:r>
            <a:r>
              <a:rPr lang="ja-JP" altLang="en-US" dirty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 </a:t>
            </a:r>
            <a:r>
              <a:rPr lang="ja-JP" altLang="en-US" dirty="0" smtClean="0"/>
              <a:t> </a:t>
            </a:r>
            <a:r>
              <a:rPr lang="ja-JP" altLang="ja-JP" dirty="0" smtClean="0"/>
              <a:t>園舎</a:t>
            </a:r>
            <a:r>
              <a:rPr lang="ja-JP" altLang="ja-JP" dirty="0"/>
              <a:t>は鉄筋コンクリートなので当初から低かった）</a:t>
            </a:r>
          </a:p>
          <a:p>
            <a:r>
              <a:rPr lang="ja-JP" altLang="ja-JP" dirty="0" smtClean="0"/>
              <a:t>直ち</a:t>
            </a:r>
            <a:r>
              <a:rPr lang="ja-JP" altLang="ja-JP" dirty="0"/>
              <a:t>に</a:t>
            </a:r>
            <a:r>
              <a:rPr lang="ja-JP" altLang="ja-JP" dirty="0" smtClean="0"/>
              <a:t>対応</a:t>
            </a:r>
            <a:r>
              <a:rPr lang="ja-JP" altLang="en-US" dirty="0" smtClean="0"/>
              <a:t>　→　</a:t>
            </a:r>
            <a:r>
              <a:rPr lang="ja-JP" altLang="ja-JP" dirty="0" smtClean="0"/>
              <a:t>園庭</a:t>
            </a:r>
            <a:r>
              <a:rPr lang="ja-JP" altLang="ja-JP" dirty="0"/>
              <a:t>に敷き詰めた山梨県産の木のチップの撤去</a:t>
            </a:r>
          </a:p>
          <a:p>
            <a:r>
              <a:rPr lang="ja-JP" altLang="ja-JP" dirty="0" smtClean="0"/>
              <a:t>樹木伐採</a:t>
            </a:r>
            <a:r>
              <a:rPr lang="ja-JP" altLang="en-US" dirty="0" smtClean="0"/>
              <a:t>　　→　や</a:t>
            </a:r>
            <a:r>
              <a:rPr lang="ja-JP" altLang="en-US" dirty="0" err="1" smtClean="0"/>
              <a:t>しの</a:t>
            </a:r>
            <a:r>
              <a:rPr lang="ja-JP" altLang="en-US" dirty="0" smtClean="0"/>
              <a:t>木の伐採・シンボルの「あすなろの木」枝を落すなど</a:t>
            </a:r>
            <a:endParaRPr lang="ja-JP" altLang="ja-JP" dirty="0"/>
          </a:p>
          <a:p>
            <a:r>
              <a:rPr lang="ja-JP" altLang="ja-JP" dirty="0" smtClean="0"/>
              <a:t>平成</a:t>
            </a:r>
            <a:r>
              <a:rPr lang="en-US" altLang="ja-JP" dirty="0"/>
              <a:t>23</a:t>
            </a:r>
            <a:r>
              <a:rPr lang="ja-JP" altLang="ja-JP" dirty="0"/>
              <a:t>年</a:t>
            </a:r>
            <a:r>
              <a:rPr lang="en-US" altLang="ja-JP" dirty="0"/>
              <a:t>9</a:t>
            </a:r>
            <a:r>
              <a:rPr lang="ja-JP" altLang="ja-JP" dirty="0" smtClean="0"/>
              <a:t>月</a:t>
            </a:r>
            <a:r>
              <a:rPr lang="en-US" altLang="ja-JP" dirty="0" smtClean="0"/>
              <a:t>  </a:t>
            </a:r>
            <a:r>
              <a:rPr lang="ja-JP" altLang="en-US" dirty="0" smtClean="0"/>
              <a:t>→　</a:t>
            </a:r>
            <a:r>
              <a:rPr lang="ja-JP" altLang="ja-JP" dirty="0" smtClean="0"/>
              <a:t>約</a:t>
            </a:r>
            <a:r>
              <a:rPr lang="en-US" altLang="ja-JP" dirty="0"/>
              <a:t>1</a:t>
            </a:r>
            <a:r>
              <a:rPr lang="ja-JP" altLang="ja-JP" dirty="0"/>
              <a:t>か月間かけて除染</a:t>
            </a:r>
            <a:r>
              <a:rPr lang="ja-JP" altLang="ja-JP" dirty="0" smtClean="0"/>
              <a:t>工事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　　　　　　</a:t>
            </a:r>
            <a:r>
              <a:rPr lang="ja-JP" altLang="ja-JP" dirty="0" smtClean="0"/>
              <a:t>（</a:t>
            </a:r>
            <a:r>
              <a:rPr lang="ja-JP" altLang="ja-JP" dirty="0"/>
              <a:t>費用は市内の保育園で最高金額）</a:t>
            </a:r>
          </a:p>
          <a:p>
            <a:r>
              <a:rPr lang="ja-JP" altLang="ja-JP" dirty="0" smtClean="0"/>
              <a:t>除染</a:t>
            </a:r>
            <a:r>
              <a:rPr lang="ja-JP" altLang="en-US" dirty="0" smtClean="0"/>
              <a:t>のため　 →　</a:t>
            </a:r>
            <a:r>
              <a:rPr lang="ja-JP" altLang="ja-JP" dirty="0" smtClean="0"/>
              <a:t>木</a:t>
            </a:r>
            <a:r>
              <a:rPr lang="ja-JP" altLang="ja-JP" dirty="0"/>
              <a:t>の固定遊具</a:t>
            </a:r>
            <a:r>
              <a:rPr lang="ja-JP" altLang="ja-JP" dirty="0" smtClean="0"/>
              <a:t>全撤去</a:t>
            </a:r>
            <a:r>
              <a:rPr lang="ja-JP" altLang="en-US" dirty="0" smtClean="0"/>
              <a:t>（高圧洗浄しても線量が下がらない）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 </a:t>
            </a:r>
            <a:r>
              <a:rPr lang="en-US" altLang="ja-JP" dirty="0" smtClean="0"/>
              <a:t>※</a:t>
            </a:r>
            <a:r>
              <a:rPr lang="ja-JP" altLang="ja-JP" dirty="0" smtClean="0"/>
              <a:t>その後</a:t>
            </a:r>
            <a:r>
              <a:rPr lang="ja-JP" altLang="ja-JP" dirty="0"/>
              <a:t>、ゴムチップを</a:t>
            </a:r>
            <a:r>
              <a:rPr lang="ja-JP" altLang="ja-JP" dirty="0" smtClean="0"/>
              <a:t>敷き詰め</a:t>
            </a:r>
            <a:r>
              <a:rPr lang="ja-JP" altLang="en-US" dirty="0" smtClean="0"/>
              <a:t>た</a:t>
            </a:r>
            <a:r>
              <a:rPr lang="ja-JP" altLang="en-US" dirty="0"/>
              <a:t>上</a:t>
            </a:r>
            <a:r>
              <a:rPr lang="ja-JP" altLang="en-US" dirty="0" smtClean="0"/>
              <a:t>に</a:t>
            </a:r>
            <a:r>
              <a:rPr lang="ja-JP" altLang="ja-JP" dirty="0" smtClean="0"/>
              <a:t>アスレチック</a:t>
            </a:r>
            <a:r>
              <a:rPr lang="ja-JP" altLang="ja-JP" dirty="0"/>
              <a:t>遊具を</a:t>
            </a:r>
            <a:r>
              <a:rPr lang="ja-JP" altLang="ja-JP" dirty="0" smtClean="0"/>
              <a:t>設置</a:t>
            </a:r>
            <a:endParaRPr lang="ja-JP" altLang="ja-JP" dirty="0"/>
          </a:p>
          <a:p>
            <a:r>
              <a:rPr lang="ja-JP" altLang="ja-JP" dirty="0" smtClean="0"/>
              <a:t>園外</a:t>
            </a:r>
            <a:r>
              <a:rPr lang="ja-JP" altLang="ja-JP" dirty="0"/>
              <a:t>の</a:t>
            </a:r>
            <a:r>
              <a:rPr lang="ja-JP" altLang="ja-JP" dirty="0" smtClean="0"/>
              <a:t>ウッドテーブル</a:t>
            </a:r>
            <a:r>
              <a:rPr lang="ja-JP" altLang="en-US" dirty="0" smtClean="0"/>
              <a:t>・イス</a:t>
            </a:r>
            <a:r>
              <a:rPr lang="ja-JP" altLang="ja-JP" dirty="0" smtClean="0"/>
              <a:t>撤去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4674810" y="5768758"/>
            <a:ext cx="4174903" cy="864639"/>
          </a:xfrm>
          <a:prstGeom prst="wedgeRoundRectCallout">
            <a:avLst>
              <a:gd name="adj1" fmla="val -92030"/>
              <a:gd name="adj2" fmla="val -531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屋根からの水が垂れていた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84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6100" y="609600"/>
            <a:ext cx="9486900" cy="1016000"/>
          </a:xfrm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rgbClr val="0070C0"/>
                </a:solidFill>
              </a:rPr>
              <a:t>２．</a:t>
            </a:r>
            <a:r>
              <a:rPr lang="ja-JP" altLang="ja-JP" sz="4800" dirty="0" smtClean="0">
                <a:solidFill>
                  <a:srgbClr val="0070C0"/>
                </a:solidFill>
              </a:rPr>
              <a:t>除染</a:t>
            </a:r>
            <a:r>
              <a:rPr lang="ja-JP" altLang="en-US" sz="4800" dirty="0" smtClean="0">
                <a:solidFill>
                  <a:srgbClr val="0070C0"/>
                </a:solidFill>
              </a:rPr>
              <a:t>後の</a:t>
            </a:r>
            <a:r>
              <a:rPr lang="ja-JP" altLang="ja-JP" sz="4800" dirty="0" smtClean="0">
                <a:solidFill>
                  <a:srgbClr val="0070C0"/>
                </a:solidFill>
              </a:rPr>
              <a:t>放射線量</a:t>
            </a:r>
            <a:r>
              <a:rPr lang="ja-JP" altLang="en-US" sz="4800" dirty="0">
                <a:solidFill>
                  <a:srgbClr val="0070C0"/>
                </a:solidFill>
              </a:rPr>
              <a:t>数値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397001"/>
            <a:ext cx="8596668" cy="1436022"/>
          </a:xfrm>
        </p:spPr>
        <p:txBody>
          <a:bodyPr>
            <a:normAutofit lnSpcReduction="10000"/>
          </a:bodyPr>
          <a:lstStyle/>
          <a:p>
            <a:endParaRPr lang="ja-JP" altLang="ja-JP" dirty="0"/>
          </a:p>
          <a:p>
            <a:r>
              <a:rPr lang="ja-JP" altLang="en-US" dirty="0" smtClean="0"/>
              <a:t>線量が下がらず（</a:t>
            </a:r>
            <a:r>
              <a:rPr lang="en-US" altLang="ja-JP" dirty="0" smtClean="0"/>
              <a:t>0.5</a:t>
            </a:r>
            <a:r>
              <a:rPr lang="ja-JP" altLang="en-US" dirty="0"/>
              <a:t>～</a:t>
            </a:r>
            <a:r>
              <a:rPr lang="en-US" altLang="ja-JP" dirty="0" smtClean="0"/>
              <a:t>0.6μSv/h</a:t>
            </a:r>
            <a:r>
              <a:rPr lang="ja-JP" altLang="en-US" dirty="0" smtClean="0"/>
              <a:t>）</a:t>
            </a:r>
            <a:r>
              <a:rPr lang="ja-JP" altLang="ja-JP" dirty="0" smtClean="0"/>
              <a:t>第２</a:t>
            </a:r>
            <a:r>
              <a:rPr lang="ja-JP" altLang="ja-JP" dirty="0"/>
              <a:t>園庭の雑木林（みどりのおへや）立入禁止</a:t>
            </a:r>
          </a:p>
          <a:p>
            <a:r>
              <a:rPr lang="ja-JP" altLang="ja-JP" dirty="0" smtClean="0"/>
              <a:t>大好き</a:t>
            </a:r>
            <a:r>
              <a:rPr lang="ja-JP" altLang="ja-JP" dirty="0"/>
              <a:t>な土手登り禁止</a:t>
            </a:r>
          </a:p>
          <a:p>
            <a:pPr marL="0" indent="0">
              <a:buNone/>
            </a:pPr>
            <a:endParaRPr lang="ja-JP" altLang="ja-JP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77334" y="3475296"/>
            <a:ext cx="9486900" cy="101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800" dirty="0">
                <a:solidFill>
                  <a:srgbClr val="0070C0"/>
                </a:solidFill>
              </a:rPr>
              <a:t>３</a:t>
            </a:r>
            <a:r>
              <a:rPr lang="ja-JP" altLang="en-US" sz="4800" dirty="0" smtClean="0">
                <a:solidFill>
                  <a:srgbClr val="0070C0"/>
                </a:solidFill>
              </a:rPr>
              <a:t>．</a:t>
            </a:r>
            <a:r>
              <a:rPr lang="ja-JP" altLang="ja-JP" sz="4800" dirty="0">
                <a:solidFill>
                  <a:srgbClr val="0070C0"/>
                </a:solidFill>
              </a:rPr>
              <a:t>あすなろ農園の休園</a:t>
            </a:r>
            <a:endParaRPr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77334" y="3983296"/>
            <a:ext cx="8596668" cy="2061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ja-JP" dirty="0" smtClean="0"/>
          </a:p>
          <a:p>
            <a:pPr marL="0" indent="0">
              <a:buNone/>
            </a:pPr>
            <a:endParaRPr lang="ja-JP" altLang="ja-JP" dirty="0" smtClean="0"/>
          </a:p>
          <a:p>
            <a:r>
              <a:rPr lang="ja-JP" altLang="ja-JP" dirty="0" smtClean="0"/>
              <a:t>数多くの野菜を栽培していたが、玄関でのプランター栽培に変更</a:t>
            </a:r>
            <a:endParaRPr lang="en-US" altLang="ja-JP" dirty="0" smtClean="0"/>
          </a:p>
          <a:p>
            <a:r>
              <a:rPr lang="ja-JP" altLang="en-US" dirty="0" smtClean="0"/>
              <a:t>平成</a:t>
            </a:r>
            <a:r>
              <a:rPr lang="en-US" altLang="ja-JP" dirty="0"/>
              <a:t>26</a:t>
            </a:r>
            <a:r>
              <a:rPr lang="ja-JP" altLang="en-US" dirty="0" smtClean="0"/>
              <a:t>年</a:t>
            </a:r>
            <a:r>
              <a:rPr lang="ja-JP" altLang="en-US" dirty="0"/>
              <a:t>度</a:t>
            </a:r>
            <a:r>
              <a:rPr lang="ja-JP" altLang="en-US" dirty="0" smtClean="0"/>
              <a:t>から、ビニールハウスで栽培開始（作ったものを食べる予定）</a:t>
            </a:r>
            <a:endParaRPr lang="ja-JP" altLang="ja-JP" dirty="0" smtClean="0"/>
          </a:p>
          <a:p>
            <a:endParaRPr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5498982" y="2445305"/>
            <a:ext cx="4174903" cy="864639"/>
          </a:xfrm>
          <a:prstGeom prst="wedgeRoundRectCallout">
            <a:avLst>
              <a:gd name="adj1" fmla="val -52872"/>
              <a:gd name="adj2" fmla="val -87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除染の範囲に限界があった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8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rgbClr val="0070C0"/>
                </a:solidFill>
              </a:rPr>
              <a:t>４．</a:t>
            </a:r>
            <a:r>
              <a:rPr lang="ja-JP" altLang="ja-JP" sz="4800" dirty="0" smtClean="0">
                <a:solidFill>
                  <a:srgbClr val="0070C0"/>
                </a:solidFill>
              </a:rPr>
              <a:t>食材</a:t>
            </a:r>
            <a:r>
              <a:rPr lang="ja-JP" altLang="ja-JP" sz="4800" dirty="0">
                <a:solidFill>
                  <a:srgbClr val="0070C0"/>
                </a:solidFill>
              </a:rPr>
              <a:t>の厳選</a:t>
            </a:r>
            <a:br>
              <a:rPr lang="ja-JP" altLang="ja-JP" sz="4800" dirty="0">
                <a:solidFill>
                  <a:srgbClr val="0070C0"/>
                </a:solidFill>
              </a:rPr>
            </a:b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487489"/>
            <a:ext cx="8596668" cy="1166811"/>
          </a:xfrm>
        </p:spPr>
        <p:txBody>
          <a:bodyPr>
            <a:normAutofit lnSpcReduction="10000"/>
          </a:bodyPr>
          <a:lstStyle/>
          <a:p>
            <a:r>
              <a:rPr lang="ja-JP" altLang="ja-JP" dirty="0" smtClean="0"/>
              <a:t>地産地消</a:t>
            </a:r>
            <a:r>
              <a:rPr lang="ja-JP" altLang="ja-JP" dirty="0"/>
              <a:t>から県外産へ（モニタリング済みのもの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  復興の足かせになるが、保護者の意向に沿って子どものみ</a:t>
            </a:r>
            <a:endParaRPr lang="ja-JP" altLang="ja-JP" dirty="0"/>
          </a:p>
          <a:p>
            <a:r>
              <a:rPr lang="ja-JP" altLang="ja-JP" dirty="0" smtClean="0"/>
              <a:t>調乳用</a:t>
            </a:r>
            <a:r>
              <a:rPr lang="ja-JP" altLang="ja-JP" dirty="0"/>
              <a:t>・１歳児までのお茶は購入した水を使用（個別にも対応）</a:t>
            </a:r>
          </a:p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90034" y="2808289"/>
            <a:ext cx="8596668" cy="1027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800" dirty="0">
                <a:solidFill>
                  <a:srgbClr val="0070C0"/>
                </a:solidFill>
              </a:rPr>
              <a:t>５</a:t>
            </a:r>
            <a:r>
              <a:rPr lang="ja-JP" altLang="en-US" sz="4800" dirty="0" smtClean="0">
                <a:solidFill>
                  <a:srgbClr val="0070C0"/>
                </a:solidFill>
              </a:rPr>
              <a:t>．</a:t>
            </a:r>
            <a:r>
              <a:rPr lang="ja-JP" altLang="ja-JP" sz="4800" dirty="0">
                <a:solidFill>
                  <a:srgbClr val="0070C0"/>
                </a:solidFill>
              </a:rPr>
              <a:t>震災後の保育</a:t>
            </a:r>
            <a:r>
              <a:rPr lang="ja-JP" altLang="ja-JP" sz="4800" dirty="0" smtClean="0">
                <a:solidFill>
                  <a:srgbClr val="0070C0"/>
                </a:solidFill>
              </a:rPr>
              <a:t/>
            </a:r>
            <a:br>
              <a:rPr lang="ja-JP" altLang="ja-JP" sz="4800" dirty="0" smtClean="0">
                <a:solidFill>
                  <a:srgbClr val="0070C0"/>
                </a:solidFill>
              </a:rPr>
            </a:br>
            <a:endParaRPr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90034" y="3835400"/>
            <a:ext cx="8596668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（１</a:t>
            </a:r>
            <a:r>
              <a:rPr lang="ja-JP" altLang="en-US" dirty="0"/>
              <a:t>）</a:t>
            </a:r>
            <a:r>
              <a:rPr lang="ja-JP" altLang="ja-JP" dirty="0" smtClean="0"/>
              <a:t>戸外</a:t>
            </a:r>
            <a:r>
              <a:rPr lang="ja-JP" altLang="ja-JP" dirty="0"/>
              <a:t>あそびと散歩</a:t>
            </a:r>
          </a:p>
          <a:p>
            <a:r>
              <a:rPr lang="ja-JP" altLang="ja-JP" dirty="0" smtClean="0"/>
              <a:t>放射</a:t>
            </a:r>
            <a:r>
              <a:rPr lang="ja-JP" altLang="ja-JP" dirty="0"/>
              <a:t>線量に関してはデリケートな問題なので、保護者アンケートを実施</a:t>
            </a:r>
            <a:r>
              <a:rPr lang="ja-JP" altLang="ja-JP" dirty="0" smtClean="0"/>
              <a:t>して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 </a:t>
            </a:r>
            <a:r>
              <a:rPr lang="ja-JP" altLang="ja-JP" dirty="0" smtClean="0"/>
              <a:t>すべて</a:t>
            </a:r>
            <a:r>
              <a:rPr lang="ja-JP" altLang="ja-JP" dirty="0"/>
              <a:t>個別対応</a:t>
            </a:r>
          </a:p>
          <a:p>
            <a:r>
              <a:rPr lang="ja-JP" altLang="ja-JP" dirty="0" smtClean="0"/>
              <a:t>戸外</a:t>
            </a:r>
            <a:r>
              <a:rPr lang="ja-JP" altLang="ja-JP" dirty="0"/>
              <a:t>活動は、</a:t>
            </a:r>
            <a:r>
              <a:rPr lang="en-US" altLang="ja-JP" dirty="0"/>
              <a:t>10</a:t>
            </a:r>
            <a:r>
              <a:rPr lang="ja-JP" altLang="ja-JP" dirty="0"/>
              <a:t>分間から</a:t>
            </a:r>
            <a:r>
              <a:rPr lang="ja-JP" altLang="ja-JP" dirty="0" smtClean="0"/>
              <a:t>始め</a:t>
            </a:r>
            <a:r>
              <a:rPr lang="en-US" altLang="ja-JP" dirty="0" smtClean="0"/>
              <a:t>30</a:t>
            </a:r>
            <a:r>
              <a:rPr lang="ja-JP" altLang="ja-JP" dirty="0"/>
              <a:t>分間　土に触れない限られた空間で</a:t>
            </a:r>
            <a:r>
              <a:rPr lang="ja-JP" altLang="ja-JP" dirty="0" smtClean="0"/>
              <a:t>あそぶ</a:t>
            </a:r>
            <a:endParaRPr lang="en-US" altLang="ja-JP" dirty="0" smtClean="0"/>
          </a:p>
          <a:p>
            <a:r>
              <a:rPr lang="ja-JP" altLang="en-US" dirty="0" smtClean="0"/>
              <a:t>平成</a:t>
            </a:r>
            <a:r>
              <a:rPr lang="en-US" altLang="ja-JP" dirty="0"/>
              <a:t>26</a:t>
            </a:r>
            <a:r>
              <a:rPr lang="ja-JP" altLang="en-US" dirty="0" smtClean="0"/>
              <a:t>年度　園庭改修工事後、</a:t>
            </a:r>
            <a:r>
              <a:rPr lang="en-US" altLang="ja-JP" dirty="0" smtClean="0"/>
              <a:t>1</a:t>
            </a:r>
            <a:r>
              <a:rPr lang="ja-JP" altLang="en-US" dirty="0" smtClean="0"/>
              <a:t>時間の希望と制限なしまで幅広い</a:t>
            </a:r>
            <a:endParaRPr lang="ja-JP" altLang="ja-JP" dirty="0"/>
          </a:p>
          <a:p>
            <a:r>
              <a:rPr lang="ja-JP" altLang="ja-JP" dirty="0" smtClean="0"/>
              <a:t>散歩</a:t>
            </a:r>
            <a:r>
              <a:rPr lang="ja-JP" altLang="ja-JP" dirty="0"/>
              <a:t>は、保育園近隣の道路の除染が終わらないため、線量が高く実施できない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28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rgbClr val="0070C0"/>
                </a:solidFill>
              </a:rPr>
              <a:t>６．</a:t>
            </a:r>
            <a:r>
              <a:rPr lang="ja-JP" altLang="ja-JP" sz="4800" dirty="0" smtClean="0">
                <a:solidFill>
                  <a:srgbClr val="0070C0"/>
                </a:solidFill>
              </a:rPr>
              <a:t>自然物</a:t>
            </a:r>
            <a:r>
              <a:rPr lang="ja-JP" altLang="ja-JP" sz="4800" dirty="0">
                <a:solidFill>
                  <a:srgbClr val="0070C0"/>
                </a:solidFill>
              </a:rPr>
              <a:t>や飼育物</a:t>
            </a:r>
            <a:br>
              <a:rPr lang="ja-JP" altLang="ja-JP" sz="4800" dirty="0">
                <a:solidFill>
                  <a:srgbClr val="0070C0"/>
                </a:solidFill>
              </a:rPr>
            </a:b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411289"/>
            <a:ext cx="8596668" cy="1636711"/>
          </a:xfrm>
        </p:spPr>
        <p:txBody>
          <a:bodyPr/>
          <a:lstStyle/>
          <a:p>
            <a:r>
              <a:rPr lang="en-US" altLang="ja-JP" dirty="0" smtClean="0"/>
              <a:t>1</a:t>
            </a:r>
            <a:r>
              <a:rPr lang="ja-JP" altLang="ja-JP" dirty="0" smtClean="0"/>
              <a:t>年目</a:t>
            </a:r>
            <a:r>
              <a:rPr lang="ja-JP" altLang="en-US" dirty="0" smtClean="0"/>
              <a:t>　　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ja-JP" altLang="ja-JP" dirty="0" smtClean="0"/>
              <a:t>県外</a:t>
            </a:r>
            <a:r>
              <a:rPr lang="ja-JP" altLang="ja-JP" dirty="0"/>
              <a:t>の物のみ</a:t>
            </a:r>
          </a:p>
          <a:p>
            <a:r>
              <a:rPr lang="en-US" altLang="ja-JP" dirty="0" smtClean="0"/>
              <a:t>2</a:t>
            </a:r>
            <a:r>
              <a:rPr lang="ja-JP" altLang="ja-JP" dirty="0" smtClean="0"/>
              <a:t>年目</a:t>
            </a:r>
            <a:r>
              <a:rPr lang="ja-JP" altLang="en-US" dirty="0" smtClean="0"/>
              <a:t>から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ja-JP" altLang="ja-JP" dirty="0" smtClean="0"/>
              <a:t>県内</a:t>
            </a:r>
            <a:r>
              <a:rPr lang="ja-JP" altLang="ja-JP" dirty="0"/>
              <a:t>の物も</a:t>
            </a:r>
            <a:r>
              <a:rPr lang="ja-JP" altLang="ja-JP" dirty="0" smtClean="0"/>
              <a:t>取り入れる</a:t>
            </a:r>
            <a:endParaRPr lang="ja-JP" altLang="ja-JP" dirty="0"/>
          </a:p>
          <a:p>
            <a:r>
              <a:rPr lang="ja-JP" altLang="ja-JP" dirty="0" smtClean="0"/>
              <a:t>支援</a:t>
            </a:r>
            <a:r>
              <a:rPr lang="ja-JP" altLang="ja-JP" dirty="0"/>
              <a:t>物資でいただいたものを活用して、木の実の製作や芋掘りごっこ・落ち葉プールなど</a:t>
            </a:r>
            <a:r>
              <a:rPr lang="ja-JP" altLang="ja-JP" dirty="0" smtClean="0"/>
              <a:t>を疑似体験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77334" y="3214689"/>
            <a:ext cx="8596668" cy="965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800" dirty="0">
                <a:solidFill>
                  <a:srgbClr val="0070C0"/>
                </a:solidFill>
              </a:rPr>
              <a:t>７</a:t>
            </a:r>
            <a:r>
              <a:rPr lang="ja-JP" altLang="en-US" sz="4800" dirty="0" smtClean="0">
                <a:solidFill>
                  <a:srgbClr val="0070C0"/>
                </a:solidFill>
              </a:rPr>
              <a:t>．</a:t>
            </a:r>
            <a:r>
              <a:rPr lang="ja-JP" altLang="ja-JP" sz="4800" dirty="0">
                <a:solidFill>
                  <a:srgbClr val="0070C0"/>
                </a:solidFill>
              </a:rPr>
              <a:t>水あそび</a:t>
            </a:r>
            <a:r>
              <a:rPr lang="ja-JP" altLang="ja-JP" sz="4800" dirty="0" smtClean="0">
                <a:solidFill>
                  <a:srgbClr val="0070C0"/>
                </a:solidFill>
              </a:rPr>
              <a:t/>
            </a:r>
            <a:br>
              <a:rPr lang="ja-JP" altLang="ja-JP" sz="4800" dirty="0" smtClean="0">
                <a:solidFill>
                  <a:srgbClr val="0070C0"/>
                </a:solidFill>
              </a:rPr>
            </a:br>
            <a:endParaRPr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90034" y="4179889"/>
            <a:ext cx="9393766" cy="171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dirty="0"/>
              <a:t>例年使用していた場所の放射線量が高く、組立式プールを戸外に出せない</a:t>
            </a:r>
          </a:p>
          <a:p>
            <a:r>
              <a:rPr lang="ja-JP" altLang="ja-JP" dirty="0" smtClean="0"/>
              <a:t>肌</a:t>
            </a:r>
            <a:r>
              <a:rPr lang="ja-JP" altLang="ja-JP" dirty="0"/>
              <a:t>を露出することに不安があるなどから、</a:t>
            </a:r>
            <a:r>
              <a:rPr lang="en-US" altLang="ja-JP" dirty="0"/>
              <a:t>1</a:t>
            </a:r>
            <a:r>
              <a:rPr lang="ja-JP" altLang="ja-JP" dirty="0"/>
              <a:t>年目は室内シャワーのみの対応</a:t>
            </a:r>
          </a:p>
          <a:p>
            <a:r>
              <a:rPr lang="ja-JP" altLang="ja-JP" dirty="0" smtClean="0"/>
              <a:t>平成</a:t>
            </a:r>
            <a:r>
              <a:rPr lang="en-US" altLang="ja-JP" dirty="0"/>
              <a:t>24</a:t>
            </a:r>
            <a:r>
              <a:rPr lang="ja-JP" altLang="ja-JP" dirty="0"/>
              <a:t>年度　</a:t>
            </a:r>
            <a:r>
              <a:rPr lang="ja-JP" altLang="en-US" dirty="0" smtClean="0"/>
              <a:t>→　</a:t>
            </a:r>
            <a:r>
              <a:rPr lang="ja-JP" altLang="ja-JP" dirty="0" smtClean="0"/>
              <a:t>サンルーム</a:t>
            </a:r>
            <a:r>
              <a:rPr lang="ja-JP" altLang="ja-JP" dirty="0"/>
              <a:t>を設置して、全天候型で思う存分プールあそびを実施</a:t>
            </a:r>
          </a:p>
          <a:p>
            <a:r>
              <a:rPr lang="ja-JP" altLang="en-US" dirty="0" smtClean="0"/>
              <a:t>平成</a:t>
            </a:r>
            <a:r>
              <a:rPr lang="en-US" altLang="ja-JP" dirty="0" smtClean="0"/>
              <a:t>26</a:t>
            </a:r>
            <a:r>
              <a:rPr lang="ja-JP" altLang="en-US" dirty="0" smtClean="0"/>
              <a:t>年度　→　園庭を改修しグリーンチップにした上にプールを出す（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年ぶり）　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3736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6300"/>
          </a:xfrm>
        </p:spPr>
        <p:txBody>
          <a:bodyPr>
            <a:normAutofit/>
          </a:bodyPr>
          <a:lstStyle/>
          <a:p>
            <a:r>
              <a:rPr lang="ja-JP" altLang="en-US" sz="4800" dirty="0" smtClean="0">
                <a:solidFill>
                  <a:srgbClr val="0070C0"/>
                </a:solidFill>
              </a:rPr>
              <a:t>８．</a:t>
            </a:r>
            <a:r>
              <a:rPr lang="ja-JP" altLang="ja-JP" sz="4800" dirty="0" smtClean="0">
                <a:solidFill>
                  <a:srgbClr val="0070C0"/>
                </a:solidFill>
              </a:rPr>
              <a:t>砂あそび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418563"/>
            <a:ext cx="8596668" cy="930937"/>
          </a:xfrm>
        </p:spPr>
        <p:txBody>
          <a:bodyPr/>
          <a:lstStyle/>
          <a:p>
            <a:r>
              <a:rPr lang="ja-JP" altLang="ja-JP" dirty="0"/>
              <a:t>砂を入れ替えても、放射線量が少しずつ高くなるため使用することが</a:t>
            </a:r>
            <a:r>
              <a:rPr lang="ja-JP" altLang="ja-JP" dirty="0" smtClean="0"/>
              <a:t>困難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  室内用の砂場を設置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77334" y="2546350"/>
            <a:ext cx="8596668" cy="876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800" dirty="0">
                <a:solidFill>
                  <a:srgbClr val="0070C0"/>
                </a:solidFill>
              </a:rPr>
              <a:t>９</a:t>
            </a:r>
            <a:r>
              <a:rPr lang="ja-JP" altLang="en-US" sz="4800" dirty="0" smtClean="0">
                <a:solidFill>
                  <a:srgbClr val="0070C0"/>
                </a:solidFill>
              </a:rPr>
              <a:t>．</a:t>
            </a:r>
            <a:r>
              <a:rPr lang="ja-JP" altLang="ja-JP" sz="4800" dirty="0">
                <a:solidFill>
                  <a:srgbClr val="0070C0"/>
                </a:solidFill>
              </a:rPr>
              <a:t>生活環境</a:t>
            </a:r>
            <a:endParaRPr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77334" y="3435350"/>
            <a:ext cx="8961966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（１</a:t>
            </a:r>
            <a:r>
              <a:rPr lang="ja-JP" altLang="en-US" dirty="0"/>
              <a:t>）</a:t>
            </a:r>
            <a:r>
              <a:rPr lang="ja-JP" altLang="ja-JP" dirty="0" smtClean="0"/>
              <a:t>窓</a:t>
            </a:r>
            <a:r>
              <a:rPr lang="ja-JP" altLang="ja-JP" dirty="0"/>
              <a:t>の開閉</a:t>
            </a:r>
          </a:p>
          <a:p>
            <a:r>
              <a:rPr lang="en-US" altLang="ja-JP" dirty="0" smtClean="0"/>
              <a:t>1</a:t>
            </a:r>
            <a:r>
              <a:rPr lang="ja-JP" altLang="ja-JP" dirty="0"/>
              <a:t>年目の除</a:t>
            </a:r>
            <a:r>
              <a:rPr lang="ja-JP" altLang="ja-JP" dirty="0" smtClean="0"/>
              <a:t>染前</a:t>
            </a:r>
            <a:r>
              <a:rPr lang="ja-JP" altLang="en-US" dirty="0" smtClean="0"/>
              <a:t>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ja-JP" altLang="ja-JP" dirty="0" smtClean="0"/>
              <a:t>窓</a:t>
            </a:r>
            <a:r>
              <a:rPr lang="ja-JP" altLang="ja-JP" dirty="0"/>
              <a:t>を開けない（空気清浄機とエアコン使用のみ）</a:t>
            </a:r>
          </a:p>
          <a:p>
            <a:pPr marL="0" indent="0">
              <a:buNone/>
            </a:pPr>
            <a:r>
              <a:rPr lang="ja-JP" altLang="en-US" dirty="0" smtClean="0"/>
              <a:t>　  </a:t>
            </a:r>
            <a:r>
              <a:rPr lang="ja-JP" altLang="ja-JP" dirty="0" smtClean="0"/>
              <a:t>猛暑</a:t>
            </a:r>
            <a:r>
              <a:rPr lang="ja-JP" altLang="ja-JP" dirty="0"/>
              <a:t>で、感染症は例年より多かった</a:t>
            </a:r>
          </a:p>
          <a:p>
            <a:r>
              <a:rPr lang="ja-JP" altLang="ja-JP" dirty="0" smtClean="0"/>
              <a:t>除染後</a:t>
            </a:r>
            <a:r>
              <a:rPr lang="ja-JP" altLang="en-US" dirty="0" smtClean="0"/>
              <a:t>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ja-JP" altLang="ja-JP" dirty="0" smtClean="0"/>
              <a:t>空間</a:t>
            </a:r>
            <a:r>
              <a:rPr lang="ja-JP" altLang="ja-JP" dirty="0"/>
              <a:t>線量を見ながら開閉</a:t>
            </a:r>
          </a:p>
          <a:p>
            <a:r>
              <a:rPr lang="en-US" altLang="ja-JP" dirty="0" smtClean="0"/>
              <a:t>2</a:t>
            </a:r>
            <a:r>
              <a:rPr lang="ja-JP" altLang="ja-JP" dirty="0" smtClean="0"/>
              <a:t>年目</a:t>
            </a:r>
            <a:r>
              <a:rPr lang="ja-JP" altLang="en-US" dirty="0" smtClean="0"/>
              <a:t>　  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ja-JP" altLang="ja-JP" dirty="0" smtClean="0"/>
              <a:t>原発</a:t>
            </a:r>
            <a:r>
              <a:rPr lang="ja-JP" altLang="ja-JP" dirty="0"/>
              <a:t>事故以前同様</a:t>
            </a:r>
          </a:p>
          <a:p>
            <a:pPr marL="0" indent="0">
              <a:buNone/>
            </a:pPr>
            <a:r>
              <a:rPr lang="ja-JP" altLang="en-US" dirty="0" smtClean="0"/>
              <a:t>（２</a:t>
            </a:r>
            <a:r>
              <a:rPr lang="ja-JP" altLang="en-US" dirty="0"/>
              <a:t>）</a:t>
            </a:r>
            <a:r>
              <a:rPr lang="ja-JP" altLang="ja-JP" dirty="0" smtClean="0"/>
              <a:t>洗濯</a:t>
            </a:r>
            <a:r>
              <a:rPr lang="ja-JP" altLang="ja-JP" dirty="0"/>
              <a:t>も</a:t>
            </a:r>
            <a:r>
              <a:rPr lang="ja-JP" altLang="ja-JP" dirty="0" smtClean="0"/>
              <a:t>の</a:t>
            </a:r>
            <a:r>
              <a:rPr lang="ja-JP" altLang="en-US" dirty="0" smtClean="0"/>
              <a:t>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ja-JP" altLang="ja-JP" dirty="0" smtClean="0"/>
              <a:t>室内干し</a:t>
            </a:r>
            <a:r>
              <a:rPr lang="ja-JP" altLang="en-US" dirty="0" smtClean="0"/>
              <a:t>　平成</a:t>
            </a:r>
            <a:r>
              <a:rPr lang="en-US" altLang="ja-JP" dirty="0" smtClean="0"/>
              <a:t>26</a:t>
            </a:r>
            <a:r>
              <a:rPr lang="ja-JP" altLang="en-US" dirty="0" smtClean="0"/>
              <a:t>年度はウッドデッキを改修したので外に干す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（３</a:t>
            </a:r>
            <a:r>
              <a:rPr lang="ja-JP" altLang="en-US" dirty="0"/>
              <a:t>）</a:t>
            </a:r>
            <a:r>
              <a:rPr lang="ja-JP" altLang="ja-JP" dirty="0" smtClean="0"/>
              <a:t>その他</a:t>
            </a:r>
            <a:r>
              <a:rPr lang="ja-JP" altLang="ja-JP" dirty="0"/>
              <a:t>　　マスクをする子が</a:t>
            </a:r>
            <a:r>
              <a:rPr lang="ja-JP" altLang="ja-JP" dirty="0" smtClean="0"/>
              <a:t>増えた</a:t>
            </a:r>
            <a:r>
              <a:rPr lang="ja-JP" altLang="en-US" dirty="0" smtClean="0"/>
              <a:t>　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年度からは減少</a:t>
            </a:r>
            <a:endParaRPr lang="ja-JP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33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/>
          </a:bodyPr>
          <a:lstStyle/>
          <a:p>
            <a:r>
              <a:rPr lang="ja-JP" altLang="en-US" sz="4800" dirty="0" smtClean="0">
                <a:solidFill>
                  <a:srgbClr val="0070C0"/>
                </a:solidFill>
              </a:rPr>
              <a:t>１０．</a:t>
            </a:r>
            <a:r>
              <a:rPr lang="ja-JP" altLang="ja-JP" sz="4800" dirty="0" smtClean="0">
                <a:solidFill>
                  <a:srgbClr val="0070C0"/>
                </a:solidFill>
              </a:rPr>
              <a:t>運動</a:t>
            </a:r>
            <a:r>
              <a:rPr lang="ja-JP" altLang="ja-JP" sz="4800" dirty="0">
                <a:solidFill>
                  <a:srgbClr val="0070C0"/>
                </a:solidFill>
              </a:rPr>
              <a:t>遊び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1293811"/>
          </a:xfrm>
        </p:spPr>
        <p:txBody>
          <a:bodyPr/>
          <a:lstStyle/>
          <a:p>
            <a:r>
              <a:rPr lang="ja-JP" altLang="ja-JP" dirty="0" smtClean="0"/>
              <a:t>今</a:t>
            </a:r>
            <a:r>
              <a:rPr lang="ja-JP" altLang="ja-JP" dirty="0"/>
              <a:t>まで以上に、意図的・計画的・個別に応じた運動あそびを実施</a:t>
            </a:r>
          </a:p>
          <a:p>
            <a:r>
              <a:rPr lang="ja-JP" altLang="ja-JP" dirty="0" smtClean="0"/>
              <a:t>運動</a:t>
            </a:r>
            <a:r>
              <a:rPr lang="ja-JP" altLang="ja-JP" dirty="0"/>
              <a:t>器具の購入</a:t>
            </a:r>
          </a:p>
          <a:p>
            <a:r>
              <a:rPr lang="ja-JP" altLang="ja-JP" dirty="0" smtClean="0"/>
              <a:t>外部</a:t>
            </a:r>
            <a:r>
              <a:rPr lang="ja-JP" altLang="ja-JP" dirty="0"/>
              <a:t>講師招聘</a:t>
            </a:r>
            <a:r>
              <a:rPr lang="ja-JP" altLang="ja-JP" dirty="0" smtClean="0"/>
              <a:t>など</a:t>
            </a:r>
            <a:r>
              <a:rPr lang="ja-JP" altLang="en-US" dirty="0" smtClean="0"/>
              <a:t>（</a:t>
            </a:r>
            <a:r>
              <a:rPr lang="ja-JP" altLang="ja-JP" dirty="0" smtClean="0"/>
              <a:t>リトミック</a:t>
            </a:r>
            <a:r>
              <a:rPr lang="ja-JP" altLang="ja-JP" dirty="0"/>
              <a:t>・３Ｂ体操・</a:t>
            </a:r>
            <a:r>
              <a:rPr lang="ja-JP" altLang="ja-JP" dirty="0" smtClean="0"/>
              <a:t>スイミングスクール</a:t>
            </a:r>
            <a:r>
              <a:rPr lang="ja-JP" altLang="en-US" dirty="0" smtClean="0"/>
              <a:t>）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50334" y="3390900"/>
            <a:ext cx="8596668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800" dirty="0" smtClean="0">
                <a:solidFill>
                  <a:srgbClr val="0070C0"/>
                </a:solidFill>
              </a:rPr>
              <a:t>１１．</a:t>
            </a:r>
            <a:r>
              <a:rPr lang="ja-JP" altLang="ja-JP" sz="4800" dirty="0">
                <a:solidFill>
                  <a:srgbClr val="0070C0"/>
                </a:solidFill>
              </a:rPr>
              <a:t>外部支援</a:t>
            </a:r>
            <a:endParaRPr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77334" y="4419600"/>
            <a:ext cx="9076266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dirty="0"/>
              <a:t>多くの方（ボランティア・ＮＰＯなど）の支援を頂き、今まで経験</a:t>
            </a:r>
            <a:r>
              <a:rPr lang="ja-JP" altLang="ja-JP" dirty="0" smtClean="0"/>
              <a:t>できなかった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  </a:t>
            </a:r>
            <a:r>
              <a:rPr lang="ja-JP" altLang="ja-JP" dirty="0" smtClean="0"/>
              <a:t>こと（</a:t>
            </a:r>
            <a:r>
              <a:rPr lang="ja-JP" altLang="ja-JP" dirty="0"/>
              <a:t>自然の中であそぶ</a:t>
            </a:r>
            <a:r>
              <a:rPr lang="ja-JP" altLang="ja-JP" dirty="0" smtClean="0"/>
              <a:t>・</a:t>
            </a:r>
            <a:r>
              <a:rPr lang="ja-JP" altLang="en-US" dirty="0" smtClean="0"/>
              <a:t>スキー場での</a:t>
            </a:r>
            <a:r>
              <a:rPr lang="ja-JP" altLang="ja-JP" dirty="0" smtClean="0"/>
              <a:t>雪あそび</a:t>
            </a:r>
            <a:r>
              <a:rPr lang="ja-JP" altLang="ja-JP" dirty="0"/>
              <a:t>・</a:t>
            </a:r>
            <a:r>
              <a:rPr lang="ja-JP" altLang="ja-JP" dirty="0" smtClean="0"/>
              <a:t>魚つかみ</a:t>
            </a:r>
            <a:r>
              <a:rPr lang="ja-JP" altLang="en-US" dirty="0" smtClean="0"/>
              <a:t>・サッカー観戦</a:t>
            </a:r>
            <a:r>
              <a:rPr lang="ja-JP" altLang="ja-JP" dirty="0" smtClean="0"/>
              <a:t>など）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ja-JP" altLang="ja-JP" dirty="0" smtClean="0"/>
              <a:t>を</a:t>
            </a:r>
            <a:r>
              <a:rPr lang="ja-JP" altLang="ja-JP" dirty="0"/>
              <a:t>実践している。</a:t>
            </a:r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210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5500"/>
          </a:xfrm>
        </p:spPr>
        <p:txBody>
          <a:bodyPr>
            <a:normAutofit/>
          </a:bodyPr>
          <a:lstStyle/>
          <a:p>
            <a:r>
              <a:rPr lang="ja-JP" altLang="en-US" sz="4800" dirty="0" smtClean="0">
                <a:solidFill>
                  <a:srgbClr val="0070C0"/>
                </a:solidFill>
              </a:rPr>
              <a:t>１２．</a:t>
            </a:r>
            <a:r>
              <a:rPr lang="ja-JP" altLang="ja-JP" sz="4800" dirty="0" smtClean="0">
                <a:solidFill>
                  <a:srgbClr val="0070C0"/>
                </a:solidFill>
              </a:rPr>
              <a:t>行事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435101"/>
            <a:ext cx="9241366" cy="1752600"/>
          </a:xfrm>
        </p:spPr>
        <p:txBody>
          <a:bodyPr>
            <a:normAutofit/>
          </a:bodyPr>
          <a:lstStyle/>
          <a:p>
            <a:r>
              <a:rPr lang="ja-JP" altLang="ja-JP" dirty="0" smtClean="0"/>
              <a:t>遠足</a:t>
            </a:r>
            <a:r>
              <a:rPr lang="ja-JP" altLang="en-US" dirty="0" smtClean="0"/>
              <a:t>　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ja-JP" altLang="ja-JP" dirty="0" smtClean="0"/>
              <a:t>県外</a:t>
            </a:r>
            <a:r>
              <a:rPr lang="ja-JP" altLang="ja-JP" dirty="0"/>
              <a:t>・線量の低い会津方面</a:t>
            </a:r>
          </a:p>
          <a:p>
            <a:r>
              <a:rPr lang="ja-JP" altLang="ja-JP" dirty="0" smtClean="0"/>
              <a:t>夏祭り</a:t>
            </a:r>
            <a:r>
              <a:rPr lang="ja-JP" altLang="en-US" dirty="0" smtClean="0"/>
              <a:t>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en-US" altLang="ja-JP" dirty="0"/>
              <a:t>1</a:t>
            </a:r>
            <a:r>
              <a:rPr lang="ja-JP" altLang="en-US" dirty="0"/>
              <a:t>年目</a:t>
            </a:r>
            <a:r>
              <a:rPr lang="ja-JP" altLang="en-US" dirty="0" smtClean="0"/>
              <a:t>は</a:t>
            </a:r>
            <a:r>
              <a:rPr lang="ja-JP" altLang="ja-JP" dirty="0" smtClean="0"/>
              <a:t>室内</a:t>
            </a:r>
            <a:r>
              <a:rPr lang="ja-JP" altLang="ja-JP" dirty="0"/>
              <a:t>　</a:t>
            </a:r>
            <a:r>
              <a:rPr lang="en-US" altLang="ja-JP" dirty="0"/>
              <a:t>2</a:t>
            </a:r>
            <a:r>
              <a:rPr lang="ja-JP" altLang="ja-JP" dirty="0"/>
              <a:t>年目は一部</a:t>
            </a:r>
            <a:r>
              <a:rPr lang="ja-JP" altLang="ja-JP" dirty="0" smtClean="0"/>
              <a:t>屋外</a:t>
            </a:r>
            <a:r>
              <a:rPr lang="ja-JP" altLang="en-US" dirty="0" smtClean="0"/>
              <a:t>　平成</a:t>
            </a:r>
            <a:r>
              <a:rPr lang="en-US" altLang="ja-JP" dirty="0" smtClean="0"/>
              <a:t>26</a:t>
            </a:r>
            <a:r>
              <a:rPr lang="ja-JP" altLang="en-US" dirty="0" smtClean="0"/>
              <a:t>年度は飲食以外は戸外で実施</a:t>
            </a:r>
            <a:endParaRPr lang="ja-JP" altLang="ja-JP" dirty="0"/>
          </a:p>
          <a:p>
            <a:r>
              <a:rPr lang="ja-JP" altLang="ja-JP" dirty="0" smtClean="0"/>
              <a:t>運動会</a:t>
            </a:r>
            <a:r>
              <a:rPr lang="ja-JP" altLang="en-US" dirty="0" smtClean="0"/>
              <a:t>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ja-JP" altLang="ja-JP" dirty="0" smtClean="0"/>
              <a:t>小学校</a:t>
            </a:r>
            <a:r>
              <a:rPr lang="ja-JP" altLang="ja-JP" dirty="0"/>
              <a:t>の</a:t>
            </a:r>
            <a:r>
              <a:rPr lang="ja-JP" altLang="ja-JP" dirty="0" smtClean="0"/>
              <a:t>体育館</a:t>
            </a:r>
            <a:r>
              <a:rPr lang="ja-JP" altLang="en-US" dirty="0" smtClean="0"/>
              <a:t>　平成</a:t>
            </a:r>
            <a:r>
              <a:rPr lang="en-US" altLang="ja-JP" dirty="0" smtClean="0"/>
              <a:t>26</a:t>
            </a:r>
            <a:r>
              <a:rPr lang="ja-JP" altLang="en-US" dirty="0" smtClean="0"/>
              <a:t>年度は園庭で実施予定</a:t>
            </a:r>
            <a:endParaRPr lang="ja-JP" altLang="ja-JP" dirty="0"/>
          </a:p>
          <a:p>
            <a:r>
              <a:rPr lang="ja-JP" altLang="ja-JP" dirty="0" smtClean="0"/>
              <a:t>焼き芋</a:t>
            </a:r>
            <a:r>
              <a:rPr lang="ja-JP" altLang="en-US" dirty="0" smtClean="0"/>
              <a:t>　</a:t>
            </a:r>
            <a:r>
              <a:rPr lang="ja-JP" altLang="ja-JP" dirty="0" smtClean="0"/>
              <a:t>→</a:t>
            </a:r>
            <a:r>
              <a:rPr lang="ja-JP" altLang="en-US" dirty="0" smtClean="0"/>
              <a:t>　</a:t>
            </a:r>
            <a:r>
              <a:rPr lang="ja-JP" altLang="ja-JP" dirty="0" smtClean="0"/>
              <a:t>実施</a:t>
            </a:r>
            <a:r>
              <a:rPr lang="ja-JP" altLang="ja-JP" dirty="0"/>
              <a:t>できない</a:t>
            </a:r>
          </a:p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88434" y="3187700"/>
            <a:ext cx="8596668" cy="825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800" dirty="0" smtClean="0">
                <a:solidFill>
                  <a:srgbClr val="0070C0"/>
                </a:solidFill>
              </a:rPr>
              <a:t>１３．ホットスポットは</a:t>
            </a:r>
            <a:endParaRPr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51934" y="4216401"/>
            <a:ext cx="85966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2</a:t>
            </a:r>
            <a:r>
              <a:rPr lang="ja-JP" altLang="en-US" dirty="0" smtClean="0"/>
              <a:t>年経過しても改善されなかった場所は、出来るところから改修工事を実施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  屋根のないウッドデッキ・駐車場・土手からの雨水が流れ落ちる園庭・砂場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01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>
                <a:solidFill>
                  <a:srgbClr val="0070C0"/>
                </a:solidFill>
              </a:rPr>
              <a:t>１４．</a:t>
            </a:r>
            <a:r>
              <a:rPr kumimoji="1" lang="en-US" altLang="ja-JP" sz="4800" dirty="0" smtClean="0">
                <a:solidFill>
                  <a:srgbClr val="0070C0"/>
                </a:solidFill>
              </a:rPr>
              <a:t>3</a:t>
            </a:r>
            <a:r>
              <a:rPr kumimoji="1" lang="ja-JP" altLang="en-US" sz="4800" dirty="0" smtClean="0">
                <a:solidFill>
                  <a:srgbClr val="0070C0"/>
                </a:solidFill>
              </a:rPr>
              <a:t>月</a:t>
            </a:r>
            <a:r>
              <a:rPr kumimoji="1" lang="en-US" altLang="ja-JP" sz="4800" dirty="0" smtClean="0">
                <a:solidFill>
                  <a:srgbClr val="0070C0"/>
                </a:solidFill>
              </a:rPr>
              <a:t>30</a:t>
            </a:r>
            <a:r>
              <a:rPr kumimoji="1" lang="ja-JP" altLang="en-US" sz="4800" dirty="0" smtClean="0">
                <a:solidFill>
                  <a:srgbClr val="0070C0"/>
                </a:solidFill>
              </a:rPr>
              <a:t>日の講演会から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930401"/>
            <a:ext cx="8923866" cy="35306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（１）保護者・職員の感想</a:t>
            </a:r>
            <a:endParaRPr kumimoji="1" lang="en-US" altLang="ja-JP" dirty="0" smtClean="0"/>
          </a:p>
          <a:p>
            <a:r>
              <a:rPr lang="ja-JP" altLang="en-US" dirty="0" smtClean="0"/>
              <a:t>理解</a:t>
            </a:r>
            <a:r>
              <a:rPr lang="ja-JP" altLang="en-US" dirty="0"/>
              <a:t>し</a:t>
            </a:r>
            <a:r>
              <a:rPr kumimoji="1" lang="ja-JP" altLang="en-US" dirty="0" smtClean="0"/>
              <a:t>やすい説明で、何に気をつければ良いかが分かった。</a:t>
            </a:r>
            <a:endParaRPr kumimoji="1" lang="en-US" altLang="ja-JP" dirty="0" smtClean="0"/>
          </a:p>
          <a:p>
            <a:r>
              <a:rPr lang="ja-JP" altLang="en-US" dirty="0" smtClean="0"/>
              <a:t>ただ</a:t>
            </a:r>
            <a:r>
              <a:rPr lang="ja-JP" altLang="en-US" dirty="0"/>
              <a:t>怖</a:t>
            </a:r>
            <a:r>
              <a:rPr lang="ja-JP" altLang="en-US" dirty="0" smtClean="0"/>
              <a:t>がらずに、本質を見極めることが重要だと感じた。</a:t>
            </a:r>
            <a:endParaRPr lang="en-US" altLang="ja-JP" dirty="0" smtClean="0"/>
          </a:p>
          <a:p>
            <a:r>
              <a:rPr kumimoji="1" lang="ja-JP" altLang="en-US" dirty="0" smtClean="0"/>
              <a:t>積算</a:t>
            </a:r>
            <a:r>
              <a:rPr kumimoji="1" lang="ja-JP" altLang="en-US" dirty="0"/>
              <a:t>線量</a:t>
            </a:r>
            <a:r>
              <a:rPr kumimoji="1" lang="ja-JP" altLang="en-US" dirty="0" smtClean="0"/>
              <a:t>に</a:t>
            </a:r>
            <a:r>
              <a:rPr kumimoji="1" lang="ja-JP" altLang="en-US" dirty="0"/>
              <a:t>留意</a:t>
            </a:r>
            <a:r>
              <a:rPr kumimoji="1" lang="ja-JP" altLang="en-US" dirty="0" smtClean="0"/>
              <a:t>することにした。</a:t>
            </a:r>
            <a:endParaRPr kumimoji="1" lang="en-US" altLang="ja-JP" dirty="0" smtClean="0"/>
          </a:p>
          <a:p>
            <a:r>
              <a:rPr lang="ja-JP" altLang="en-US" dirty="0"/>
              <a:t>福島</a:t>
            </a:r>
            <a:r>
              <a:rPr lang="ja-JP" altLang="en-US" dirty="0" smtClean="0"/>
              <a:t>の</a:t>
            </a:r>
            <a:r>
              <a:rPr lang="ja-JP" altLang="en-US" dirty="0"/>
              <a:t>地</a:t>
            </a:r>
            <a:r>
              <a:rPr lang="ja-JP" altLang="en-US" dirty="0" smtClean="0"/>
              <a:t>で</a:t>
            </a:r>
            <a:r>
              <a:rPr lang="ja-JP" altLang="en-US" dirty="0"/>
              <a:t>子育</a:t>
            </a:r>
            <a:r>
              <a:rPr lang="ja-JP" altLang="en-US" dirty="0" smtClean="0"/>
              <a:t>てしている</a:t>
            </a:r>
            <a:r>
              <a:rPr lang="ja-JP" altLang="en-US" dirty="0"/>
              <a:t>保護者</a:t>
            </a:r>
            <a:r>
              <a:rPr lang="ja-JP" altLang="en-US" dirty="0" smtClean="0"/>
              <a:t>が、安心できる環境にしていくことや、講演会を開催して理解を深めることの重要性を再確認した。</a:t>
            </a:r>
            <a:endParaRPr lang="en-US" altLang="ja-JP" dirty="0" smtClean="0"/>
          </a:p>
          <a:p>
            <a:r>
              <a:rPr lang="ja-JP" altLang="en-US" dirty="0"/>
              <a:t>モニタリング</a:t>
            </a:r>
            <a:r>
              <a:rPr lang="ja-JP" altLang="en-US" dirty="0" smtClean="0"/>
              <a:t>をして、ホットスポットを除染したい。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52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563</Words>
  <Application>Microsoft Macintosh PowerPoint</Application>
  <PresentationFormat>ユーザー設定</PresentationFormat>
  <Paragraphs>111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ファセット</vt:lpstr>
      <vt:lpstr>～福島の保育～　　　　　　　　　　　　　　　　　</vt:lpstr>
      <vt:lpstr>１．放射性物質による汚染 </vt:lpstr>
      <vt:lpstr>２．除染後の放射線量数値</vt:lpstr>
      <vt:lpstr>４．食材の厳選 </vt:lpstr>
      <vt:lpstr>６．自然物や飼育物 </vt:lpstr>
      <vt:lpstr>８．砂あそび</vt:lpstr>
      <vt:lpstr>１０．運動遊び</vt:lpstr>
      <vt:lpstr>１２．行事</vt:lpstr>
      <vt:lpstr>１４．3月30日の講演会から</vt:lpstr>
      <vt:lpstr>１５．散歩コースモニタリング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～福島の保育～ 　　　　　　　　　　　　　　　　　</dc:title>
  <dc:creator>あすなろ保育園（主任）</dc:creator>
  <cp:lastModifiedBy>Microsoft Office ユーザー</cp:lastModifiedBy>
  <cp:revision>22</cp:revision>
  <cp:lastPrinted>2014-07-06T02:12:20Z</cp:lastPrinted>
  <dcterms:created xsi:type="dcterms:W3CDTF">2014-06-23T11:23:02Z</dcterms:created>
  <dcterms:modified xsi:type="dcterms:W3CDTF">2014-07-06T22:22:31Z</dcterms:modified>
</cp:coreProperties>
</file>