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notesMasterIdLst>
    <p:notesMasterId r:id="rId8"/>
  </p:notesMasterIdLst>
  <p:handoutMasterIdLst>
    <p:handoutMasterId r:id="rId9"/>
  </p:handoutMasterIdLst>
  <p:sldIdLst>
    <p:sldId id="461" r:id="rId2"/>
    <p:sldId id="505" r:id="rId3"/>
    <p:sldId id="507" r:id="rId4"/>
    <p:sldId id="506" r:id="rId5"/>
    <p:sldId id="503" r:id="rId6"/>
    <p:sldId id="504" r:id="rId7"/>
  </p:sldIdLst>
  <p:sldSz cx="9144000" cy="6858000" type="screen4x3"/>
  <p:notesSz cx="9144000" cy="6858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663" autoAdjust="0"/>
  </p:normalViewPr>
  <p:slideViewPr>
    <p:cSldViewPr snapToGrid="0" snapToObjects="1">
      <p:cViewPr>
        <p:scale>
          <a:sx n="75" d="100"/>
          <a:sy n="75" d="100"/>
        </p:scale>
        <p:origin x="-1200" y="-2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endParaRPr kumimoji="1" lang="ja-JP" altLang="en-US" dirty="0"/>
          </a:p>
        </p:txBody>
      </p:sp>
      <p:sp>
        <p:nvSpPr>
          <p:cNvPr id="4" name="フッター プレースホルダー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4D1F88A-290D-6D47-BA57-5F39670C9FD1}" type="slidenum">
              <a:rPr kumimoji="1" lang="ja-JP" altLang="en-US" smtClean="0"/>
              <a:t>‹#›</a:t>
            </a:fld>
            <a:endParaRPr kumimoji="1" lang="ja-JP" altLang="en-US"/>
          </a:p>
        </p:txBody>
      </p:sp>
    </p:spTree>
    <p:extLst>
      <p:ext uri="{BB962C8B-B14F-4D97-AF65-F5344CB8AC3E}">
        <p14:creationId xmlns:p14="http://schemas.microsoft.com/office/powerpoint/2010/main" val="12020206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endParaRPr kumimoji="1" lang="ja-JP" altLang="en-US"/>
          </a:p>
        </p:txBody>
      </p:sp>
      <p:sp>
        <p:nvSpPr>
          <p:cNvPr id="4" name="スライド イメージ プレースホルダー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BA198208-8A8E-A747-8FB9-68418C1563A8}" type="slidenum">
              <a:rPr kumimoji="1" lang="ja-JP" altLang="en-US" smtClean="0"/>
              <a:t>‹#›</a:t>
            </a:fld>
            <a:endParaRPr kumimoji="1" lang="ja-JP" altLang="en-US"/>
          </a:p>
        </p:txBody>
      </p:sp>
    </p:spTree>
    <p:extLst>
      <p:ext uri="{BB962C8B-B14F-4D97-AF65-F5344CB8AC3E}">
        <p14:creationId xmlns:p14="http://schemas.microsoft.com/office/powerpoint/2010/main" val="22734137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1</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2</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3</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4</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5</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基礎研修を受けられた方向けの応用的な内容です。</a:t>
            </a:r>
            <a:endParaRPr kumimoji="1" lang="ja-JP" altLang="en-US" dirty="0"/>
          </a:p>
        </p:txBody>
      </p:sp>
      <p:sp>
        <p:nvSpPr>
          <p:cNvPr id="4" name="スライド番号プレースホルダー 3"/>
          <p:cNvSpPr>
            <a:spLocks noGrp="1"/>
          </p:cNvSpPr>
          <p:nvPr>
            <p:ph type="sldNum" sz="quarter" idx="10"/>
          </p:nvPr>
        </p:nvSpPr>
        <p:spPr/>
        <p:txBody>
          <a:bodyPr/>
          <a:lstStyle/>
          <a:p>
            <a:fld id="{11EB98B4-6F64-4D80-A0D1-1F35BDD85E01}" type="slidenum">
              <a:rPr lang="ja-JP" altLang="en-US" smtClean="0">
                <a:solidFill>
                  <a:prstClr val="black"/>
                </a:solidFill>
                <a:latin typeface="Calibri"/>
                <a:ea typeface="ＭＳ Ｐゴシック"/>
              </a:rPr>
              <a:pPr/>
              <a:t>6</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289696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D1E1E694-4B5B-7B47-B6FD-E2CDAC6DDB64}"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64C649C1-67EF-4EB8-A180-EEBFA0C0D7A0}"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2832298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4"/>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44"/>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30C3723A-9A9A-054A-B783-E085C0201EDB}"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1EF5CDDA-3A84-4AE8-A734-49371E216665}"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735645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A48B5531-39AA-6444-A666-BAD4DB351607}"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1F7F25E4-CE33-4F31-92DB-35A5E1311F90}"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259429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25152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ー 3"/>
          <p:cNvSpPr>
            <a:spLocks noGrp="1"/>
          </p:cNvSpPr>
          <p:nvPr>
            <p:ph sz="half" idx="2"/>
          </p:nvPr>
        </p:nvSpPr>
        <p:spPr>
          <a:xfrm>
            <a:off x="464820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10" name="コンテンツ プレースホルダー 12"/>
          <p:cNvSpPr>
            <a:spLocks noGrp="1"/>
          </p:cNvSpPr>
          <p:nvPr>
            <p:ph sz="quarter" idx="13"/>
          </p:nvPr>
        </p:nvSpPr>
        <p:spPr>
          <a:xfrm>
            <a:off x="7524329" y="1"/>
            <a:ext cx="1619672" cy="188640"/>
          </a:xfrm>
        </p:spPr>
        <p:txBody>
          <a:bodyPr>
            <a:noAutofit/>
          </a:bodyPr>
          <a:lstStyle>
            <a:lvl1pPr marL="0" indent="0">
              <a:buNone/>
              <a:defRPr sz="1050"/>
            </a:lvl1pPr>
          </a:lstStyle>
          <a:p>
            <a:pPr lvl="0"/>
            <a:r>
              <a:rPr lang="ja-JP" altLang="en-US" dirty="0" smtClean="0"/>
              <a:t>マスタ テキストの書式設定</a:t>
            </a:r>
          </a:p>
        </p:txBody>
      </p:sp>
      <p:sp>
        <p:nvSpPr>
          <p:cNvPr id="6" name="日付プレースホルダー 3"/>
          <p:cNvSpPr>
            <a:spLocks noGrp="1"/>
          </p:cNvSpPr>
          <p:nvPr>
            <p:ph type="dt" sz="half" idx="14"/>
          </p:nvPr>
        </p:nvSpPr>
        <p:spPr/>
        <p:txBody>
          <a:bodyPr/>
          <a:lstStyle>
            <a:lvl1pPr>
              <a:defRPr/>
            </a:lvl1pPr>
          </a:lstStyle>
          <a:p>
            <a:pPr>
              <a:defRPr/>
            </a:pPr>
            <a:fld id="{E14999B2-DC99-1D4E-ABA7-28A8E8B8AD3F}"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7" name="フッター プレースホルダー 4"/>
          <p:cNvSpPr>
            <a:spLocks noGrp="1"/>
          </p:cNvSpPr>
          <p:nvPr>
            <p:ph type="ftr" sz="quarter" idx="15"/>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8" name="スライド番号プレースホルダー 5"/>
          <p:cNvSpPr>
            <a:spLocks noGrp="1"/>
          </p:cNvSpPr>
          <p:nvPr>
            <p:ph type="sldNum" sz="quarter" idx="16"/>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0CB22763-D6F4-4FA1-A91E-D18584E24F3B}"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289777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251520" y="1124750"/>
            <a:ext cx="424586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251520" y="1772816"/>
            <a:ext cx="4245868"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テキスト プレースホルダー 4"/>
          <p:cNvSpPr>
            <a:spLocks noGrp="1"/>
          </p:cNvSpPr>
          <p:nvPr>
            <p:ph type="body" sz="quarter" idx="3"/>
          </p:nvPr>
        </p:nvSpPr>
        <p:spPr>
          <a:xfrm>
            <a:off x="4644008" y="1124744"/>
            <a:ext cx="4248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8" y="1772816"/>
            <a:ext cx="4247455"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7" name="日付プレースホルダー 3"/>
          <p:cNvSpPr>
            <a:spLocks noGrp="1"/>
          </p:cNvSpPr>
          <p:nvPr>
            <p:ph type="dt" sz="half" idx="10"/>
          </p:nvPr>
        </p:nvSpPr>
        <p:spPr/>
        <p:txBody>
          <a:bodyPr/>
          <a:lstStyle>
            <a:lvl1pPr>
              <a:defRPr/>
            </a:lvl1pPr>
          </a:lstStyle>
          <a:p>
            <a:pPr>
              <a:defRPr/>
            </a:pPr>
            <a:fld id="{DDBB93C9-DEEC-A245-81E6-24BE8C68188F}"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8"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9"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4CA949BA-67C2-41BF-963C-5467B8FB6FCD}"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1058650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50825" y="188919"/>
            <a:ext cx="8642350" cy="719137"/>
          </a:xfrm>
        </p:spPr>
        <p:txBody>
          <a:bodyPr/>
          <a:lstStyle/>
          <a:p>
            <a:r>
              <a:rPr lang="ja-JP" altLang="en-US"/>
              <a:t>マスタ タイトルの書式設定</a:t>
            </a:r>
          </a:p>
        </p:txBody>
      </p:sp>
      <p:sp>
        <p:nvSpPr>
          <p:cNvPr id="3" name="コンテンツ プレースホルダ 2"/>
          <p:cNvSpPr>
            <a:spLocks noGrp="1"/>
          </p:cNvSpPr>
          <p:nvPr>
            <p:ph idx="1"/>
          </p:nvPr>
        </p:nvSpPr>
        <p:spPr>
          <a:xfrm>
            <a:off x="250825" y="981075"/>
            <a:ext cx="8642350" cy="55435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CC58BA14-BFB1-314B-A3AE-E17735BDACAB}"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988343F8-7D44-42DD-A458-6B5DE9A5F133}"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771701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250825" y="188919"/>
            <a:ext cx="8642350" cy="719137"/>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250825" y="981075"/>
            <a:ext cx="8642350" cy="5543550"/>
          </a:xfrm>
        </p:spPr>
        <p:txBody>
          <a:bodyPr/>
          <a:lstStyle/>
          <a:p>
            <a:pPr lvl="0"/>
            <a:endParaRPr lang="ja-JP" altLang="en-US" noProof="0"/>
          </a:p>
        </p:txBody>
      </p:sp>
      <p:sp>
        <p:nvSpPr>
          <p:cNvPr id="4" name="日付プレースホルダー 3"/>
          <p:cNvSpPr>
            <a:spLocks noGrp="1"/>
          </p:cNvSpPr>
          <p:nvPr>
            <p:ph type="dt" sz="half" idx="10"/>
          </p:nvPr>
        </p:nvSpPr>
        <p:spPr/>
        <p:txBody>
          <a:bodyPr/>
          <a:lstStyle>
            <a:lvl1pPr>
              <a:defRPr/>
            </a:lvl1pPr>
          </a:lstStyle>
          <a:p>
            <a:pPr>
              <a:defRPr/>
            </a:pPr>
            <a:fld id="{F37AB681-1292-AA48-B9D2-C10B630A8055}"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CCF1EF1D-964F-4A5E-98BB-5BC6B8ECAFFB}"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216030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4000"/>
            </a:lvl1pPr>
          </a:lstStyle>
          <a:p>
            <a:r>
              <a:rPr kumimoji="1" lang="ja-JP" altLang="en-US" dirty="0" smtClean="0"/>
              <a:t>マスタ タイトルの書式設定</a:t>
            </a:r>
            <a:endParaRPr kumimoji="1" lang="ja-JP" altLang="en-US" dirty="0"/>
          </a:p>
        </p:txBody>
      </p:sp>
      <p:sp>
        <p:nvSpPr>
          <p:cNvPr id="3" name="日付プレースホルダ 2"/>
          <p:cNvSpPr>
            <a:spLocks noGrp="1"/>
          </p:cNvSpPr>
          <p:nvPr>
            <p:ph type="dt" sz="half" idx="10"/>
          </p:nvPr>
        </p:nvSpPr>
        <p:spPr/>
        <p:txBody>
          <a:bodyPr/>
          <a:lstStyle/>
          <a:p>
            <a:pPr>
              <a:defRPr/>
            </a:pPr>
            <a:fld id="{345AB7B8-8D97-7C40-A1CD-7076428503A8}"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4" name="フッター プレースホルダ 3"/>
          <p:cNvSpPr>
            <a:spLocks noGrp="1"/>
          </p:cNvSpPr>
          <p:nvPr>
            <p:ph type="ftr" sz="quarter" idx="11"/>
          </p:nvPr>
        </p:nvSpPr>
        <p:spPr/>
        <p:txBody>
          <a:body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5" name="スライド番号プレースホルダ 4"/>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①</a:t>
            </a:r>
            <a:r>
              <a:rPr lang="en-US" altLang="ja-JP" smtClean="0">
                <a:solidFill>
                  <a:prstClr val="black">
                    <a:tint val="75000"/>
                  </a:prstClr>
                </a:solidFill>
                <a:latin typeface="Arial"/>
                <a:ea typeface="メイリオ"/>
              </a:rPr>
              <a:t>-</a:t>
            </a:r>
            <a:fld id="{DB19246A-DDAE-47A9-9EBF-04AB338D0788}" type="slidenum">
              <a:rPr lang="ja-JP" altLang="en-US" smtClean="0">
                <a:solidFill>
                  <a:prstClr val="black">
                    <a:tint val="75000"/>
                  </a:prstClr>
                </a:solidFill>
                <a:latin typeface="Arial"/>
                <a:ea typeface="メイリオ"/>
              </a:rPr>
              <a:pPr>
                <a:defRPr/>
              </a:pPr>
              <a:t>‹#›</a:t>
            </a:fld>
            <a:endParaRPr lang="ja-JP" altLang="en-US" dirty="0">
              <a:solidFill>
                <a:prstClr val="black">
                  <a:tint val="75000"/>
                </a:prstClr>
              </a:solidFill>
              <a:latin typeface="Arial"/>
              <a:ea typeface="メイリオ"/>
            </a:endParaRPr>
          </a:p>
        </p:txBody>
      </p:sp>
      <p:sp>
        <p:nvSpPr>
          <p:cNvPr id="6" name="正方形/長方形 5"/>
          <p:cNvSpPr/>
          <p:nvPr userDrawn="1"/>
        </p:nvSpPr>
        <p:spPr>
          <a:xfrm>
            <a:off x="0" y="0"/>
            <a:ext cx="9144000" cy="1142984"/>
          </a:xfrm>
          <a:prstGeom prst="rect">
            <a:avLst/>
          </a:prstGeom>
          <a:gradFill flip="none" rotWithShape="1">
            <a:gsLst>
              <a:gs pos="20000">
                <a:schemeClr val="bg1"/>
              </a:gs>
              <a:gs pos="80000">
                <a:schemeClr val="accent5">
                  <a:lumMod val="40000"/>
                  <a:lumOff val="60000"/>
                </a:schemeClr>
              </a:gs>
            </a:gsLst>
            <a:path path="rect">
              <a:fillToRect l="100000" b="100000"/>
            </a:path>
            <a:tileRect t="-100000" r="-100000"/>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defTabSz="914400"/>
            <a:endParaRPr lang="ja-JP" altLang="en-US" sz="3200" b="1" dirty="0">
              <a:solidFill>
                <a:prstClr val="black"/>
              </a:solidFill>
              <a:latin typeface="Arial"/>
              <a:ea typeface="メイリオ"/>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87625" y="116633"/>
            <a:ext cx="7956376" cy="647129"/>
          </a:xfrm>
          <a:noFill/>
        </p:spPr>
        <p:txBody>
          <a:bodyPr/>
          <a:lstStyle>
            <a:lvl1pPr>
              <a:defRPr sz="4000"/>
            </a:lvl1p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日付プレースホルダー 3"/>
          <p:cNvSpPr>
            <a:spLocks noGrp="1"/>
          </p:cNvSpPr>
          <p:nvPr>
            <p:ph type="dt" sz="half" idx="10"/>
          </p:nvPr>
        </p:nvSpPr>
        <p:spPr/>
        <p:txBody>
          <a:bodyPr/>
          <a:lstStyle>
            <a:lvl1pPr>
              <a:defRPr/>
            </a:lvl1pPr>
          </a:lstStyle>
          <a:p>
            <a:pPr>
              <a:defRPr/>
            </a:pPr>
            <a:fld id="{06F41A7F-5DAE-7347-AE63-5B58F34BCC84}"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64C649C1-67EF-4EB8-A180-EEBFA0C0D7A0}"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289704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lang="ja-JP" altLang="en-US" smtClean="0"/>
              <a:t>マスター タイトルの書式設定</a:t>
            </a:r>
            <a:endParaRPr lang="ja-JP" altLang="en-US" dirty="0"/>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3AC5C2BC-F94D-2D41-86E7-CF94518BC0B8}"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F1CCA106-9426-46FF-BD63-82EC19E76406}"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844929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25152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ー 3"/>
          <p:cNvSpPr>
            <a:spLocks noGrp="1"/>
          </p:cNvSpPr>
          <p:nvPr>
            <p:ph sz="half" idx="2"/>
          </p:nvPr>
        </p:nvSpPr>
        <p:spPr>
          <a:xfrm>
            <a:off x="4648200" y="1124744"/>
            <a:ext cx="4244280" cy="53285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日付プレースホルダー 3"/>
          <p:cNvSpPr>
            <a:spLocks noGrp="1"/>
          </p:cNvSpPr>
          <p:nvPr>
            <p:ph type="dt" sz="half" idx="10"/>
          </p:nvPr>
        </p:nvSpPr>
        <p:spPr/>
        <p:txBody>
          <a:bodyPr/>
          <a:lstStyle>
            <a:lvl1pPr>
              <a:defRPr/>
            </a:lvl1pPr>
          </a:lstStyle>
          <a:p>
            <a:pPr>
              <a:defRPr/>
            </a:pPr>
            <a:fld id="{CCDB7406-DAC2-2541-9159-8C5196875A82}"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6"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5338E9D1-D2EA-411C-B7AD-A1CBD3210CFD}"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99405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251520" y="1124750"/>
            <a:ext cx="424586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251520" y="1772816"/>
            <a:ext cx="4245868"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5" name="テキスト プレースホルダー 4"/>
          <p:cNvSpPr>
            <a:spLocks noGrp="1"/>
          </p:cNvSpPr>
          <p:nvPr>
            <p:ph type="body" sz="quarter" idx="3"/>
          </p:nvPr>
        </p:nvSpPr>
        <p:spPr>
          <a:xfrm>
            <a:off x="4644008" y="1124744"/>
            <a:ext cx="42484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8" y="1772816"/>
            <a:ext cx="4247455" cy="468052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7" name="日付プレースホルダー 3"/>
          <p:cNvSpPr>
            <a:spLocks noGrp="1"/>
          </p:cNvSpPr>
          <p:nvPr>
            <p:ph type="dt" sz="half" idx="10"/>
          </p:nvPr>
        </p:nvSpPr>
        <p:spPr/>
        <p:txBody>
          <a:bodyPr/>
          <a:lstStyle>
            <a:lvl1pPr>
              <a:defRPr/>
            </a:lvl1pPr>
          </a:lstStyle>
          <a:p>
            <a:pPr>
              <a:defRPr/>
            </a:pPr>
            <a:fld id="{11A58757-2F8E-5A40-9C6D-C29055F794D4}"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8"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9"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DA70FE31-F70B-47A5-B076-98FE93CA6A51}"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263279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1043608" y="44624"/>
            <a:ext cx="8100392" cy="720080"/>
          </a:xfrm>
        </p:spPr>
        <p:txBody>
          <a:bodyPr/>
          <a:lstStyle>
            <a:lvl1pPr>
              <a:defRPr sz="3600"/>
            </a:lvl1pPr>
          </a:lstStyle>
          <a:p>
            <a:r>
              <a:rPr lang="ja-JP" altLang="en-US" dirty="0" smtClean="0"/>
              <a:t>マスター タイトルの書式設定</a:t>
            </a:r>
            <a:endParaRPr lang="ja-JP" altLang="en-US" dirty="0"/>
          </a:p>
        </p:txBody>
      </p:sp>
      <p:sp>
        <p:nvSpPr>
          <p:cNvPr id="3" name="日付プレースホルダー 3"/>
          <p:cNvSpPr>
            <a:spLocks noGrp="1"/>
          </p:cNvSpPr>
          <p:nvPr>
            <p:ph type="dt" sz="half" idx="10"/>
          </p:nvPr>
        </p:nvSpPr>
        <p:spPr/>
        <p:txBody>
          <a:bodyPr/>
          <a:lstStyle>
            <a:lvl1pPr>
              <a:defRPr/>
            </a:lvl1pPr>
          </a:lstStyle>
          <a:p>
            <a:pPr>
              <a:defRPr/>
            </a:pPr>
            <a:fld id="{C529E855-25C0-AC4F-9EA1-9CB14AB4CE58}"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4"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5"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8859C5CB-BFD4-4E8B-80D4-08AC087C1687}"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186754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37A3F5C2-A5BF-E44B-BA68-6618AB261EBF}"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3"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4"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48F6B0F5-DBAC-47C2-BE58-817F887DF1EC}"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22180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3"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3"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61F1477B-C26E-9B4A-99FE-931AD2165CFD}"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6"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83C60812-D9B3-415E-A09C-CA97F3483F6C}"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3441143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6B03AA2-7F51-F340-82E1-B07FEFD3249E}"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6"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7"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49A894C1-E35C-4B3E-A756-172D2A3FE959}"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144229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F4BB00F-F47D-7A4F-9073-770E4AA20837}"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11"/>
          </p:nvPr>
        </p:nvSpPr>
        <p:spPr/>
        <p:txBody>
          <a:bodyPr/>
          <a:lstStyle>
            <a:lvl1pPr>
              <a:defRPr/>
            </a:lvl1pPr>
          </a:lstStyle>
          <a:p>
            <a:pPr>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12"/>
          </p:nvPr>
        </p:nvSpPr>
        <p:spPr/>
        <p:txBody>
          <a:bodyPr/>
          <a:lstStyle>
            <a:lvl1pPr>
              <a:defRPr/>
            </a:lvl1pPr>
          </a:lstStyle>
          <a:p>
            <a:pPr>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A6FF81F4-7002-4F99-9089-B81643D83850}" type="slidenum">
              <a:rPr lang="ja-JP" altLang="en-US">
                <a:solidFill>
                  <a:prstClr val="black">
                    <a:tint val="75000"/>
                  </a:prstClr>
                </a:solidFill>
                <a:latin typeface="Arial"/>
                <a:ea typeface="メイリオ"/>
              </a:rPr>
              <a:pPr>
                <a:defRPr/>
              </a:pPr>
              <a:t>‹#›</a:t>
            </a:fld>
            <a:endParaRPr lang="ja-JP" altLang="en-US">
              <a:solidFill>
                <a:prstClr val="black">
                  <a:tint val="75000"/>
                </a:prstClr>
              </a:solidFill>
              <a:latin typeface="Arial"/>
              <a:ea typeface="メイリオ"/>
            </a:endParaRPr>
          </a:p>
        </p:txBody>
      </p:sp>
    </p:spTree>
    <p:extLst>
      <p:ext uri="{BB962C8B-B14F-4D97-AF65-F5344CB8AC3E}">
        <p14:creationId xmlns:p14="http://schemas.microsoft.com/office/powerpoint/2010/main" val="2238710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p:cNvSpPr/>
          <p:nvPr userDrawn="1"/>
        </p:nvSpPr>
        <p:spPr>
          <a:xfrm>
            <a:off x="0" y="0"/>
            <a:ext cx="9144000" cy="740620"/>
          </a:xfrm>
          <a:prstGeom prst="rect">
            <a:avLst/>
          </a:prstGeom>
          <a:gradFill flip="none" rotWithShape="1">
            <a:gsLst>
              <a:gs pos="20000">
                <a:schemeClr val="bg1">
                  <a:lumMod val="0"/>
                  <a:lumOff val="100000"/>
                </a:schemeClr>
              </a:gs>
              <a:gs pos="80000">
                <a:srgbClr val="B4EBFA">
                  <a:lumMod val="70000"/>
                  <a:lumOff val="30000"/>
                </a:srgbClr>
              </a:gs>
            </a:gsLst>
            <a:path path="rect">
              <a:fillToRect l="100000" b="100000"/>
            </a:path>
            <a:tileRect t="-100000" r="-100000"/>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defTabSz="914400"/>
            <a:endParaRPr lang="ja-JP" altLang="en-US" sz="3200" b="1" dirty="0">
              <a:solidFill>
                <a:prstClr val="black"/>
              </a:solidFill>
              <a:latin typeface="Arial"/>
              <a:ea typeface="メイリオ"/>
            </a:endParaRPr>
          </a:p>
        </p:txBody>
      </p:sp>
      <p:sp>
        <p:nvSpPr>
          <p:cNvPr id="1026" name="タイトル プレースホルダー 1"/>
          <p:cNvSpPr>
            <a:spLocks noGrp="1"/>
          </p:cNvSpPr>
          <p:nvPr>
            <p:ph type="title"/>
          </p:nvPr>
        </p:nvSpPr>
        <p:spPr bwMode="auto">
          <a:xfrm>
            <a:off x="250825" y="188919"/>
            <a:ext cx="8642350"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250825" y="981075"/>
            <a:ext cx="864235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68313" y="6597656"/>
            <a:ext cx="2133600" cy="195263"/>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defTabSz="914400">
              <a:defRPr/>
            </a:pPr>
            <a:fld id="{93F1E01C-A1B3-9540-9F2F-7465BCAF2154}" type="datetime1">
              <a:rPr lang="ja-JP" altLang="en-US" smtClean="0">
                <a:solidFill>
                  <a:prstClr val="black">
                    <a:tint val="75000"/>
                  </a:prstClr>
                </a:solidFill>
                <a:latin typeface="Arial"/>
                <a:ea typeface="メイリオ"/>
              </a:rPr>
              <a:t>14/11/22</a:t>
            </a:fld>
            <a:endParaRPr lang="ja-JP" altLang="en-US">
              <a:solidFill>
                <a:prstClr val="black">
                  <a:tint val="75000"/>
                </a:prstClr>
              </a:solidFill>
              <a:latin typeface="Arial"/>
              <a:ea typeface="メイリオ"/>
            </a:endParaRPr>
          </a:p>
        </p:txBody>
      </p:sp>
      <p:sp>
        <p:nvSpPr>
          <p:cNvPr id="5" name="フッター プレースホルダー 4"/>
          <p:cNvSpPr>
            <a:spLocks noGrp="1"/>
          </p:cNvSpPr>
          <p:nvPr>
            <p:ph type="ftr" sz="quarter" idx="3"/>
          </p:nvPr>
        </p:nvSpPr>
        <p:spPr>
          <a:xfrm>
            <a:off x="3124200" y="6597656"/>
            <a:ext cx="2895600" cy="195263"/>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defTabSz="914400">
              <a:defRPr/>
            </a:pPr>
            <a:r>
              <a:rPr lang="ja-JP" altLang="en-US" smtClean="0">
                <a:solidFill>
                  <a:prstClr val="black">
                    <a:tint val="75000"/>
                  </a:prstClr>
                </a:solidFill>
                <a:latin typeface="Arial"/>
                <a:ea typeface="メイリオ"/>
              </a:rPr>
              <a:t>事前課題（国立保健医療科学院）</a:t>
            </a:r>
            <a:endParaRPr lang="ja-JP" altLang="en-US">
              <a:solidFill>
                <a:prstClr val="black">
                  <a:tint val="75000"/>
                </a:prstClr>
              </a:solidFill>
              <a:latin typeface="Arial"/>
              <a:ea typeface="メイリオ"/>
            </a:endParaRPr>
          </a:p>
        </p:txBody>
      </p:sp>
      <p:sp>
        <p:nvSpPr>
          <p:cNvPr id="6" name="スライド番号プレースホルダー 5"/>
          <p:cNvSpPr>
            <a:spLocks noGrp="1"/>
          </p:cNvSpPr>
          <p:nvPr>
            <p:ph type="sldNum" sz="quarter" idx="4"/>
          </p:nvPr>
        </p:nvSpPr>
        <p:spPr>
          <a:xfrm>
            <a:off x="6948488" y="6597656"/>
            <a:ext cx="2133600" cy="195263"/>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defTabSz="914400">
              <a:defRPr/>
            </a:pPr>
            <a:r>
              <a:rPr lang="ja-JP" altLang="en-US">
                <a:solidFill>
                  <a:prstClr val="black">
                    <a:tint val="75000"/>
                  </a:prstClr>
                </a:solidFill>
                <a:latin typeface="Arial"/>
                <a:ea typeface="メイリオ"/>
              </a:rPr>
              <a:t>②</a:t>
            </a:r>
            <a:r>
              <a:rPr lang="en-US" altLang="ja-JP">
                <a:solidFill>
                  <a:prstClr val="black">
                    <a:tint val="75000"/>
                  </a:prstClr>
                </a:solidFill>
                <a:latin typeface="Arial"/>
                <a:ea typeface="メイリオ"/>
              </a:rPr>
              <a:t>-</a:t>
            </a:r>
            <a:fld id="{38728F57-4121-4E75-9CDF-4D7F64CE636F}" type="slidenum">
              <a:rPr lang="ja-JP" altLang="en-US">
                <a:solidFill>
                  <a:prstClr val="black">
                    <a:tint val="75000"/>
                  </a:prstClr>
                </a:solidFill>
                <a:latin typeface="Arial"/>
                <a:ea typeface="メイリオ"/>
              </a:rPr>
              <a:pPr defTabSz="914400">
                <a:defRPr/>
              </a:pPr>
              <a:t>‹#›</a:t>
            </a:fld>
            <a:endParaRPr lang="ja-JP" altLang="en-US">
              <a:solidFill>
                <a:prstClr val="black">
                  <a:tint val="75000"/>
                </a:prstClr>
              </a:solidFill>
              <a:latin typeface="Arial"/>
              <a:ea typeface="メイリオ"/>
            </a:endParaRPr>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hf hdr="0" ftr="0" dt="0"/>
  <p:txStyles>
    <p:titleStyle>
      <a:lvl1pPr algn="l" rtl="0" eaLnBrk="0" fontAlgn="base" hangingPunct="0">
        <a:spcBef>
          <a:spcPct val="0"/>
        </a:spcBef>
        <a:spcAft>
          <a:spcPct val="0"/>
        </a:spcAft>
        <a:defRPr kumimoji="1" sz="4400" b="1" kern="1200">
          <a:solidFill>
            <a:schemeClr val="tx1"/>
          </a:solidFill>
          <a:latin typeface="+mj-lt"/>
          <a:ea typeface="+mj-ea"/>
          <a:cs typeface="メイリオ" pitchFamily="50" charset="-128"/>
        </a:defRPr>
      </a:lvl1pPr>
      <a:lvl2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2pPr>
      <a:lvl3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3pPr>
      <a:lvl4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4pPr>
      <a:lvl5pPr algn="l" rtl="0" eaLnBrk="0" fontAlgn="base" hangingPunct="0">
        <a:spcBef>
          <a:spcPct val="0"/>
        </a:spcBef>
        <a:spcAft>
          <a:spcPct val="0"/>
        </a:spcAft>
        <a:defRPr kumimoji="1" sz="4400" b="1">
          <a:solidFill>
            <a:schemeClr val="tx1"/>
          </a:solidFill>
          <a:latin typeface="Arial" charset="0"/>
          <a:ea typeface="メイリオ" pitchFamily="50" charset="-128"/>
          <a:cs typeface="メイリオ" pitchFamily="50" charset="-128"/>
        </a:defRPr>
      </a:lvl5pPr>
      <a:lvl6pPr marL="4572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6pPr>
      <a:lvl7pPr marL="9144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7pPr>
      <a:lvl8pPr marL="13716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8pPr>
      <a:lvl9pPr marL="1828800" algn="l" rtl="0" fontAlgn="base">
        <a:spcBef>
          <a:spcPct val="0"/>
        </a:spcBef>
        <a:spcAft>
          <a:spcPct val="0"/>
        </a:spcAft>
        <a:defRPr kumimoji="1" sz="4400" b="1">
          <a:solidFill>
            <a:schemeClr val="tx1"/>
          </a:solidFill>
          <a:latin typeface="Arial" charset="0"/>
          <a:ea typeface="メイリオ" pitchFamily="50" charset="-128"/>
          <a:cs typeface="メイリオ"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メイリオ" pitchFamily="50" charset="-128"/>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メイリオ" pitchFamily="50" charset="-128"/>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メイリオ" pitchFamily="50" charset="-128"/>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a:xfrm>
            <a:off x="250825" y="998008"/>
            <a:ext cx="8642350" cy="5543550"/>
          </a:xfrm>
        </p:spPr>
        <p:txBody>
          <a:bodyPr/>
          <a:lstStyle/>
          <a:p>
            <a:r>
              <a:rPr lang="ja-JP" altLang="en-US" dirty="0" smtClean="0"/>
              <a:t>リスクは小さいと考えられます</a:t>
            </a:r>
            <a:endParaRPr lang="en-US" altLang="ja-JP" dirty="0" smtClean="0"/>
          </a:p>
          <a:p>
            <a:pPr lvl="1"/>
            <a:r>
              <a:rPr lang="ja-JP" altLang="en-US" dirty="0" smtClean="0"/>
              <a:t>落葉の放射性物質の量を測るとリスクの大きさが確認できます</a:t>
            </a:r>
            <a:endParaRPr lang="en-US" altLang="ja-JP" dirty="0" smtClean="0"/>
          </a:p>
          <a:p>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1</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27600"/>
            <a:ext cx="6647974" cy="646331"/>
          </a:xfrm>
          <a:prstGeom prst="rect">
            <a:avLst/>
          </a:prstGeom>
          <a:noFill/>
        </p:spPr>
        <p:txBody>
          <a:bodyPr wrap="none" rtlCol="0">
            <a:spAutoFit/>
          </a:bodyPr>
          <a:lstStyle/>
          <a:p>
            <a:pPr defTabSz="914400"/>
            <a:r>
              <a:rPr lang="ja-JP" altLang="en-US" sz="3600" b="1" dirty="0" smtClean="0">
                <a:solidFill>
                  <a:prstClr val="black"/>
                </a:solidFill>
                <a:latin typeface="Arial"/>
                <a:ea typeface="メイリオ"/>
              </a:rPr>
              <a:t>落葉でたき火をしても大丈夫？</a:t>
            </a:r>
            <a:endParaRPr lang="ja-JP" altLang="en-US" sz="3600" b="1" dirty="0">
              <a:solidFill>
                <a:prstClr val="black"/>
              </a:solidFill>
              <a:latin typeface="Arial"/>
              <a:ea typeface="メイリオ"/>
            </a:endParaRPr>
          </a:p>
        </p:txBody>
      </p:sp>
      <p:pic>
        <p:nvPicPr>
          <p:cNvPr id="10" name="図 9" descr="試料.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667" y="2743006"/>
            <a:ext cx="2455244" cy="3854650"/>
          </a:xfrm>
          <a:prstGeom prst="rect">
            <a:avLst/>
          </a:prstGeom>
        </p:spPr>
      </p:pic>
      <p:sp>
        <p:nvSpPr>
          <p:cNvPr id="4" name="テキスト ボックス 3"/>
          <p:cNvSpPr txBox="1"/>
          <p:nvPr/>
        </p:nvSpPr>
        <p:spPr>
          <a:xfrm>
            <a:off x="3708400" y="2751969"/>
            <a:ext cx="4555067" cy="3539431"/>
          </a:xfrm>
          <a:prstGeom prst="rect">
            <a:avLst/>
          </a:prstGeom>
          <a:noFill/>
        </p:spPr>
        <p:txBody>
          <a:bodyPr wrap="square" rtlCol="0">
            <a:spAutoFit/>
          </a:bodyPr>
          <a:lstStyle/>
          <a:p>
            <a:r>
              <a:rPr kumimoji="1" lang="ja-JP" altLang="en-US" sz="2800" dirty="0" smtClean="0"/>
              <a:t>この例では洗ったどんぐりの実の濃度は</a:t>
            </a:r>
            <a:r>
              <a:rPr kumimoji="1" lang="en-US" altLang="ja-JP" sz="2800" dirty="0" smtClean="0"/>
              <a:t>1kg</a:t>
            </a:r>
            <a:r>
              <a:rPr kumimoji="1" lang="ja-JP" altLang="en-US" sz="2800" dirty="0" smtClean="0"/>
              <a:t>あたり</a:t>
            </a:r>
            <a:r>
              <a:rPr kumimoji="1" lang="en-US" altLang="ja-JP" sz="2800" dirty="0" smtClean="0"/>
              <a:t>100</a:t>
            </a:r>
            <a:r>
              <a:rPr kumimoji="1" lang="ja-JP" altLang="en-US" sz="2800" dirty="0" smtClean="0"/>
              <a:t>ベクレル程度でした</a:t>
            </a:r>
            <a:endParaRPr kumimoji="1" lang="en-US" altLang="ja-JP" sz="2800" dirty="0" smtClean="0"/>
          </a:p>
          <a:p>
            <a:endParaRPr lang="en-US" altLang="ja-JP" sz="2800" dirty="0"/>
          </a:p>
          <a:p>
            <a:r>
              <a:rPr kumimoji="1" lang="ja-JP" altLang="en-US" sz="2800" dirty="0" smtClean="0"/>
              <a:t>一年間、木から落ちなかったマツカサでは濃度が高いものがあることが確認されています</a:t>
            </a:r>
            <a:endParaRPr kumimoji="1" lang="ja-JP" altLang="en-US" sz="2800" dirty="0"/>
          </a:p>
        </p:txBody>
      </p:sp>
    </p:spTree>
    <p:extLst>
      <p:ext uri="{BB962C8B-B14F-4D97-AF65-F5344CB8AC3E}">
        <p14:creationId xmlns:p14="http://schemas.microsoft.com/office/powerpoint/2010/main" val="19812371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p:txBody>
          <a:bodyPr/>
          <a:lstStyle/>
          <a:p>
            <a:r>
              <a:rPr lang="ja-JP" altLang="en-US" dirty="0" smtClean="0"/>
              <a:t>放射線防護側の線量推計例</a:t>
            </a:r>
            <a:endParaRPr lang="en-US" altLang="ja-JP" dirty="0" smtClean="0"/>
          </a:p>
          <a:p>
            <a:pPr lvl="1"/>
            <a:r>
              <a:rPr lang="ja-JP" altLang="en-US" dirty="0" smtClean="0"/>
              <a:t>全量吸い込み</a:t>
            </a:r>
            <a:endParaRPr lang="en-US" altLang="ja-JP" dirty="0" smtClean="0"/>
          </a:p>
          <a:p>
            <a:pPr lvl="2"/>
            <a:r>
              <a:rPr lang="en-US" altLang="ja-JP" dirty="0" smtClean="0"/>
              <a:t>40Bq/kg</a:t>
            </a:r>
            <a:r>
              <a:rPr lang="ja-JP" altLang="en-US" dirty="0" smtClean="0"/>
              <a:t>の落葉を</a:t>
            </a:r>
            <a:r>
              <a:rPr lang="en-US" altLang="ja-JP" dirty="0" smtClean="0"/>
              <a:t>1kg</a:t>
            </a:r>
            <a:r>
              <a:rPr lang="ja-JP" altLang="en-US" dirty="0" smtClean="0"/>
              <a:t>燃焼</a:t>
            </a:r>
            <a:endParaRPr lang="en-US" altLang="ja-JP" dirty="0" smtClean="0"/>
          </a:p>
          <a:p>
            <a:pPr lvl="2"/>
            <a:r>
              <a:rPr lang="ja-JP" altLang="en-US" dirty="0" smtClean="0"/>
              <a:t>全量が舞い上がり全量（</a:t>
            </a:r>
            <a:r>
              <a:rPr lang="en-US" altLang="ja-JP" dirty="0"/>
              <a:t>40Bq</a:t>
            </a:r>
            <a:r>
              <a:rPr lang="ja-JP" altLang="en-US" dirty="0" smtClean="0"/>
              <a:t>）を吸入と仮定すると</a:t>
            </a:r>
            <a:endParaRPr lang="en-US" altLang="ja-JP" dirty="0" smtClean="0"/>
          </a:p>
          <a:p>
            <a:pPr lvl="2"/>
            <a:r>
              <a:rPr lang="en-US" altLang="ja-JP" dirty="0" smtClean="0"/>
              <a:t>3</a:t>
            </a:r>
            <a:r>
              <a:rPr lang="ja-JP" altLang="en-US" dirty="0" smtClean="0"/>
              <a:t>ヶ月児：</a:t>
            </a:r>
            <a:r>
              <a:rPr lang="en-US" altLang="ja-JP" dirty="0" smtClean="0"/>
              <a:t>1</a:t>
            </a:r>
            <a:r>
              <a:rPr lang="ja-JP" altLang="en-US" dirty="0" smtClean="0"/>
              <a:t>マイクロ・シーベルト</a:t>
            </a:r>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2</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27600"/>
            <a:ext cx="6647974" cy="646331"/>
          </a:xfrm>
          <a:prstGeom prst="rect">
            <a:avLst/>
          </a:prstGeom>
          <a:noFill/>
        </p:spPr>
        <p:txBody>
          <a:bodyPr wrap="none" rtlCol="0">
            <a:spAutoFit/>
          </a:bodyPr>
          <a:lstStyle/>
          <a:p>
            <a:pPr defTabSz="914400"/>
            <a:r>
              <a:rPr lang="ja-JP" altLang="en-US" sz="3600" b="1" dirty="0" smtClean="0">
                <a:solidFill>
                  <a:prstClr val="black"/>
                </a:solidFill>
                <a:latin typeface="Arial"/>
                <a:ea typeface="メイリオ"/>
              </a:rPr>
              <a:t>落葉でたき火をしても大丈夫？</a:t>
            </a:r>
            <a:endParaRPr lang="ja-JP" altLang="en-US" sz="3600" b="1" dirty="0">
              <a:solidFill>
                <a:prstClr val="black"/>
              </a:solidFill>
              <a:latin typeface="Arial"/>
              <a:ea typeface="メイリオ"/>
            </a:endParaRPr>
          </a:p>
        </p:txBody>
      </p:sp>
      <p:sp>
        <p:nvSpPr>
          <p:cNvPr id="2" name="角丸四角形吹き出し 1"/>
          <p:cNvSpPr/>
          <p:nvPr/>
        </p:nvSpPr>
        <p:spPr>
          <a:xfrm>
            <a:off x="5994400" y="1117600"/>
            <a:ext cx="2898775" cy="1151467"/>
          </a:xfrm>
          <a:prstGeom prst="wedgeRoundRectCallout">
            <a:avLst>
              <a:gd name="adj1" fmla="val -79573"/>
              <a:gd name="adj2" fmla="val 46323"/>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dirty="0" smtClean="0"/>
              <a:t>籠に詰め込んで</a:t>
            </a:r>
            <a:endParaRPr lang="en-US" altLang="ja-JP" sz="2000" dirty="0" smtClean="0"/>
          </a:p>
          <a:p>
            <a:pPr algn="ctr"/>
            <a:r>
              <a:rPr lang="ja-JP" altLang="en-US" sz="2000" dirty="0" smtClean="0"/>
              <a:t>転がして運べるのは</a:t>
            </a:r>
            <a:r>
              <a:rPr lang="en-US" altLang="ja-JP" sz="2000" dirty="0" smtClean="0"/>
              <a:t>40kg</a:t>
            </a:r>
            <a:r>
              <a:rPr lang="ja-JP" altLang="en-US" sz="2000" dirty="0" smtClean="0"/>
              <a:t>程度</a:t>
            </a:r>
            <a:endParaRPr kumimoji="1" lang="ja-JP" altLang="en-US" sz="2000" dirty="0"/>
          </a:p>
        </p:txBody>
      </p:sp>
      <p:sp>
        <p:nvSpPr>
          <p:cNvPr id="4" name="角丸四角形吹き出し 3"/>
          <p:cNvSpPr/>
          <p:nvPr/>
        </p:nvSpPr>
        <p:spPr>
          <a:xfrm>
            <a:off x="269772" y="4072466"/>
            <a:ext cx="2878667" cy="1744133"/>
          </a:xfrm>
          <a:prstGeom prst="wedgeRoundRect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小学校</a:t>
            </a:r>
            <a:r>
              <a:rPr kumimoji="1" lang="en-US" altLang="ja-JP" dirty="0" smtClean="0"/>
              <a:t>4</a:t>
            </a:r>
            <a:r>
              <a:rPr kumimoji="1" lang="ja-JP" altLang="en-US" dirty="0" smtClean="0"/>
              <a:t>年生だと</a:t>
            </a:r>
            <a:endParaRPr kumimoji="1" lang="en-US" altLang="ja-JP" dirty="0" smtClean="0"/>
          </a:p>
          <a:p>
            <a:pPr algn="ctr"/>
            <a:r>
              <a:rPr kumimoji="1" lang="en-US" altLang="ja-JP" dirty="0" smtClean="0"/>
              <a:t>9</a:t>
            </a:r>
            <a:r>
              <a:rPr kumimoji="1" lang="ja-JP" altLang="en-US" dirty="0" smtClean="0"/>
              <a:t>マイクロ・シーベルト</a:t>
            </a:r>
            <a:endParaRPr kumimoji="1" lang="ja-JP" altLang="en-US" dirty="0"/>
          </a:p>
        </p:txBody>
      </p:sp>
      <p:sp>
        <p:nvSpPr>
          <p:cNvPr id="9" name="角丸四角形吹き出し 8"/>
          <p:cNvSpPr/>
          <p:nvPr/>
        </p:nvSpPr>
        <p:spPr>
          <a:xfrm>
            <a:off x="3352801" y="4072466"/>
            <a:ext cx="2878667" cy="1744133"/>
          </a:xfrm>
          <a:prstGeom prst="wedgeRoundRect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中学校</a:t>
            </a:r>
            <a:r>
              <a:rPr lang="en-US" altLang="ja-JP" dirty="0"/>
              <a:t>3</a:t>
            </a:r>
            <a:r>
              <a:rPr kumimoji="1" lang="ja-JP" altLang="en-US" dirty="0" smtClean="0"/>
              <a:t>年生だと</a:t>
            </a:r>
            <a:endParaRPr kumimoji="1" lang="en-US" altLang="ja-JP" dirty="0" smtClean="0"/>
          </a:p>
          <a:p>
            <a:pPr algn="ctr"/>
            <a:r>
              <a:rPr lang="en-US" altLang="ja-JP" dirty="0" smtClean="0"/>
              <a:t>7</a:t>
            </a:r>
            <a:r>
              <a:rPr kumimoji="1" lang="ja-JP" altLang="en-US" dirty="0" smtClean="0"/>
              <a:t>マイクロ・シーベルト</a:t>
            </a:r>
            <a:endParaRPr kumimoji="1" lang="ja-JP" altLang="en-US" dirty="0"/>
          </a:p>
        </p:txBody>
      </p:sp>
      <p:sp>
        <p:nvSpPr>
          <p:cNvPr id="7" name="円形吹き出し 6"/>
          <p:cNvSpPr/>
          <p:nvPr/>
        </p:nvSpPr>
        <p:spPr>
          <a:xfrm>
            <a:off x="6383866" y="3386667"/>
            <a:ext cx="2698221" cy="2032000"/>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ラドンの</a:t>
            </a:r>
            <a:endParaRPr kumimoji="1" lang="en-US" altLang="ja-JP" dirty="0" smtClean="0"/>
          </a:p>
          <a:p>
            <a:pPr algn="ctr"/>
            <a:r>
              <a:rPr kumimoji="1" lang="ja-JP" altLang="en-US" dirty="0" smtClean="0"/>
              <a:t>線量は年間</a:t>
            </a:r>
            <a:endParaRPr kumimoji="1" lang="en-US" altLang="ja-JP" dirty="0" smtClean="0"/>
          </a:p>
          <a:p>
            <a:pPr algn="ctr"/>
            <a:r>
              <a:rPr kumimoji="1" lang="ja-JP" altLang="en-US" dirty="0" smtClean="0"/>
              <a:t>約４百マイクロ</a:t>
            </a:r>
            <a:endParaRPr lang="en-US" altLang="ja-JP" dirty="0"/>
          </a:p>
          <a:p>
            <a:pPr algn="ctr"/>
            <a:r>
              <a:rPr kumimoji="1" lang="ja-JP" altLang="en-US" dirty="0" smtClean="0"/>
              <a:t>シーベルト程度</a:t>
            </a:r>
            <a:endParaRPr kumimoji="1" lang="ja-JP" altLang="en-US" dirty="0"/>
          </a:p>
        </p:txBody>
      </p:sp>
    </p:spTree>
    <p:extLst>
      <p:ext uri="{BB962C8B-B14F-4D97-AF65-F5344CB8AC3E}">
        <p14:creationId xmlns:p14="http://schemas.microsoft.com/office/powerpoint/2010/main" val="158366972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p:txBody>
          <a:bodyPr/>
          <a:lstStyle/>
          <a:p>
            <a:r>
              <a:rPr lang="ja-JP" altLang="en-US" dirty="0" smtClean="0"/>
              <a:t>放射線防護側の線量推計例</a:t>
            </a:r>
            <a:endParaRPr lang="en-US" altLang="ja-JP" dirty="0" smtClean="0"/>
          </a:p>
          <a:p>
            <a:pPr lvl="1"/>
            <a:r>
              <a:rPr lang="ja-JP" altLang="en-US" dirty="0" smtClean="0"/>
              <a:t>全量吸い込み</a:t>
            </a:r>
            <a:endParaRPr lang="en-US" altLang="ja-JP" dirty="0" smtClean="0"/>
          </a:p>
          <a:p>
            <a:pPr lvl="2"/>
            <a:r>
              <a:rPr lang="en-US" altLang="ja-JP" dirty="0" smtClean="0"/>
              <a:t>40Bq/kg</a:t>
            </a:r>
            <a:r>
              <a:rPr lang="ja-JP" altLang="en-US" dirty="0" smtClean="0"/>
              <a:t>の落葉を</a:t>
            </a:r>
            <a:r>
              <a:rPr lang="en-US" altLang="ja-JP" dirty="0" smtClean="0"/>
              <a:t>1kg</a:t>
            </a:r>
            <a:r>
              <a:rPr lang="ja-JP" altLang="en-US" dirty="0" smtClean="0"/>
              <a:t>燃焼</a:t>
            </a:r>
            <a:endParaRPr lang="en-US" altLang="ja-JP" dirty="0" smtClean="0"/>
          </a:p>
          <a:p>
            <a:pPr lvl="2"/>
            <a:r>
              <a:rPr lang="ja-JP" altLang="en-US" dirty="0" smtClean="0"/>
              <a:t>全量が舞い上がり全量（</a:t>
            </a:r>
            <a:r>
              <a:rPr lang="en-US" altLang="ja-JP" dirty="0"/>
              <a:t>40Bq</a:t>
            </a:r>
            <a:r>
              <a:rPr lang="ja-JP" altLang="en-US" dirty="0" smtClean="0"/>
              <a:t>）を吸入と仮定すると</a:t>
            </a:r>
            <a:endParaRPr lang="en-US" altLang="ja-JP" dirty="0" smtClean="0"/>
          </a:p>
          <a:p>
            <a:pPr lvl="2"/>
            <a:r>
              <a:rPr lang="en-US" altLang="ja-JP" dirty="0" smtClean="0"/>
              <a:t>3</a:t>
            </a:r>
            <a:r>
              <a:rPr lang="ja-JP" altLang="en-US" dirty="0" smtClean="0"/>
              <a:t>ヶ月児：</a:t>
            </a:r>
            <a:r>
              <a:rPr lang="en-US" altLang="ja-JP" dirty="0" smtClean="0"/>
              <a:t>1</a:t>
            </a:r>
            <a:r>
              <a:rPr lang="ja-JP" altLang="en-US" dirty="0" smtClean="0"/>
              <a:t>マイクロ・シーベルト</a:t>
            </a:r>
            <a:endParaRPr lang="en-US" altLang="ja-JP" dirty="0" smtClean="0"/>
          </a:p>
          <a:p>
            <a:pPr lvl="1"/>
            <a:r>
              <a:rPr lang="ja-JP" altLang="en-US" dirty="0" smtClean="0"/>
              <a:t>広い範囲で行われ持続的に吸入</a:t>
            </a:r>
            <a:endParaRPr lang="en-US" altLang="ja-JP" dirty="0" smtClean="0"/>
          </a:p>
          <a:p>
            <a:pPr lvl="2"/>
            <a:r>
              <a:rPr lang="ja-JP" altLang="en-US" dirty="0" smtClean="0"/>
              <a:t>灰に濃縮される濃度</a:t>
            </a:r>
            <a:r>
              <a:rPr lang="en-US" altLang="en-US" dirty="0" smtClean="0"/>
              <a:t>を8000Bq/kg</a:t>
            </a:r>
            <a:r>
              <a:rPr lang="ja-JP" altLang="en-US" dirty="0" smtClean="0"/>
              <a:t>と仮定</a:t>
            </a:r>
            <a:endParaRPr lang="en-US" altLang="ja-JP" dirty="0" smtClean="0"/>
          </a:p>
          <a:p>
            <a:pPr lvl="2"/>
            <a:r>
              <a:rPr lang="ja-JP" altLang="en-US" dirty="0" smtClean="0"/>
              <a:t>空気中の灰の算術平均濃度を</a:t>
            </a:r>
            <a:r>
              <a:rPr lang="en-US" altLang="ja-JP" dirty="0" smtClean="0"/>
              <a:t>1mg/m</a:t>
            </a:r>
            <a:r>
              <a:rPr lang="en-US" altLang="ja-JP" baseline="30000" dirty="0" smtClean="0"/>
              <a:t>3</a:t>
            </a:r>
            <a:r>
              <a:rPr lang="ja-JP" altLang="en-US" dirty="0"/>
              <a:t>と</a:t>
            </a:r>
            <a:r>
              <a:rPr lang="ja-JP" altLang="en-US" dirty="0" smtClean="0"/>
              <a:t>仮定</a:t>
            </a:r>
            <a:endParaRPr lang="en-US" altLang="ja-JP" baseline="30000" dirty="0" smtClean="0"/>
          </a:p>
          <a:p>
            <a:pPr lvl="2"/>
            <a:r>
              <a:rPr lang="ja-JP" altLang="en-US" dirty="0" smtClean="0"/>
              <a:t>たき火シーズンを</a:t>
            </a:r>
            <a:r>
              <a:rPr lang="en-US" altLang="ja-JP" dirty="0" smtClean="0"/>
              <a:t>1</a:t>
            </a:r>
            <a:r>
              <a:rPr lang="ja-JP" altLang="en-US" dirty="0" smtClean="0"/>
              <a:t>週間とし，その間に吸い込む空気量を</a:t>
            </a:r>
            <a:r>
              <a:rPr lang="en-US" altLang="ja-JP" dirty="0" smtClean="0"/>
              <a:t>20m</a:t>
            </a:r>
            <a:r>
              <a:rPr lang="en-US" altLang="ja-JP" baseline="30000" dirty="0" smtClean="0"/>
              <a:t>3</a:t>
            </a:r>
            <a:r>
              <a:rPr lang="ja-JP" altLang="en-US" dirty="0" smtClean="0"/>
              <a:t>とすると</a:t>
            </a:r>
            <a:r>
              <a:rPr lang="en-US" altLang="ja-JP" dirty="0" smtClean="0"/>
              <a:t>0.16Bq</a:t>
            </a:r>
            <a:r>
              <a:rPr lang="ja-JP" altLang="en-US" dirty="0" smtClean="0"/>
              <a:t>吸入</a:t>
            </a:r>
            <a:endParaRPr lang="en-US" altLang="ja-JP" dirty="0" smtClean="0"/>
          </a:p>
          <a:p>
            <a:pPr lvl="2"/>
            <a:r>
              <a:rPr lang="en-US" altLang="ja-JP" dirty="0"/>
              <a:t>3</a:t>
            </a:r>
            <a:r>
              <a:rPr lang="ja-JP" altLang="en-US" dirty="0"/>
              <a:t>ヶ月児</a:t>
            </a:r>
            <a:r>
              <a:rPr lang="ja-JP" altLang="en-US" dirty="0" smtClean="0"/>
              <a:t>：</a:t>
            </a:r>
            <a:r>
              <a:rPr lang="en-US" altLang="ja-JP" dirty="0" smtClean="0"/>
              <a:t>0.004</a:t>
            </a:r>
            <a:r>
              <a:rPr lang="ja-JP" altLang="en-US" dirty="0" smtClean="0"/>
              <a:t>マイクロ</a:t>
            </a:r>
            <a:r>
              <a:rPr lang="ja-JP" altLang="en-US" dirty="0"/>
              <a:t>・シーベルト</a:t>
            </a:r>
            <a:endParaRPr lang="en-US" altLang="ja-JP" dirty="0"/>
          </a:p>
          <a:p>
            <a:pPr marL="914400" lvl="2" indent="0">
              <a:buNone/>
            </a:pPr>
            <a:endParaRPr lang="en-US" altLang="ja-JP" dirty="0" smtClean="0"/>
          </a:p>
          <a:p>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3</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27600"/>
            <a:ext cx="6647974" cy="646331"/>
          </a:xfrm>
          <a:prstGeom prst="rect">
            <a:avLst/>
          </a:prstGeom>
          <a:noFill/>
        </p:spPr>
        <p:txBody>
          <a:bodyPr wrap="none" rtlCol="0">
            <a:spAutoFit/>
          </a:bodyPr>
          <a:lstStyle/>
          <a:p>
            <a:pPr defTabSz="914400"/>
            <a:r>
              <a:rPr lang="ja-JP" altLang="en-US" sz="3600" b="1" dirty="0" smtClean="0">
                <a:solidFill>
                  <a:prstClr val="black"/>
                </a:solidFill>
                <a:latin typeface="Arial"/>
                <a:ea typeface="メイリオ"/>
              </a:rPr>
              <a:t>落葉でたき火をしても大丈夫？</a:t>
            </a:r>
            <a:endParaRPr lang="ja-JP" altLang="en-US" sz="3600" b="1" dirty="0">
              <a:solidFill>
                <a:prstClr val="black"/>
              </a:solidFill>
              <a:latin typeface="Arial"/>
              <a:ea typeface="メイリオ"/>
            </a:endParaRPr>
          </a:p>
        </p:txBody>
      </p:sp>
    </p:spTree>
    <p:extLst>
      <p:ext uri="{BB962C8B-B14F-4D97-AF65-F5344CB8AC3E}">
        <p14:creationId xmlns:p14="http://schemas.microsoft.com/office/powerpoint/2010/main" val="291895531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p:txBody>
          <a:bodyPr/>
          <a:lstStyle/>
          <a:p>
            <a:r>
              <a:rPr lang="ja-JP" altLang="en-US" dirty="0"/>
              <a:t>吸入</a:t>
            </a:r>
            <a:r>
              <a:rPr lang="ja-JP" altLang="en-US" dirty="0" smtClean="0"/>
              <a:t>する線量が小さくても懸念されること</a:t>
            </a:r>
            <a:endParaRPr lang="en-US" altLang="ja-JP" dirty="0" smtClean="0"/>
          </a:p>
          <a:p>
            <a:pPr lvl="1"/>
            <a:r>
              <a:rPr lang="en-US" altLang="ja-JP" dirty="0" smtClean="0"/>
              <a:t>8kBq</a:t>
            </a:r>
            <a:r>
              <a:rPr lang="en-US" altLang="ja-JP" dirty="0"/>
              <a:t>/kg</a:t>
            </a:r>
            <a:r>
              <a:rPr lang="ja-JP" altLang="en-US" dirty="0"/>
              <a:t>の濃度の灰ができうるので</a:t>
            </a:r>
            <a:r>
              <a:rPr lang="ja-JP" altLang="en-US" dirty="0" smtClean="0"/>
              <a:t>あれば</a:t>
            </a:r>
            <a:r>
              <a:rPr lang="en-US" altLang="ja-JP" dirty="0" smtClean="0"/>
              <a:t>…</a:t>
            </a:r>
          </a:p>
          <a:p>
            <a:pPr lvl="2"/>
            <a:r>
              <a:rPr lang="ja-JP" altLang="en-US" dirty="0" smtClean="0"/>
              <a:t>廃棄物</a:t>
            </a:r>
            <a:r>
              <a:rPr lang="ja-JP" altLang="en-US" dirty="0"/>
              <a:t>の処分を考えて控える</a:t>
            </a:r>
            <a:r>
              <a:rPr lang="ja-JP" altLang="en-US" dirty="0" smtClean="0"/>
              <a:t>べきではないか</a:t>
            </a:r>
            <a:endParaRPr lang="ja-JP" altLang="en-US" dirty="0"/>
          </a:p>
          <a:p>
            <a:pPr lvl="1"/>
            <a:r>
              <a:rPr lang="ja-JP" altLang="en-US" dirty="0" smtClean="0"/>
              <a:t>近隣</a:t>
            </a:r>
            <a:r>
              <a:rPr lang="ja-JP" altLang="en-US" dirty="0"/>
              <a:t>で不快な思いを持たれる方が</a:t>
            </a:r>
            <a:r>
              <a:rPr lang="ja-JP" altLang="en-US" dirty="0" smtClean="0"/>
              <a:t>おられれば</a:t>
            </a:r>
            <a:r>
              <a:rPr lang="en-US" altLang="ja-JP" dirty="0" smtClean="0"/>
              <a:t>…</a:t>
            </a:r>
            <a:endParaRPr lang="en-US" altLang="ja-JP" dirty="0"/>
          </a:p>
          <a:p>
            <a:pPr lvl="2"/>
            <a:r>
              <a:rPr lang="ja-JP" altLang="en-US" dirty="0" smtClean="0"/>
              <a:t>実施</a:t>
            </a:r>
            <a:r>
              <a:rPr lang="ja-JP" altLang="en-US" dirty="0"/>
              <a:t>すべきかどうかを吟味す</a:t>
            </a:r>
            <a:r>
              <a:rPr lang="ja-JP" altLang="en-US" dirty="0" smtClean="0"/>
              <a:t>べきではないか</a:t>
            </a:r>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4</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27600"/>
            <a:ext cx="6647974" cy="646331"/>
          </a:xfrm>
          <a:prstGeom prst="rect">
            <a:avLst/>
          </a:prstGeom>
          <a:noFill/>
        </p:spPr>
        <p:txBody>
          <a:bodyPr wrap="none" rtlCol="0">
            <a:spAutoFit/>
          </a:bodyPr>
          <a:lstStyle/>
          <a:p>
            <a:pPr defTabSz="914400"/>
            <a:r>
              <a:rPr lang="ja-JP" altLang="en-US" sz="3600" b="1" dirty="0" smtClean="0">
                <a:solidFill>
                  <a:prstClr val="black"/>
                </a:solidFill>
                <a:latin typeface="Arial"/>
                <a:ea typeface="メイリオ"/>
              </a:rPr>
              <a:t>落葉でたき火をしても大丈夫？</a:t>
            </a:r>
            <a:endParaRPr lang="ja-JP" altLang="en-US" sz="3600" b="1" dirty="0">
              <a:solidFill>
                <a:prstClr val="black"/>
              </a:solidFill>
              <a:latin typeface="Arial"/>
              <a:ea typeface="メイリオ"/>
            </a:endParaRPr>
          </a:p>
        </p:txBody>
      </p:sp>
      <p:sp>
        <p:nvSpPr>
          <p:cNvPr id="2" name="角丸四角形吹き出し 1"/>
          <p:cNvSpPr/>
          <p:nvPr/>
        </p:nvSpPr>
        <p:spPr>
          <a:xfrm>
            <a:off x="2912533" y="3928534"/>
            <a:ext cx="5350933" cy="2048934"/>
          </a:xfrm>
          <a:prstGeom prst="wedgeRoundRect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dirty="0"/>
              <a:t>落葉樹の葉の濃度は下がっており、吸入する放射性物質は少ないので、行うことは差し支えが</a:t>
            </a:r>
            <a:r>
              <a:rPr lang="ja-JP" altLang="en-US" sz="2400" dirty="0" smtClean="0"/>
              <a:t>ない？</a:t>
            </a:r>
            <a:endParaRPr kumimoji="1" lang="ja-JP" altLang="en-US" sz="2400" dirty="0"/>
          </a:p>
        </p:txBody>
      </p:sp>
    </p:spTree>
    <p:extLst>
      <p:ext uri="{BB962C8B-B14F-4D97-AF65-F5344CB8AC3E}">
        <p14:creationId xmlns:p14="http://schemas.microsoft.com/office/powerpoint/2010/main" val="33580026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p:txBody>
          <a:bodyPr/>
          <a:lstStyle/>
          <a:p>
            <a:r>
              <a:rPr lang="ja-JP" altLang="en-US" dirty="0" smtClean="0"/>
              <a:t>長野県の考え方</a:t>
            </a:r>
            <a:endParaRPr lang="en-US" altLang="ja-JP" dirty="0" smtClean="0"/>
          </a:p>
          <a:p>
            <a:pPr lvl="1"/>
            <a:r>
              <a:rPr lang="ja-JP" altLang="en-US" dirty="0" smtClean="0"/>
              <a:t>利用</a:t>
            </a:r>
            <a:r>
              <a:rPr lang="ja-JP" altLang="en-US" dirty="0"/>
              <a:t>形態が類似していると考えられる薪の指標値（</a:t>
            </a:r>
            <a:r>
              <a:rPr lang="en-US" altLang="ja-JP" dirty="0"/>
              <a:t>40</a:t>
            </a:r>
            <a:r>
              <a:rPr lang="ja-JP" altLang="en-US" dirty="0"/>
              <a:t>ベクレル</a:t>
            </a:r>
            <a:r>
              <a:rPr lang="en-US" altLang="ja-JP" dirty="0"/>
              <a:t>/kg</a:t>
            </a:r>
            <a:r>
              <a:rPr lang="ja-JP" altLang="en-US" dirty="0"/>
              <a:t>）以下であった市町村については、落ち葉のたき火等の自粛は必要ないものと判断</a:t>
            </a:r>
          </a:p>
          <a:p>
            <a:pPr lvl="1"/>
            <a:r>
              <a:rPr lang="ja-JP" altLang="en-US" dirty="0"/>
              <a:t>薪の指標値を超過する地点があった市町村については、生活環境への影響を未然に防止する観点から、引き続き、落ち葉のたき火等を極力行わないことが望ましいと判断</a:t>
            </a:r>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5</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27600"/>
            <a:ext cx="6647974" cy="646331"/>
          </a:xfrm>
          <a:prstGeom prst="rect">
            <a:avLst/>
          </a:prstGeom>
          <a:noFill/>
        </p:spPr>
        <p:txBody>
          <a:bodyPr wrap="none" rtlCol="0">
            <a:spAutoFit/>
          </a:bodyPr>
          <a:lstStyle/>
          <a:p>
            <a:pPr defTabSz="914400"/>
            <a:r>
              <a:rPr lang="ja-JP" altLang="en-US" sz="3600" b="1" dirty="0" smtClean="0">
                <a:solidFill>
                  <a:prstClr val="black"/>
                </a:solidFill>
                <a:latin typeface="Arial"/>
                <a:ea typeface="メイリオ"/>
              </a:rPr>
              <a:t>落葉でたき火をしても大丈夫？</a:t>
            </a:r>
            <a:endParaRPr lang="ja-JP" altLang="en-US" sz="3600" b="1" dirty="0">
              <a:solidFill>
                <a:prstClr val="black"/>
              </a:solidFill>
              <a:latin typeface="Arial"/>
              <a:ea typeface="メイリオ"/>
            </a:endParaRPr>
          </a:p>
        </p:txBody>
      </p:sp>
      <p:sp>
        <p:nvSpPr>
          <p:cNvPr id="2" name="テキスト ボックス 1"/>
          <p:cNvSpPr txBox="1"/>
          <p:nvPr/>
        </p:nvSpPr>
        <p:spPr>
          <a:xfrm>
            <a:off x="533324" y="5726668"/>
            <a:ext cx="8077352" cy="338554"/>
          </a:xfrm>
          <a:prstGeom prst="rect">
            <a:avLst/>
          </a:prstGeom>
          <a:noFill/>
        </p:spPr>
        <p:txBody>
          <a:bodyPr wrap="none" rtlCol="0">
            <a:spAutoFit/>
          </a:bodyPr>
          <a:lstStyle/>
          <a:p>
            <a:r>
              <a:rPr lang="en-US" altLang="ja-JP" sz="1600" dirty="0"/>
              <a:t>http://</a:t>
            </a:r>
            <a:r>
              <a:rPr lang="en-US" altLang="ja-JP" sz="1600" dirty="0" err="1"/>
              <a:t>www.pref.nagano.lg.jp</a:t>
            </a:r>
            <a:r>
              <a:rPr lang="en-US" altLang="ja-JP" sz="1600" dirty="0"/>
              <a:t>/</a:t>
            </a:r>
            <a:r>
              <a:rPr lang="en-US" altLang="ja-JP" sz="1600" dirty="0" err="1"/>
              <a:t>haikibut</a:t>
            </a:r>
            <a:r>
              <a:rPr lang="en-US" altLang="ja-JP" sz="1600" dirty="0"/>
              <a:t>/</a:t>
            </a:r>
            <a:r>
              <a:rPr lang="en-US" altLang="ja-JP" sz="1600" dirty="0" err="1"/>
              <a:t>kurashi</a:t>
            </a:r>
            <a:r>
              <a:rPr lang="en-US" altLang="ja-JP" sz="1600" dirty="0"/>
              <a:t>/</a:t>
            </a:r>
            <a:r>
              <a:rPr lang="en-US" altLang="ja-JP" sz="1600" dirty="0" err="1"/>
              <a:t>shobo</a:t>
            </a:r>
            <a:r>
              <a:rPr lang="en-US" altLang="ja-JP" sz="1600" dirty="0"/>
              <a:t>/</a:t>
            </a:r>
            <a:r>
              <a:rPr lang="en-US" altLang="ja-JP" sz="1600" dirty="0" err="1"/>
              <a:t>genshiryoku</a:t>
            </a:r>
            <a:r>
              <a:rPr lang="en-US" altLang="ja-JP" sz="1600" dirty="0"/>
              <a:t>/</a:t>
            </a:r>
            <a:r>
              <a:rPr lang="en-US" altLang="ja-JP" sz="1600" dirty="0" err="1"/>
              <a:t>hoshasen</a:t>
            </a:r>
            <a:r>
              <a:rPr lang="en-US" altLang="ja-JP" sz="1600" dirty="0"/>
              <a:t>/</a:t>
            </a:r>
            <a:r>
              <a:rPr lang="en-US" altLang="ja-JP" sz="1600" dirty="0" err="1"/>
              <a:t>cesium.html</a:t>
            </a:r>
            <a:endParaRPr kumimoji="1" lang="ja-JP" altLang="en-US" sz="1600" dirty="0"/>
          </a:p>
        </p:txBody>
      </p:sp>
    </p:spTree>
    <p:extLst>
      <p:ext uri="{BB962C8B-B14F-4D97-AF65-F5344CB8AC3E}">
        <p14:creationId xmlns:p14="http://schemas.microsoft.com/office/powerpoint/2010/main" val="40440586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idx="1"/>
          </p:nvPr>
        </p:nvSpPr>
        <p:spPr/>
        <p:txBody>
          <a:bodyPr/>
          <a:lstStyle/>
          <a:p>
            <a:r>
              <a:rPr lang="ja-JP" altLang="en-US" dirty="0" smtClean="0"/>
              <a:t>食品への移行</a:t>
            </a:r>
            <a:endParaRPr lang="en-US" altLang="ja-JP" dirty="0" smtClean="0"/>
          </a:p>
          <a:p>
            <a:pPr lvl="1"/>
            <a:r>
              <a:rPr lang="ja-JP" altLang="en-US" dirty="0" smtClean="0"/>
              <a:t>実験の結果、</a:t>
            </a:r>
            <a:r>
              <a:rPr lang="en-US" altLang="ja-JP" dirty="0" smtClean="0"/>
              <a:t>2%</a:t>
            </a:r>
            <a:r>
              <a:rPr lang="ja-JP" altLang="en-US" dirty="0" smtClean="0"/>
              <a:t>以下であることが確認されています</a:t>
            </a:r>
            <a:endParaRPr lang="en-US" altLang="ja-JP" dirty="0" smtClean="0"/>
          </a:p>
          <a:p>
            <a:r>
              <a:rPr lang="ja-JP" altLang="en-US" dirty="0" smtClean="0"/>
              <a:t>基準値策定の考え方</a:t>
            </a:r>
            <a:endParaRPr lang="en-US" altLang="ja-JP" dirty="0" smtClean="0"/>
          </a:p>
          <a:p>
            <a:pPr lvl="1"/>
            <a:r>
              <a:rPr lang="ja-JP" altLang="en-US" dirty="0" smtClean="0"/>
              <a:t>使用してできる灰の濃度が、セメント</a:t>
            </a:r>
            <a:r>
              <a:rPr lang="ja-JP" altLang="en-US" dirty="0"/>
              <a:t>等で固化する等の対策を講じなくても一般廃棄物最終処分場での埋立処分が可能な放射性物質の濃度である</a:t>
            </a:r>
            <a:r>
              <a:rPr lang="en-US" altLang="ja-JP" dirty="0"/>
              <a:t>8,000Bq/kg</a:t>
            </a:r>
            <a:r>
              <a:rPr lang="ja-JP" altLang="en-US" dirty="0" smtClean="0"/>
              <a:t>以下となるように設定されています</a:t>
            </a:r>
            <a:endParaRPr lang="en-US" altLang="ja-JP" dirty="0" smtClean="0"/>
          </a:p>
        </p:txBody>
      </p:sp>
      <p:sp>
        <p:nvSpPr>
          <p:cNvPr id="3" name="スライド番号プレースホルダー 2"/>
          <p:cNvSpPr>
            <a:spLocks noGrp="1"/>
          </p:cNvSpPr>
          <p:nvPr>
            <p:ph type="sldNum" sz="quarter" idx="12"/>
          </p:nvPr>
        </p:nvSpPr>
        <p:spPr/>
        <p:txBody>
          <a:bodyPr/>
          <a:lstStyle/>
          <a:p>
            <a:pPr>
              <a:defRPr/>
            </a:pPr>
            <a:r>
              <a:rPr lang="ja-JP" altLang="en-US" smtClean="0">
                <a:solidFill>
                  <a:prstClr val="black">
                    <a:tint val="75000"/>
                  </a:prstClr>
                </a:solidFill>
                <a:latin typeface="Arial"/>
                <a:ea typeface="メイリオ"/>
              </a:rPr>
              <a:t>②</a:t>
            </a:r>
            <a:r>
              <a:rPr lang="en-US" altLang="ja-JP" smtClean="0">
                <a:solidFill>
                  <a:prstClr val="black">
                    <a:tint val="75000"/>
                  </a:prstClr>
                </a:solidFill>
                <a:latin typeface="Arial"/>
                <a:ea typeface="メイリオ"/>
              </a:rPr>
              <a:t>-</a:t>
            </a:r>
            <a:fld id="{8859C5CB-BFD4-4E8B-80D4-08AC087C1687}" type="slidenum">
              <a:rPr lang="ja-JP" altLang="en-US" smtClean="0">
                <a:solidFill>
                  <a:prstClr val="black">
                    <a:tint val="75000"/>
                  </a:prstClr>
                </a:solidFill>
                <a:latin typeface="Arial"/>
                <a:ea typeface="メイリオ"/>
              </a:rPr>
              <a:pPr>
                <a:defRPr/>
              </a:pPr>
              <a:t>6</a:t>
            </a:fld>
            <a:endParaRPr lang="ja-JP" altLang="en-US">
              <a:solidFill>
                <a:prstClr val="black">
                  <a:tint val="75000"/>
                </a:prstClr>
              </a:solidFill>
              <a:latin typeface="Arial"/>
              <a:ea typeface="メイリオ"/>
            </a:endParaRPr>
          </a:p>
        </p:txBody>
      </p:sp>
      <p:sp>
        <p:nvSpPr>
          <p:cNvPr id="6" name="テキスト ボックス 5"/>
          <p:cNvSpPr txBox="1"/>
          <p:nvPr/>
        </p:nvSpPr>
        <p:spPr>
          <a:xfrm>
            <a:off x="269772" y="180000"/>
            <a:ext cx="697627" cy="369332"/>
          </a:xfrm>
          <a:prstGeom prst="rect">
            <a:avLst/>
          </a:prstGeom>
          <a:solidFill>
            <a:srgbClr val="0041FF"/>
          </a:solidFill>
        </p:spPr>
        <p:txBody>
          <a:bodyPr wrap="none" rtlCol="0">
            <a:spAutoFit/>
          </a:bodyPr>
          <a:lstStyle/>
          <a:p>
            <a:pPr algn="ctr" defTabSz="914400"/>
            <a:r>
              <a:rPr lang="en-US" altLang="ja-JP" b="1" dirty="0" smtClean="0">
                <a:solidFill>
                  <a:prstClr val="white"/>
                </a:solidFill>
                <a:latin typeface="Arial"/>
                <a:ea typeface="メイリオ"/>
              </a:rPr>
              <a:t>Q&amp;A</a:t>
            </a:r>
            <a:endParaRPr lang="ja-JP" altLang="en-US" b="1" dirty="0">
              <a:solidFill>
                <a:prstClr val="white"/>
              </a:solidFill>
              <a:latin typeface="Arial"/>
              <a:ea typeface="メイリオ"/>
            </a:endParaRPr>
          </a:p>
        </p:txBody>
      </p:sp>
      <p:sp>
        <p:nvSpPr>
          <p:cNvPr id="8" name="テキスト ボックス 7"/>
          <p:cNvSpPr txBox="1"/>
          <p:nvPr/>
        </p:nvSpPr>
        <p:spPr>
          <a:xfrm>
            <a:off x="1100416" y="178198"/>
            <a:ext cx="7571303" cy="461665"/>
          </a:xfrm>
          <a:prstGeom prst="rect">
            <a:avLst/>
          </a:prstGeom>
          <a:noFill/>
        </p:spPr>
        <p:txBody>
          <a:bodyPr wrap="none" rtlCol="0">
            <a:spAutoFit/>
          </a:bodyPr>
          <a:lstStyle/>
          <a:p>
            <a:pPr defTabSz="914400"/>
            <a:r>
              <a:rPr lang="ja-JP" altLang="en-US" sz="2400" b="1" dirty="0"/>
              <a:t>調理加熱用の薪として利用できる放射性セシウム濃度</a:t>
            </a:r>
            <a:endParaRPr lang="ja-JP" altLang="en-US" sz="2400" b="1" dirty="0">
              <a:latin typeface="Arial"/>
              <a:ea typeface="メイリオ"/>
            </a:endParaRPr>
          </a:p>
        </p:txBody>
      </p:sp>
      <p:sp>
        <p:nvSpPr>
          <p:cNvPr id="2" name="テキスト ボックス 1"/>
          <p:cNvSpPr txBox="1"/>
          <p:nvPr/>
        </p:nvSpPr>
        <p:spPr>
          <a:xfrm>
            <a:off x="2200598" y="5726668"/>
            <a:ext cx="4742805" cy="338554"/>
          </a:xfrm>
          <a:prstGeom prst="rect">
            <a:avLst/>
          </a:prstGeom>
          <a:noFill/>
        </p:spPr>
        <p:txBody>
          <a:bodyPr wrap="none" rtlCol="0">
            <a:spAutoFit/>
          </a:bodyPr>
          <a:lstStyle/>
          <a:p>
            <a:r>
              <a:rPr lang="en-US" altLang="ja-JP" sz="1600" dirty="0"/>
              <a:t>http://</a:t>
            </a:r>
            <a:r>
              <a:rPr lang="en-US" altLang="ja-JP" sz="1600" dirty="0" err="1"/>
              <a:t>www.rinya.maff.go.jp</a:t>
            </a:r>
            <a:r>
              <a:rPr lang="en-US" altLang="ja-JP" sz="1600" dirty="0"/>
              <a:t>/j/</a:t>
            </a:r>
            <a:r>
              <a:rPr lang="en-US" altLang="ja-JP" sz="1600" dirty="0" err="1"/>
              <a:t>tokuyou</a:t>
            </a:r>
            <a:r>
              <a:rPr lang="en-US" altLang="ja-JP" sz="1600" dirty="0"/>
              <a:t>/shintan4.html</a:t>
            </a:r>
            <a:endParaRPr kumimoji="1" lang="ja-JP" altLang="en-US" sz="1600" dirty="0"/>
          </a:p>
        </p:txBody>
      </p:sp>
    </p:spTree>
    <p:extLst>
      <p:ext uri="{BB962C8B-B14F-4D97-AF65-F5344CB8AC3E}">
        <p14:creationId xmlns:p14="http://schemas.microsoft.com/office/powerpoint/2010/main" val="120027741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メイリオ×Arial_タイトル太字">
  <a:themeElements>
    <a:clrScheme name="ユーザー定義 1">
      <a:dk1>
        <a:sysClr val="windowText" lastClr="000000"/>
      </a:dk1>
      <a:lt1>
        <a:sysClr val="window" lastClr="FFFFFF"/>
      </a:lt1>
      <a:dk2>
        <a:srgbClr val="1F497D"/>
      </a:dk2>
      <a:lt2>
        <a:srgbClr val="EEECE1"/>
      </a:lt2>
      <a:accent1>
        <a:srgbClr val="0041FF"/>
      </a:accent1>
      <a:accent2>
        <a:srgbClr val="FF2800"/>
      </a:accent2>
      <a:accent3>
        <a:srgbClr val="35A16B"/>
      </a:accent3>
      <a:accent4>
        <a:srgbClr val="C7B2DE"/>
      </a:accent4>
      <a:accent5>
        <a:srgbClr val="66CCFF"/>
      </a:accent5>
      <a:accent6>
        <a:srgbClr val="FF9900"/>
      </a:accent6>
      <a:hlink>
        <a:srgbClr val="0000FF"/>
      </a:hlink>
      <a:folHlink>
        <a:srgbClr val="800080"/>
      </a:folHlink>
    </a:clrScheme>
    <a:fontScheme name="メイリオ×Arial">
      <a:majorFont>
        <a:latin typeface="Arial"/>
        <a:ea typeface="メイリオ"/>
        <a:cs typeface=""/>
      </a:majorFont>
      <a:minorFont>
        <a:latin typeface="Arial"/>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11166</TotalTime>
  <Words>646</Words>
  <Application>Microsoft Macintosh PowerPoint</Application>
  <PresentationFormat>画面に合わせる (4:3)</PresentationFormat>
  <Paragraphs>75</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メイリオ×Arial_タイトル太字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現場で使えるQ&amp;A</dc:title>
  <dc:creator>山口 一郎</dc:creator>
  <cp:lastModifiedBy>一郎 山口</cp:lastModifiedBy>
  <cp:revision>108</cp:revision>
  <cp:lastPrinted>2014-11-22T04:32:14Z</cp:lastPrinted>
  <dcterms:created xsi:type="dcterms:W3CDTF">2013-06-07T07:52:20Z</dcterms:created>
  <dcterms:modified xsi:type="dcterms:W3CDTF">2014-11-22T04:32:50Z</dcterms:modified>
</cp:coreProperties>
</file>