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3" r:id="rId4"/>
    <p:sldMasterId id="2147483695" r:id="rId5"/>
    <p:sldMasterId id="2147483706" r:id="rId6"/>
    <p:sldMasterId id="2147483719" r:id="rId7"/>
  </p:sldMasterIdLst>
  <p:notesMasterIdLst>
    <p:notesMasterId r:id="rId64"/>
  </p:notesMasterIdLst>
  <p:sldIdLst>
    <p:sldId id="272" r:id="rId8"/>
    <p:sldId id="358" r:id="rId9"/>
    <p:sldId id="296" r:id="rId10"/>
    <p:sldId id="297" r:id="rId11"/>
    <p:sldId id="298" r:id="rId12"/>
    <p:sldId id="299" r:id="rId13"/>
    <p:sldId id="300" r:id="rId14"/>
    <p:sldId id="337" r:id="rId15"/>
    <p:sldId id="359" r:id="rId16"/>
    <p:sldId id="360" r:id="rId17"/>
    <p:sldId id="365" r:id="rId18"/>
    <p:sldId id="301" r:id="rId19"/>
    <p:sldId id="348" r:id="rId20"/>
    <p:sldId id="302" r:id="rId21"/>
    <p:sldId id="331" r:id="rId22"/>
    <p:sldId id="330" r:id="rId23"/>
    <p:sldId id="304" r:id="rId24"/>
    <p:sldId id="370" r:id="rId25"/>
    <p:sldId id="336" r:id="rId26"/>
    <p:sldId id="349" r:id="rId27"/>
    <p:sldId id="369" r:id="rId28"/>
    <p:sldId id="303" r:id="rId29"/>
    <p:sldId id="306" r:id="rId30"/>
    <p:sldId id="305" r:id="rId31"/>
    <p:sldId id="366" r:id="rId32"/>
    <p:sldId id="308" r:id="rId33"/>
    <p:sldId id="307" r:id="rId34"/>
    <p:sldId id="309" r:id="rId35"/>
    <p:sldId id="310" r:id="rId36"/>
    <p:sldId id="312" r:id="rId37"/>
    <p:sldId id="313" r:id="rId38"/>
    <p:sldId id="314" r:id="rId39"/>
    <p:sldId id="315" r:id="rId40"/>
    <p:sldId id="316" r:id="rId41"/>
    <p:sldId id="317" r:id="rId42"/>
    <p:sldId id="318" r:id="rId43"/>
    <p:sldId id="311" r:id="rId44"/>
    <p:sldId id="319" r:id="rId45"/>
    <p:sldId id="320" r:id="rId46"/>
    <p:sldId id="325" r:id="rId47"/>
    <p:sldId id="339" r:id="rId48"/>
    <p:sldId id="341" r:id="rId49"/>
    <p:sldId id="352" r:id="rId50"/>
    <p:sldId id="343" r:id="rId51"/>
    <p:sldId id="346" r:id="rId52"/>
    <p:sldId id="367" r:id="rId53"/>
    <p:sldId id="344" r:id="rId54"/>
    <p:sldId id="326" r:id="rId55"/>
    <p:sldId id="327" r:id="rId56"/>
    <p:sldId id="368" r:id="rId57"/>
    <p:sldId id="332" r:id="rId58"/>
    <p:sldId id="276" r:id="rId59"/>
    <p:sldId id="361" r:id="rId60"/>
    <p:sldId id="362" r:id="rId61"/>
    <p:sldId id="363" r:id="rId62"/>
    <p:sldId id="364" r:id="rId6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snapToGrid="0" snapToObjects="1">
      <p:cViewPr varScale="1">
        <p:scale>
          <a:sx n="116" d="100"/>
          <a:sy n="116" d="100"/>
        </p:scale>
        <p:origin x="1968" y="192"/>
      </p:cViewPr>
      <p:guideLst>
        <p:guide orient="horz" pos="2160"/>
        <p:guide pos="2880"/>
      </p:guideLst>
    </p:cSldViewPr>
  </p:slideViewPr>
  <p:outlineViewPr>
    <p:cViewPr>
      <p:scale>
        <a:sx n="33" d="100"/>
        <a:sy n="33" d="100"/>
      </p:scale>
      <p:origin x="0" y="1059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05939A-AC51-9145-A072-0F2F10394E81}" type="datetimeFigureOut">
              <a:rPr kumimoji="1" lang="ja-JP" altLang="en-US" smtClean="0"/>
              <a:t>2023/7/24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5A6E0C-B61A-3C47-9FB0-049A546E6D5B}" type="slidenum">
              <a:rPr kumimoji="1" lang="ja-JP" altLang="en-US" smtClean="0"/>
              <a:t>‹#›</a:t>
            </a:fld>
            <a:endParaRPr kumimoji="1" lang="ja-JP" altLang="en-US"/>
          </a:p>
        </p:txBody>
      </p:sp>
    </p:spTree>
    <p:extLst>
      <p:ext uri="{BB962C8B-B14F-4D97-AF65-F5344CB8AC3E}">
        <p14:creationId xmlns:p14="http://schemas.microsoft.com/office/powerpoint/2010/main" val="55665632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4588" y="687388"/>
            <a:ext cx="4568825" cy="34274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A25982C-C0BF-45E7-998D-56AC9F92FA03}" type="slidenum">
              <a:rPr lang="ja-JP" altLang="en-US" smtClean="0">
                <a:solidFill>
                  <a:prstClr val="black"/>
                </a:solidFill>
                <a:latin typeface="Calibri"/>
                <a:ea typeface="ＭＳ Ｐゴシック"/>
              </a:rPr>
              <a:pPr/>
              <a:t>42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0557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6D28C0-4ECD-41C5-88F8-134C31C82E1A}" type="slidenum">
              <a:rPr kumimoji="1" lang="ja-JP" altLang="en-US" smtClean="0"/>
              <a:t>45</a:t>
            </a:fld>
            <a:endParaRPr kumimoji="1" lang="ja-JP" altLang="en-US"/>
          </a:p>
        </p:txBody>
      </p:sp>
    </p:spTree>
    <p:extLst>
      <p:ext uri="{BB962C8B-B14F-4D97-AF65-F5344CB8AC3E}">
        <p14:creationId xmlns:p14="http://schemas.microsoft.com/office/powerpoint/2010/main" val="31457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324496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331707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1549963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A900014-8782-D64D-A2D8-9608A2B50CD4}"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6905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542A22-5ABD-4243-A5A9-5D9DDA0261A7}"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57026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9A0F832-1A29-C840-A764-4EF1D075A97B}"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3530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662909-8B06-6447-8098-E49B3B532421}"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6262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9F384BA-E6E7-524F-BFFE-4B55B9FB2672}"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785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731FCCA-26AE-3941-B718-C34963949B89}"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72545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B62BA1D-5667-E144-B8FF-D1B5C073A666}"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65637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BB8E27-46F3-3046-9040-3559069EB4CE}"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5241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3363427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11722A-44C0-DD41-B07B-FB0DE4573CCA}"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11971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6D9721-A93B-0A4D-9556-BE4FF16CBCB1}"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58176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6227E76-E292-B246-ACEB-46E7447FAC2F}"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56612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75412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0527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69720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43168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41405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94251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9106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1940599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57502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06014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4791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395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7447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9384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16480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49673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90337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1227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324204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79413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6136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0461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Fri 17</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Ichiro Yamaguchi</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3299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75412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05271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69720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43168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414058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9425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2561510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91069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57502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06014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4791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13853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01733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90136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06462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99045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55993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587144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3060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76172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75642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97300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6763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1143000" y="762000"/>
            <a:ext cx="6934200" cy="108585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990600" y="1981200"/>
            <a:ext cx="72390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latin typeface="Calibri"/>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latin typeface="Calibri"/>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5402E5-5DEB-C043-8BDB-A348AAE9DA44}" type="slidenum">
              <a:rPr lang="en-US" altLang="ja-JP">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23043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noFill/>
        </p:spPr>
        <p:txBody>
          <a:body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a:lstStyle>
            <a:lvl1pPr>
              <a:defRPr/>
            </a:lvl1pPr>
          </a:lstStyle>
          <a:p>
            <a:pPr>
              <a:defRPr/>
            </a:pPr>
            <a:fld id="{D5A33B9A-B5E6-42C6-A93B-0FDE4E3FDF5D}"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64C649C1-67EF-4EB8-A180-EEBFA0C0D7A0}"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2832298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BDF4B6D-8B6A-4826-9B88-01DBBD023D3C}"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F1CCA106-9426-46FF-BD63-82EC19E76406}"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844929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51520" y="1124744"/>
            <a:ext cx="4244280"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ー 3"/>
          <p:cNvSpPr>
            <a:spLocks noGrp="1"/>
          </p:cNvSpPr>
          <p:nvPr>
            <p:ph sz="half" idx="2"/>
          </p:nvPr>
        </p:nvSpPr>
        <p:spPr>
          <a:xfrm>
            <a:off x="4648200" y="1124744"/>
            <a:ext cx="4244280"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ー 3"/>
          <p:cNvSpPr>
            <a:spLocks noGrp="1"/>
          </p:cNvSpPr>
          <p:nvPr>
            <p:ph type="dt" sz="half" idx="10"/>
          </p:nvPr>
        </p:nvSpPr>
        <p:spPr/>
        <p:txBody>
          <a:bodyPr/>
          <a:lstStyle>
            <a:lvl1pPr>
              <a:defRPr/>
            </a:lvl1pPr>
          </a:lstStyle>
          <a:p>
            <a:pPr>
              <a:defRPr/>
            </a:pPr>
            <a:fld id="{1CEA1675-FE3E-4C84-AC0A-638E70EB32AF}"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7"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5338E9D1-D2EA-411C-B7AD-A1CBD3210CFD}"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994052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251520" y="1124750"/>
            <a:ext cx="4245868" cy="6480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251520" y="1772816"/>
            <a:ext cx="4245868" cy="46805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テキスト プレースホルダー 4"/>
          <p:cNvSpPr>
            <a:spLocks noGrp="1"/>
          </p:cNvSpPr>
          <p:nvPr>
            <p:ph type="body" sz="quarter" idx="3"/>
          </p:nvPr>
        </p:nvSpPr>
        <p:spPr>
          <a:xfrm>
            <a:off x="4644008" y="1124744"/>
            <a:ext cx="4248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8" y="1772816"/>
            <a:ext cx="4247455" cy="46805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7" name="日付プレースホルダー 3"/>
          <p:cNvSpPr>
            <a:spLocks noGrp="1"/>
          </p:cNvSpPr>
          <p:nvPr>
            <p:ph type="dt" sz="half" idx="10"/>
          </p:nvPr>
        </p:nvSpPr>
        <p:spPr/>
        <p:txBody>
          <a:bodyPr/>
          <a:lstStyle>
            <a:lvl1pPr>
              <a:defRPr/>
            </a:lvl1pPr>
          </a:lstStyle>
          <a:p>
            <a:pPr>
              <a:defRPr/>
            </a:pPr>
            <a:fld id="{AFC76909-00DA-4635-9E9C-22440EAD3138}"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9"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DA70FE31-F70B-47A5-B076-98FE93CA6A51}"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3263279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11595651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440000" y="72000"/>
            <a:ext cx="8100392" cy="720080"/>
          </a:xfrm>
        </p:spPr>
        <p:txBody>
          <a:bodyPr lIns="0" tIns="0" rIns="0" bIns="0" anchor="ctr" anchorCtr="0"/>
          <a:lstStyle>
            <a:lvl1pPr>
              <a:defRPr sz="3600"/>
            </a:lvl1pPr>
          </a:lstStyle>
          <a:p>
            <a:r>
              <a:rPr lang="ja-JP" altLang="en-US" dirty="0"/>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CA413A00-D55C-4E57-8C13-792502BBD1C1}"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8859C5CB-BFD4-4E8B-80D4-08AC087C1687}" type="slidenum">
              <a:rPr lang="ja-JP" altLang="en-US" smtClean="0">
                <a:solidFill>
                  <a:prstClr val="black">
                    <a:tint val="75000"/>
                  </a:prstClr>
                </a:solidFill>
                <a:latin typeface="Arial"/>
                <a:ea typeface="メイリオ"/>
              </a:rPr>
              <a:pPr>
                <a:defRPr/>
              </a:pPr>
              <a:t>‹#›</a:t>
            </a:fld>
            <a:endParaRPr lang="ja-JP" altLang="en-US" dirty="0">
              <a:solidFill>
                <a:prstClr val="black">
                  <a:tint val="75000"/>
                </a:prstClr>
              </a:solidFill>
              <a:latin typeface="Arial"/>
              <a:ea typeface="メイリオ"/>
            </a:endParaRPr>
          </a:p>
        </p:txBody>
      </p:sp>
    </p:spTree>
    <p:extLst>
      <p:ext uri="{BB962C8B-B14F-4D97-AF65-F5344CB8AC3E}">
        <p14:creationId xmlns:p14="http://schemas.microsoft.com/office/powerpoint/2010/main" val="1867548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328DB194-DEE2-4663-B1D3-38DEADBAFB99}"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4"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48F6B0F5-DBAC-47C2-BE58-817F887DF1EC}"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3221801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ED1D452-8FC7-4735-85E0-02C03FF778C6}"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7"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83C60812-D9B3-415E-A09C-CA97F3483F6C}"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3441143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4975DCE5-5B3C-431B-9D6A-C4FB050169A6}"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7"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49A894C1-E35C-4B3E-A756-172D2A3FE959}"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1442290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8544B58C-2B55-495A-BB34-41275EAD4C9F}"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A6FF81F4-7002-4F99-9089-B81643D83850}"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223871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4"/>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88481BBB-B950-43C2-99FF-F79EBB0A0250}"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1EF5CDDA-3A84-4AE8-A734-49371E216665}"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3735645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a:lstStyle>
            <a:lvl1pPr>
              <a:defRPr/>
            </a:lvl1pPr>
          </a:lstStyle>
          <a:p>
            <a:pPr>
              <a:defRPr/>
            </a:pPr>
            <a:fld id="{BB869B03-981C-4275-AE80-3E9F847C8FA3}"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1F7F25E4-CE33-4F31-92DB-35A5E1311F90}"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3259429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51520" y="1124744"/>
            <a:ext cx="4244280"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ー 3"/>
          <p:cNvSpPr>
            <a:spLocks noGrp="1"/>
          </p:cNvSpPr>
          <p:nvPr>
            <p:ph sz="half" idx="2"/>
          </p:nvPr>
        </p:nvSpPr>
        <p:spPr>
          <a:xfrm>
            <a:off x="4648200" y="1124744"/>
            <a:ext cx="4244280"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0" name="コンテンツ プレースホルダー 12"/>
          <p:cNvSpPr>
            <a:spLocks noGrp="1"/>
          </p:cNvSpPr>
          <p:nvPr>
            <p:ph sz="quarter" idx="13"/>
          </p:nvPr>
        </p:nvSpPr>
        <p:spPr>
          <a:xfrm>
            <a:off x="7524329" y="1"/>
            <a:ext cx="1619672" cy="188640"/>
          </a:xfrm>
        </p:spPr>
        <p:txBody>
          <a:bodyPr>
            <a:noAutofit/>
          </a:bodyPr>
          <a:lstStyle>
            <a:lvl1pPr marL="0" indent="0">
              <a:buNone/>
              <a:defRPr sz="1050"/>
            </a:lvl1pPr>
          </a:lstStyle>
          <a:p>
            <a:pPr lvl="0"/>
            <a:r>
              <a:rPr lang="ja-JP" altLang="en-US" dirty="0"/>
              <a:t>マスタ テキストの書式設定</a:t>
            </a:r>
          </a:p>
        </p:txBody>
      </p:sp>
      <p:sp>
        <p:nvSpPr>
          <p:cNvPr id="6" name="日付プレースホルダー 3"/>
          <p:cNvSpPr>
            <a:spLocks noGrp="1"/>
          </p:cNvSpPr>
          <p:nvPr>
            <p:ph type="dt" sz="half" idx="14"/>
          </p:nvPr>
        </p:nvSpPr>
        <p:spPr/>
        <p:txBody>
          <a:bodyPr/>
          <a:lstStyle>
            <a:lvl1pPr>
              <a:defRPr/>
            </a:lvl1pPr>
          </a:lstStyle>
          <a:p>
            <a:pPr>
              <a:defRPr/>
            </a:pPr>
            <a:fld id="{7DF7D794-B26A-49C2-B996-4CE1F497B2B8}"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7" name="フッター プレースホルダー 4"/>
          <p:cNvSpPr>
            <a:spLocks noGrp="1"/>
          </p:cNvSpPr>
          <p:nvPr>
            <p:ph type="ftr" sz="quarter" idx="15"/>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8" name="スライド番号プレースホルダー 5"/>
          <p:cNvSpPr>
            <a:spLocks noGrp="1"/>
          </p:cNvSpPr>
          <p:nvPr>
            <p:ph type="sldNum" sz="quarter" idx="16"/>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0CB22763-D6F4-4FA1-A91E-D18584E24F3B}"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3289777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251520" y="1124750"/>
            <a:ext cx="4245868" cy="6480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251520" y="1772816"/>
            <a:ext cx="4245868" cy="46805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テキスト プレースホルダー 4"/>
          <p:cNvSpPr>
            <a:spLocks noGrp="1"/>
          </p:cNvSpPr>
          <p:nvPr>
            <p:ph type="body" sz="quarter" idx="3"/>
          </p:nvPr>
        </p:nvSpPr>
        <p:spPr>
          <a:xfrm>
            <a:off x="4644008" y="1124744"/>
            <a:ext cx="4248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8" y="1772816"/>
            <a:ext cx="4247455" cy="46805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7" name="日付プレースホルダー 3"/>
          <p:cNvSpPr>
            <a:spLocks noGrp="1"/>
          </p:cNvSpPr>
          <p:nvPr>
            <p:ph type="dt" sz="half" idx="10"/>
          </p:nvPr>
        </p:nvSpPr>
        <p:spPr/>
        <p:txBody>
          <a:bodyPr/>
          <a:lstStyle>
            <a:lvl1pPr>
              <a:defRPr/>
            </a:lvl1pPr>
          </a:lstStyle>
          <a:p>
            <a:pPr>
              <a:defRPr/>
            </a:pPr>
            <a:fld id="{33452A0C-5C22-40B9-9E81-BD8EB10183BC}"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9"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4CA949BA-67C2-41BF-963C-5467B8FB6FCD}"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1058650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88919"/>
            <a:ext cx="8642350" cy="719137"/>
          </a:xfrm>
        </p:spPr>
        <p:txBody>
          <a:bodyPr/>
          <a:lstStyle/>
          <a:p>
            <a:r>
              <a:rPr lang="ja-JP" altLang="en-US"/>
              <a:t>マスタ タイトルの書式設定</a:t>
            </a:r>
          </a:p>
        </p:txBody>
      </p:sp>
      <p:sp>
        <p:nvSpPr>
          <p:cNvPr id="3" name="コンテンツ プレースホルダ 2"/>
          <p:cNvSpPr>
            <a:spLocks noGrp="1"/>
          </p:cNvSpPr>
          <p:nvPr>
            <p:ph idx="1"/>
          </p:nvPr>
        </p:nvSpPr>
        <p:spPr>
          <a:xfrm>
            <a:off x="250825" y="981075"/>
            <a:ext cx="8642350" cy="55435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1EE0E9E-E443-4273-9716-B59F714A3401}"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988343F8-7D44-42DD-A458-6B5DE9A5F133}"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77170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2477152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88919"/>
            <a:ext cx="8642350" cy="719137"/>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250825" y="981075"/>
            <a:ext cx="8642350" cy="5543550"/>
          </a:xfrm>
        </p:spPr>
        <p:txBody>
          <a:bodyPr/>
          <a:lstStyle/>
          <a:p>
            <a:pPr lvl="0"/>
            <a:endParaRPr lang="ja-JP" altLang="en-US" noProof="0"/>
          </a:p>
        </p:txBody>
      </p:sp>
      <p:sp>
        <p:nvSpPr>
          <p:cNvPr id="4" name="日付プレースホルダー 3"/>
          <p:cNvSpPr>
            <a:spLocks noGrp="1"/>
          </p:cNvSpPr>
          <p:nvPr>
            <p:ph type="dt" sz="half" idx="10"/>
          </p:nvPr>
        </p:nvSpPr>
        <p:spPr/>
        <p:txBody>
          <a:bodyPr/>
          <a:lstStyle>
            <a:lvl1pPr>
              <a:defRPr/>
            </a:lvl1pPr>
          </a:lstStyle>
          <a:p>
            <a:pPr>
              <a:defRPr/>
            </a:pPr>
            <a:fld id="{3735A991-0546-4B85-A6F3-A912F22919AF}"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CCF1EF1D-964F-4A5E-98BB-5BC6B8ECAFFB}"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2160302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4000"/>
            </a:lvl1pPr>
          </a:lstStyle>
          <a:p>
            <a:r>
              <a:rPr kumimoji="1" lang="ja-JP" altLang="en-US" dirty="0"/>
              <a:t>マスタ タイトルの書式設定</a:t>
            </a:r>
          </a:p>
        </p:txBody>
      </p:sp>
      <p:sp>
        <p:nvSpPr>
          <p:cNvPr id="3" name="日付プレースホルダ 2"/>
          <p:cNvSpPr>
            <a:spLocks noGrp="1"/>
          </p:cNvSpPr>
          <p:nvPr>
            <p:ph type="dt" sz="half" idx="10"/>
          </p:nvPr>
        </p:nvSpPr>
        <p:spPr/>
        <p:txBody>
          <a:bodyPr/>
          <a:lstStyle/>
          <a:p>
            <a:pPr>
              <a:defRPr/>
            </a:pPr>
            <a:fld id="{129C86C1-56FC-4FE1-B7BC-2E0A1C871DEC}"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4" name="フッター プレースホルダ 3"/>
          <p:cNvSpPr>
            <a:spLocks noGrp="1"/>
          </p:cNvSpPr>
          <p:nvPr>
            <p:ph type="ftr" sz="quarter" idx="11"/>
          </p:nvPr>
        </p:nvSpPr>
        <p:spPr/>
        <p:txBody>
          <a:bodyPr/>
          <a:lstStyle/>
          <a:p>
            <a:pPr>
              <a:defRPr/>
            </a:pPr>
            <a:endParaRPr lang="ja-JP" altLang="en-US">
              <a:solidFill>
                <a:prstClr val="black">
                  <a:tint val="75000"/>
                </a:prstClr>
              </a:solidFill>
              <a:latin typeface="Arial"/>
              <a:ea typeface="メイリオ"/>
            </a:endParaRPr>
          </a:p>
        </p:txBody>
      </p:sp>
      <p:sp>
        <p:nvSpPr>
          <p:cNvPr id="5" name="スライド番号プレースホルダ 4"/>
          <p:cNvSpPr>
            <a:spLocks noGrp="1"/>
          </p:cNvSpPr>
          <p:nvPr>
            <p:ph type="sldNum" sz="quarter" idx="12"/>
          </p:nvPr>
        </p:nvSpPr>
        <p:spPr/>
        <p:txBody>
          <a:bodyPr/>
          <a:lstStyle/>
          <a:p>
            <a:pPr>
              <a:defRPr/>
            </a:pPr>
            <a:r>
              <a:rPr lang="ja-JP" altLang="en-US">
                <a:solidFill>
                  <a:prstClr val="black">
                    <a:tint val="75000"/>
                  </a:prstClr>
                </a:solidFill>
                <a:latin typeface="Arial"/>
                <a:ea typeface="メイリオ"/>
              </a:rPr>
              <a:t>①</a:t>
            </a:r>
            <a:r>
              <a:rPr lang="en-US" altLang="ja-JP">
                <a:solidFill>
                  <a:prstClr val="black">
                    <a:tint val="75000"/>
                  </a:prstClr>
                </a:solidFill>
                <a:latin typeface="Arial"/>
                <a:ea typeface="メイリオ"/>
              </a:rPr>
              <a:t>-</a:t>
            </a:r>
            <a:fld id="{DB19246A-DDAE-47A9-9EBF-04AB338D0788}" type="slidenum">
              <a:rPr lang="ja-JP" altLang="en-US" smtClean="0">
                <a:solidFill>
                  <a:prstClr val="black">
                    <a:tint val="75000"/>
                  </a:prstClr>
                </a:solidFill>
                <a:latin typeface="Arial"/>
                <a:ea typeface="メイリオ"/>
              </a:rPr>
              <a:pPr>
                <a:defRPr/>
              </a:pPr>
              <a:t>‹#›</a:t>
            </a:fld>
            <a:endParaRPr lang="ja-JP" altLang="en-US" dirty="0">
              <a:solidFill>
                <a:prstClr val="black">
                  <a:tint val="75000"/>
                </a:prstClr>
              </a:solidFill>
              <a:latin typeface="Arial"/>
              <a:ea typeface="メイリオ"/>
            </a:endParaRPr>
          </a:p>
        </p:txBody>
      </p:sp>
      <p:sp>
        <p:nvSpPr>
          <p:cNvPr id="6" name="正方形/長方形 5"/>
          <p:cNvSpPr/>
          <p:nvPr userDrawn="1"/>
        </p:nvSpPr>
        <p:spPr>
          <a:xfrm>
            <a:off x="0" y="0"/>
            <a:ext cx="9144000" cy="1142984"/>
          </a:xfrm>
          <a:prstGeom prst="rect">
            <a:avLst/>
          </a:prstGeom>
          <a:gradFill flip="none" rotWithShape="1">
            <a:gsLst>
              <a:gs pos="20000">
                <a:schemeClr val="bg1"/>
              </a:gs>
              <a:gs pos="80000">
                <a:schemeClr val="accent5">
                  <a:lumMod val="40000"/>
                  <a:lumOff val="60000"/>
                </a:schemeClr>
              </a:gs>
            </a:gsLst>
            <a:path path="rect">
              <a:fillToRect l="100000" b="100000"/>
            </a:path>
            <a:tileRect t="-100000" r="-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ja-JP" altLang="en-US" sz="3200" b="1" dirty="0">
              <a:solidFill>
                <a:prstClr val="black"/>
              </a:solidFill>
              <a:latin typeface="Arial"/>
              <a:ea typeface="メイリオ"/>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5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5" y="116633"/>
            <a:ext cx="7956376" cy="647129"/>
          </a:xfrm>
          <a:noFill/>
        </p:spPr>
        <p:txBody>
          <a:bodyPr/>
          <a:lstStyle>
            <a:lvl1pPr>
              <a:defRPr sz="4000"/>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a:lstStyle>
            <a:lvl1pPr>
              <a:defRPr/>
            </a:lvl1pPr>
          </a:lstStyle>
          <a:p>
            <a:pPr>
              <a:defRPr/>
            </a:pPr>
            <a:fld id="{5B537C62-C544-4BB1-8BFD-4179CFEF5439}" type="datetime1">
              <a:rPr lang="ja-JP" altLang="en-US" smtClean="0">
                <a:solidFill>
                  <a:prstClr val="black">
                    <a:tint val="75000"/>
                  </a:prstClr>
                </a:solidFill>
                <a:latin typeface="Arial"/>
                <a:ea typeface="メイリオ"/>
              </a:rPr>
              <a:pPr>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12"/>
          </p:nvPr>
        </p:nvSpPr>
        <p:spPr/>
        <p:txBody>
          <a:bodyPr/>
          <a:lstStyle>
            <a:lvl1pPr>
              <a:defRPr/>
            </a:lvl1pPr>
          </a:lstStyle>
          <a:p>
            <a:pPr>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64C649C1-67EF-4EB8-A180-EEBFA0C0D7A0}" type="slidenum">
              <a:rPr lang="ja-JP" altLang="en-US">
                <a:solidFill>
                  <a:prstClr val="black">
                    <a:tint val="75000"/>
                  </a:prstClr>
                </a:solidFill>
                <a:latin typeface="Arial"/>
                <a:ea typeface="メイリオ"/>
              </a:rPr>
              <a:pPr>
                <a:defRPr/>
              </a:pPr>
              <a:t>‹#›</a:t>
            </a:fld>
            <a:endParaRPr lang="ja-JP" altLang="en-US">
              <a:solidFill>
                <a:prstClr val="black">
                  <a:tint val="75000"/>
                </a:prstClr>
              </a:solidFill>
              <a:latin typeface="Arial"/>
              <a:ea typeface="メイリオ"/>
            </a:endParaRPr>
          </a:p>
        </p:txBody>
      </p:sp>
    </p:spTree>
    <p:extLst>
      <p:ext uri="{BB962C8B-B14F-4D97-AF65-F5344CB8AC3E}">
        <p14:creationId xmlns:p14="http://schemas.microsoft.com/office/powerpoint/2010/main" val="28970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524B93D-EC51-1843-91D7-407081DB5FAA}" type="datetimeFigureOut">
              <a:rPr kumimoji="1" lang="ja-JP" altLang="en-US" smtClean="0"/>
              <a:t>2023/7/24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836651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4B93D-EC51-1843-91D7-407081DB5FAA}" type="datetimeFigureOut">
              <a:rPr kumimoji="1" lang="ja-JP" altLang="en-US" smtClean="0"/>
              <a:t>2023/7/24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A7380-296F-5141-A9B5-9D300511C66B}" type="slidenum">
              <a:rPr kumimoji="1" lang="ja-JP" altLang="en-US" smtClean="0"/>
              <a:t>‹#›</a:t>
            </a:fld>
            <a:endParaRPr kumimoji="1" lang="ja-JP" altLang="en-US"/>
          </a:p>
        </p:txBody>
      </p:sp>
    </p:spTree>
    <p:extLst>
      <p:ext uri="{BB962C8B-B14F-4D97-AF65-F5344CB8AC3E}">
        <p14:creationId xmlns:p14="http://schemas.microsoft.com/office/powerpoint/2010/main" val="240151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1B02A-2CCC-644A-BA2E-2EC3278F0C92}" type="datetime1">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94615-65A5-CF4F-B8CA-43E0D16B6BA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3542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2851723" y="6356350"/>
            <a:ext cx="3440555" cy="365125"/>
          </a:xfrm>
          <a:prstGeom prst="rect">
            <a:avLst/>
          </a:prstGeom>
        </p:spPr>
        <p:txBody>
          <a:bodyPr vert="horz" lIns="91440" tIns="45720" rIns="91440" bIns="45720" rtlCol="0" anchor="ctr"/>
          <a:lstStyle>
            <a:lvl1pPr algn="ctr">
              <a:defRPr sz="3200">
                <a:solidFill>
                  <a:schemeClr val="tx1">
                    <a:tint val="75000"/>
                  </a:schemeClr>
                </a:solidFill>
              </a:defRPr>
            </a:lvl1p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4784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kumimoji="0" lang="en-US">
                <a:solidFill>
                  <a:prstClr val="black">
                    <a:tint val="75000"/>
                  </a:prstClr>
                </a:solidFill>
                <a:latin typeface="Calibri"/>
              </a:rPr>
              <a:t>Fri 17</a:t>
            </a:r>
            <a:endParaRPr kumimoji="0"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kumimoji="0" lang="en-US">
                <a:solidFill>
                  <a:prstClr val="black">
                    <a:tint val="75000"/>
                  </a:prstClr>
                </a:solidFill>
                <a:latin typeface="Calibri"/>
              </a:rPr>
              <a:t>Ichiro Yamaguchi</a:t>
            </a:r>
            <a:endParaRPr kumimoji="0"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59B1EA7-EAF4-4BB3-A8A6-CF0F1AA2DF92}" type="slidenum">
              <a:rPr kumimoji="0" lang="en-US" smtClean="0">
                <a:solidFill>
                  <a:prstClr val="black">
                    <a:tint val="75000"/>
                  </a:prstClr>
                </a:solidFill>
                <a:latin typeface="Calibri"/>
              </a:rPr>
              <a:pPr defTabSz="914400"/>
              <a:t>‹#›</a:t>
            </a:fld>
            <a:endParaRPr kumimoji="0" lang="en-US" dirty="0">
              <a:solidFill>
                <a:prstClr val="black">
                  <a:tint val="75000"/>
                </a:prstClr>
              </a:solidFill>
              <a:latin typeface="Calibri"/>
            </a:endParaRPr>
          </a:p>
        </p:txBody>
      </p:sp>
    </p:spTree>
    <p:extLst>
      <p:ext uri="{BB962C8B-B14F-4D97-AF65-F5344CB8AC3E}">
        <p14:creationId xmlns:p14="http://schemas.microsoft.com/office/powerpoint/2010/main" val="10369372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latin typeface="Calibri"/>
                <a:ea typeface="ＭＳ Ｐゴシック"/>
              </a:rPr>
              <a:t>Fri 17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2851723" y="6356350"/>
            <a:ext cx="3440555" cy="365125"/>
          </a:xfrm>
          <a:prstGeom prst="rect">
            <a:avLst/>
          </a:prstGeom>
        </p:spPr>
        <p:txBody>
          <a:bodyPr vert="horz" lIns="91440" tIns="45720" rIns="91440" bIns="45720" rtlCol="0" anchor="ctr"/>
          <a:lstStyle>
            <a:lvl1pPr algn="ctr">
              <a:defRPr sz="3200">
                <a:solidFill>
                  <a:schemeClr val="tx1">
                    <a:tint val="75000"/>
                  </a:schemeClr>
                </a:solidFill>
              </a:defRPr>
            </a:lvl1pPr>
          </a:lstStyle>
          <a:p>
            <a:r>
              <a:rPr lang="en-US" altLang="ja-JP">
                <a:solidFill>
                  <a:prstClr val="black">
                    <a:tint val="75000"/>
                  </a:prstClr>
                </a:solidFill>
                <a:latin typeface="Calibri"/>
                <a:ea typeface="ＭＳ Ｐゴシック"/>
              </a:rPr>
              <a:t>Ichiro Yamaguchi</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C8A90-0344-1940-894D-78B0FAE154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478465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AA552-4EB2-6F4F-93AE-6A17C5AADE0A}" type="datetimeFigureOut">
              <a:rPr lang="ja-JP" altLang="en-US" smtClean="0">
                <a:solidFill>
                  <a:prstClr val="black">
                    <a:tint val="75000"/>
                  </a:prstClr>
                </a:solidFill>
                <a:latin typeface="Calibri"/>
                <a:ea typeface="ＭＳ Ｐゴシック"/>
              </a:rPr>
              <a:pPr/>
              <a:t>2023/7/24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B6993-F0F5-2F4E-A60B-EAA18265B6F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430795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740620"/>
          </a:xfrm>
          <a:prstGeom prst="rect">
            <a:avLst/>
          </a:prstGeom>
          <a:gradFill flip="none" rotWithShape="1">
            <a:gsLst>
              <a:gs pos="20000">
                <a:schemeClr val="bg1">
                  <a:lumMod val="0"/>
                  <a:lumOff val="100000"/>
                </a:schemeClr>
              </a:gs>
              <a:gs pos="80000">
                <a:srgbClr val="B4EBFA">
                  <a:lumMod val="70000"/>
                  <a:lumOff val="30000"/>
                </a:srgbClr>
              </a:gs>
            </a:gsLst>
            <a:path path="rect">
              <a:fillToRect l="100000" b="100000"/>
            </a:path>
            <a:tileRect t="-100000" r="-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ja-JP" altLang="en-US" sz="3200" b="1" dirty="0">
              <a:solidFill>
                <a:prstClr val="black"/>
              </a:solidFill>
              <a:latin typeface="Arial"/>
              <a:ea typeface="メイリオ"/>
            </a:endParaRPr>
          </a:p>
        </p:txBody>
      </p:sp>
      <p:sp>
        <p:nvSpPr>
          <p:cNvPr id="1026" name="タイトル プレースホルダー 1"/>
          <p:cNvSpPr>
            <a:spLocks noGrp="1"/>
          </p:cNvSpPr>
          <p:nvPr>
            <p:ph type="title"/>
          </p:nvPr>
        </p:nvSpPr>
        <p:spPr bwMode="auto">
          <a:xfrm>
            <a:off x="250825" y="188919"/>
            <a:ext cx="8642350"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250825" y="981075"/>
            <a:ext cx="8642350" cy="554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68313" y="6597656"/>
            <a:ext cx="2133600" cy="19526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914400">
              <a:defRPr/>
            </a:pPr>
            <a:fld id="{64C7778C-AFEA-402B-8EA4-099F5FDEF12B}" type="datetime1">
              <a:rPr lang="ja-JP" altLang="en-US" smtClean="0">
                <a:solidFill>
                  <a:prstClr val="black">
                    <a:tint val="75000"/>
                  </a:prstClr>
                </a:solidFill>
                <a:latin typeface="Arial"/>
                <a:ea typeface="メイリオ"/>
              </a:rPr>
              <a:pPr defTabSz="914400">
                <a:defRPr/>
              </a:pPr>
              <a:t>2023/7/24</a:t>
            </a:fld>
            <a:endParaRPr lang="ja-JP" altLang="en-US">
              <a:solidFill>
                <a:prstClr val="black">
                  <a:tint val="75000"/>
                </a:prstClr>
              </a:solidFill>
              <a:latin typeface="Arial"/>
              <a:ea typeface="メイリオ"/>
            </a:endParaRPr>
          </a:p>
        </p:txBody>
      </p:sp>
      <p:sp>
        <p:nvSpPr>
          <p:cNvPr id="5" name="フッター プレースホルダー 4"/>
          <p:cNvSpPr>
            <a:spLocks noGrp="1"/>
          </p:cNvSpPr>
          <p:nvPr>
            <p:ph type="ftr" sz="quarter" idx="3"/>
          </p:nvPr>
        </p:nvSpPr>
        <p:spPr>
          <a:xfrm>
            <a:off x="3124200" y="6597656"/>
            <a:ext cx="2895600" cy="19526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ja-JP" altLang="en-US">
              <a:solidFill>
                <a:prstClr val="black">
                  <a:tint val="75000"/>
                </a:prstClr>
              </a:solidFill>
              <a:latin typeface="Arial"/>
              <a:ea typeface="メイリオ"/>
            </a:endParaRPr>
          </a:p>
        </p:txBody>
      </p:sp>
      <p:sp>
        <p:nvSpPr>
          <p:cNvPr id="6" name="スライド番号プレースホルダー 5"/>
          <p:cNvSpPr>
            <a:spLocks noGrp="1"/>
          </p:cNvSpPr>
          <p:nvPr>
            <p:ph type="sldNum" sz="quarter" idx="4"/>
          </p:nvPr>
        </p:nvSpPr>
        <p:spPr>
          <a:xfrm>
            <a:off x="6948488" y="6597656"/>
            <a:ext cx="2133600" cy="195263"/>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914400">
              <a:defRPr/>
            </a:pPr>
            <a:r>
              <a:rPr lang="ja-JP" altLang="en-US">
                <a:solidFill>
                  <a:prstClr val="black">
                    <a:tint val="75000"/>
                  </a:prstClr>
                </a:solidFill>
                <a:latin typeface="Arial"/>
                <a:ea typeface="メイリオ"/>
              </a:rPr>
              <a:t>②</a:t>
            </a:r>
            <a:r>
              <a:rPr lang="en-US" altLang="ja-JP">
                <a:solidFill>
                  <a:prstClr val="black">
                    <a:tint val="75000"/>
                  </a:prstClr>
                </a:solidFill>
                <a:latin typeface="Arial"/>
                <a:ea typeface="メイリオ"/>
              </a:rPr>
              <a:t>-</a:t>
            </a:r>
            <a:fld id="{38728F57-4121-4E75-9CDF-4D7F64CE636F}" type="slidenum">
              <a:rPr lang="ja-JP" altLang="en-US">
                <a:solidFill>
                  <a:prstClr val="black">
                    <a:tint val="75000"/>
                  </a:prstClr>
                </a:solidFill>
                <a:latin typeface="Arial"/>
                <a:ea typeface="メイリオ"/>
              </a:rPr>
              <a:pPr defTabSz="914400">
                <a:defRPr/>
              </a:pPr>
              <a:t>‹#›</a:t>
            </a:fld>
            <a:endParaRPr lang="ja-JP" altLang="en-US">
              <a:solidFill>
                <a:prstClr val="black">
                  <a:tint val="75000"/>
                </a:prstClr>
              </a:solidFill>
              <a:latin typeface="Arial"/>
              <a:ea typeface="メイリオ"/>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l" rtl="0" eaLnBrk="0" fontAlgn="base" hangingPunct="0">
        <a:spcBef>
          <a:spcPct val="0"/>
        </a:spcBef>
        <a:spcAft>
          <a:spcPct val="0"/>
        </a:spcAft>
        <a:defRPr kumimoji="1" sz="4400" b="1" kern="1200">
          <a:solidFill>
            <a:schemeClr val="tx1"/>
          </a:solidFill>
          <a:latin typeface="+mj-lt"/>
          <a:ea typeface="+mj-ea"/>
          <a:cs typeface="メイリオ" pitchFamily="50" charset="-128"/>
        </a:defRPr>
      </a:lvl1pPr>
      <a:lvl2pPr algn="l" rtl="0" eaLnBrk="0" fontAlgn="base" hangingPunct="0">
        <a:spcBef>
          <a:spcPct val="0"/>
        </a:spcBef>
        <a:spcAft>
          <a:spcPct val="0"/>
        </a:spcAft>
        <a:defRPr kumimoji="1" sz="4400" b="1">
          <a:solidFill>
            <a:schemeClr val="tx1"/>
          </a:solidFill>
          <a:latin typeface="Arial" charset="0"/>
          <a:ea typeface="メイリオ" pitchFamily="50" charset="-128"/>
          <a:cs typeface="メイリオ" pitchFamily="50" charset="-128"/>
        </a:defRPr>
      </a:lvl2pPr>
      <a:lvl3pPr algn="l" rtl="0" eaLnBrk="0" fontAlgn="base" hangingPunct="0">
        <a:spcBef>
          <a:spcPct val="0"/>
        </a:spcBef>
        <a:spcAft>
          <a:spcPct val="0"/>
        </a:spcAft>
        <a:defRPr kumimoji="1" sz="4400" b="1">
          <a:solidFill>
            <a:schemeClr val="tx1"/>
          </a:solidFill>
          <a:latin typeface="Arial" charset="0"/>
          <a:ea typeface="メイリオ" pitchFamily="50" charset="-128"/>
          <a:cs typeface="メイリオ" pitchFamily="50" charset="-128"/>
        </a:defRPr>
      </a:lvl3pPr>
      <a:lvl4pPr algn="l" rtl="0" eaLnBrk="0" fontAlgn="base" hangingPunct="0">
        <a:spcBef>
          <a:spcPct val="0"/>
        </a:spcBef>
        <a:spcAft>
          <a:spcPct val="0"/>
        </a:spcAft>
        <a:defRPr kumimoji="1" sz="4400" b="1">
          <a:solidFill>
            <a:schemeClr val="tx1"/>
          </a:solidFill>
          <a:latin typeface="Arial" charset="0"/>
          <a:ea typeface="メイリオ" pitchFamily="50" charset="-128"/>
          <a:cs typeface="メイリオ" pitchFamily="50" charset="-128"/>
        </a:defRPr>
      </a:lvl4pPr>
      <a:lvl5pPr algn="l" rtl="0" eaLnBrk="0" fontAlgn="base" hangingPunct="0">
        <a:spcBef>
          <a:spcPct val="0"/>
        </a:spcBef>
        <a:spcAft>
          <a:spcPct val="0"/>
        </a:spcAft>
        <a:defRPr kumimoji="1" sz="4400" b="1">
          <a:solidFill>
            <a:schemeClr val="tx1"/>
          </a:solidFill>
          <a:latin typeface="Arial" charset="0"/>
          <a:ea typeface="メイリオ" pitchFamily="50" charset="-128"/>
          <a:cs typeface="メイリオ" pitchFamily="50" charset="-128"/>
        </a:defRPr>
      </a:lvl5pPr>
      <a:lvl6pPr marL="457200" algn="l" rtl="0" fontAlgn="base">
        <a:spcBef>
          <a:spcPct val="0"/>
        </a:spcBef>
        <a:spcAft>
          <a:spcPct val="0"/>
        </a:spcAft>
        <a:defRPr kumimoji="1" sz="4400" b="1">
          <a:solidFill>
            <a:schemeClr val="tx1"/>
          </a:solidFill>
          <a:latin typeface="Arial" charset="0"/>
          <a:ea typeface="メイリオ" pitchFamily="50" charset="-128"/>
          <a:cs typeface="メイリオ" pitchFamily="50" charset="-128"/>
        </a:defRPr>
      </a:lvl6pPr>
      <a:lvl7pPr marL="914400" algn="l" rtl="0" fontAlgn="base">
        <a:spcBef>
          <a:spcPct val="0"/>
        </a:spcBef>
        <a:spcAft>
          <a:spcPct val="0"/>
        </a:spcAft>
        <a:defRPr kumimoji="1" sz="4400" b="1">
          <a:solidFill>
            <a:schemeClr val="tx1"/>
          </a:solidFill>
          <a:latin typeface="Arial" charset="0"/>
          <a:ea typeface="メイリオ" pitchFamily="50" charset="-128"/>
          <a:cs typeface="メイリオ" pitchFamily="50" charset="-128"/>
        </a:defRPr>
      </a:lvl7pPr>
      <a:lvl8pPr marL="1371600" algn="l" rtl="0" fontAlgn="base">
        <a:spcBef>
          <a:spcPct val="0"/>
        </a:spcBef>
        <a:spcAft>
          <a:spcPct val="0"/>
        </a:spcAft>
        <a:defRPr kumimoji="1" sz="4400" b="1">
          <a:solidFill>
            <a:schemeClr val="tx1"/>
          </a:solidFill>
          <a:latin typeface="Arial" charset="0"/>
          <a:ea typeface="メイリオ" pitchFamily="50" charset="-128"/>
          <a:cs typeface="メイリオ" pitchFamily="50" charset="-128"/>
        </a:defRPr>
      </a:lvl8pPr>
      <a:lvl9pPr marL="1828800" algn="l" rtl="0" fontAlgn="base">
        <a:spcBef>
          <a:spcPct val="0"/>
        </a:spcBef>
        <a:spcAft>
          <a:spcPct val="0"/>
        </a:spcAft>
        <a:defRPr kumimoji="1" sz="4400" b="1">
          <a:solidFill>
            <a:schemeClr val="tx1"/>
          </a:solidFill>
          <a:latin typeface="Arial" charset="0"/>
          <a:ea typeface="メイリオ" pitchFamily="50" charset="-128"/>
          <a:cs typeface="メイリオ"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メイリオ"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0.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gif"/><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hand_hel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83416"/>
            <a:ext cx="6818630" cy="4836160"/>
          </a:xfrm>
          <a:prstGeom prst="rect">
            <a:avLst/>
          </a:prstGeom>
        </p:spPr>
      </p:pic>
      <p:sp>
        <p:nvSpPr>
          <p:cNvPr id="4" name="タイトル 3"/>
          <p:cNvSpPr>
            <a:spLocks noGrp="1" noChangeAspect="1"/>
          </p:cNvSpPr>
          <p:nvPr>
            <p:ph type="ctrTitle"/>
          </p:nvPr>
        </p:nvSpPr>
        <p:spPr>
          <a:xfrm>
            <a:off x="1" y="32321"/>
            <a:ext cx="4435752" cy="1996168"/>
          </a:xfrm>
          <a:solidFill>
            <a:schemeClr val="bg1"/>
          </a:solidFill>
        </p:spPr>
        <p:txBody>
          <a:bodyPr>
            <a:normAutofit/>
          </a:bodyPr>
          <a:lstStyle/>
          <a:p>
            <a:r>
              <a:rPr lang="ja-JP" altLang="en-US" dirty="0"/>
              <a:t>歯科エックス線の現状と問題点</a:t>
            </a:r>
            <a:endParaRPr kumimoji="1" lang="ja-JP" altLang="en-US" dirty="0"/>
          </a:p>
        </p:txBody>
      </p:sp>
      <p:sp>
        <p:nvSpPr>
          <p:cNvPr id="5" name="サブタイトル 4"/>
          <p:cNvSpPr>
            <a:spLocks noGrp="1"/>
          </p:cNvSpPr>
          <p:nvPr>
            <p:ph type="subTitle" idx="1"/>
          </p:nvPr>
        </p:nvSpPr>
        <p:spPr>
          <a:xfrm>
            <a:off x="1439333" y="6126163"/>
            <a:ext cx="6400800" cy="571206"/>
          </a:xfrm>
          <a:solidFill>
            <a:schemeClr val="bg1"/>
          </a:solidFill>
        </p:spPr>
        <p:txBody>
          <a:bodyPr>
            <a:normAutofit lnSpcReduction="10000"/>
          </a:bodyPr>
          <a:lstStyle/>
          <a:p>
            <a:r>
              <a:rPr lang="ja-JP" altLang="en-US" dirty="0"/>
              <a:t>国立保健医療科学院　山口一郎</a:t>
            </a:r>
            <a:endParaRPr kumimoji="1" lang="ja-JP" altLang="en-US" dirty="0"/>
          </a:p>
        </p:txBody>
      </p:sp>
      <p:sp>
        <p:nvSpPr>
          <p:cNvPr id="8" name="タイトル 1"/>
          <p:cNvSpPr txBox="1">
            <a:spLocks/>
          </p:cNvSpPr>
          <p:nvPr/>
        </p:nvSpPr>
        <p:spPr>
          <a:xfrm>
            <a:off x="5647618" y="4920979"/>
            <a:ext cx="2026121" cy="982685"/>
          </a:xfrm>
          <a:prstGeom prst="rect">
            <a:avLst/>
          </a:prstGeom>
          <a:solidFill>
            <a:schemeClr val="bg1"/>
          </a:solidFill>
          <a:ln>
            <a:solidFill>
              <a:schemeClr val="tx1"/>
            </a:solidFill>
          </a:ln>
        </p:spPr>
        <p:txBody>
          <a:bodyPr vert="horz" lIns="91440" tIns="45720" rIns="91440" bIns="45720" rtlCol="0" anchor="ctr">
            <a:normAutofit fontScale="77500" lnSpcReduction="2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a:t>照射から</a:t>
            </a:r>
            <a:endParaRPr lang="en-US" altLang="ja-JP" dirty="0"/>
          </a:p>
          <a:p>
            <a:r>
              <a:rPr lang="en-US" altLang="ja-JP" dirty="0"/>
              <a:t>3ns</a:t>
            </a:r>
            <a:r>
              <a:rPr lang="ja-JP" altLang="en-US" dirty="0"/>
              <a:t>まで</a:t>
            </a:r>
          </a:p>
        </p:txBody>
      </p:sp>
      <p:pic>
        <p:nvPicPr>
          <p:cNvPr id="7" name="図 6"/>
          <p:cNvPicPr>
            <a:picLocks noChangeAspect="1"/>
          </p:cNvPicPr>
          <p:nvPr/>
        </p:nvPicPr>
        <p:blipFill>
          <a:blip r:embed="rId3"/>
          <a:srcRect/>
          <a:stretch/>
        </p:blipFill>
        <p:spPr>
          <a:xfrm>
            <a:off x="4572000" y="0"/>
            <a:ext cx="4572000" cy="3429000"/>
          </a:xfrm>
          <a:prstGeom prst="rect">
            <a:avLst/>
          </a:prstGeom>
        </p:spPr>
      </p:pic>
      <p:sp>
        <p:nvSpPr>
          <p:cNvPr id="3" name="テキスト ボックス 2"/>
          <p:cNvSpPr txBox="1"/>
          <p:nvPr/>
        </p:nvSpPr>
        <p:spPr>
          <a:xfrm>
            <a:off x="4903964" y="2894230"/>
            <a:ext cx="4240036" cy="461665"/>
          </a:xfrm>
          <a:prstGeom prst="rect">
            <a:avLst/>
          </a:prstGeom>
          <a:solidFill>
            <a:schemeClr val="bg2">
              <a:lumMod val="50000"/>
            </a:schemeClr>
          </a:solidFill>
        </p:spPr>
        <p:txBody>
          <a:bodyPr wrap="square" rtlCol="0">
            <a:spAutoFit/>
          </a:bodyPr>
          <a:lstStyle/>
          <a:p>
            <a:r>
              <a:rPr lang="ja-JP" altLang="en-US" sz="2400" dirty="0">
                <a:solidFill>
                  <a:srgbClr val="FFFFFF"/>
                </a:solidFill>
              </a:rPr>
              <a:t>誕生日はレントゲン博士と同じ</a:t>
            </a:r>
            <a:endParaRPr kumimoji="1" lang="ja-JP" altLang="en-US" sz="2400" dirty="0">
              <a:solidFill>
                <a:srgbClr val="FFFFFF"/>
              </a:solidFill>
            </a:endParaRPr>
          </a:p>
        </p:txBody>
      </p:sp>
    </p:spTree>
    <p:extLst>
      <p:ext uri="{BB962C8B-B14F-4D97-AF65-F5344CB8AC3E}">
        <p14:creationId xmlns:p14="http://schemas.microsoft.com/office/powerpoint/2010/main" val="266191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ビキニ被ばく　労災申請へ　</a:t>
            </a:r>
            <a:br>
              <a:rPr lang="en-US" altLang="ja-JP" dirty="0"/>
            </a:br>
            <a:r>
              <a:rPr lang="ja-JP" altLang="en-US" dirty="0"/>
              <a:t>福竜丸以外、がん発症元船員ら</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ja-JP" altLang="en-US" dirty="0"/>
              <a:t>　２０１４年９月には厚生労働省が同センターの請求に対し、第五福竜丸以外の被ばく状況を調査した文書を初めて開示した。ただ、当時の船員が浴びた被ばく線量は微量で、健康に影響する国際基準を下回るという見解だ。一方、岡山理科大の豊田新教授（放射線線量計測）らは同年、現場の東約１３００キロで遭遇した元船員の歯のエナメル質を調査し、最大４１４ミリシーベルトを計測したと報告した。これは広島原爆の被爆者が爆心地から１．６キロで浴びた線量に匹敵するという。</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10</a:t>
            </a:fld>
            <a:endParaRPr lang="ja-JP" altLang="en-US">
              <a:solidFill>
                <a:prstClr val="black">
                  <a:tint val="75000"/>
                </a:prstClr>
              </a:solidFill>
              <a:latin typeface="Calibri"/>
              <a:ea typeface="ＭＳ Ｐゴシック"/>
            </a:endParaRPr>
          </a:p>
        </p:txBody>
      </p:sp>
      <p:sp>
        <p:nvSpPr>
          <p:cNvPr id="5" name="テキスト ボックス 4"/>
          <p:cNvSpPr txBox="1"/>
          <p:nvPr/>
        </p:nvSpPr>
        <p:spPr>
          <a:xfrm>
            <a:off x="1119297" y="6217850"/>
            <a:ext cx="6905406" cy="369332"/>
          </a:xfrm>
          <a:prstGeom prst="rect">
            <a:avLst/>
          </a:prstGeom>
          <a:noFill/>
        </p:spPr>
        <p:txBody>
          <a:bodyPr wrap="none" rtlCol="0">
            <a:spAutoFit/>
          </a:bodyPr>
          <a:lstStyle/>
          <a:p>
            <a:r>
              <a:rPr lang="ja-JP" altLang="en-US" dirty="0"/>
              <a:t>毎日新聞</a:t>
            </a:r>
            <a:r>
              <a:rPr lang="en-US" altLang="ja-JP" dirty="0"/>
              <a:t>2016</a:t>
            </a:r>
            <a:r>
              <a:rPr lang="ja-JP" altLang="en-US" dirty="0"/>
              <a:t>年</a:t>
            </a:r>
            <a:r>
              <a:rPr lang="en-US" altLang="ja-JP" dirty="0"/>
              <a:t>1</a:t>
            </a:r>
            <a:r>
              <a:rPr lang="ja-JP" altLang="en-US" dirty="0"/>
              <a:t>月</a:t>
            </a:r>
            <a:r>
              <a:rPr lang="en-US" altLang="ja-JP" dirty="0"/>
              <a:t>11</a:t>
            </a:r>
            <a:r>
              <a:rPr lang="ja-JP" altLang="en-US" dirty="0"/>
              <a:t>日　</a:t>
            </a:r>
            <a:r>
              <a:rPr lang="en-US" altLang="ja-JP" dirty="0"/>
              <a:t>21</a:t>
            </a:r>
            <a:r>
              <a:rPr lang="ja-JP" altLang="en-US" dirty="0"/>
              <a:t>時</a:t>
            </a:r>
            <a:r>
              <a:rPr lang="en-US" altLang="ja-JP" dirty="0"/>
              <a:t>46</a:t>
            </a:r>
            <a:r>
              <a:rPr lang="ja-JP" altLang="en-US" dirty="0"/>
              <a:t>分（最終更新　</a:t>
            </a:r>
            <a:r>
              <a:rPr lang="en-US" altLang="ja-JP" dirty="0"/>
              <a:t>1</a:t>
            </a:r>
            <a:r>
              <a:rPr lang="ja-JP" altLang="en-US" dirty="0"/>
              <a:t>月</a:t>
            </a:r>
            <a:r>
              <a:rPr lang="en-US" altLang="ja-JP" dirty="0"/>
              <a:t>12</a:t>
            </a:r>
            <a:r>
              <a:rPr lang="ja-JP" altLang="en-US" dirty="0"/>
              <a:t>日　</a:t>
            </a:r>
            <a:r>
              <a:rPr lang="en-US" altLang="ja-JP" dirty="0"/>
              <a:t>00</a:t>
            </a:r>
            <a:r>
              <a:rPr lang="ja-JP" altLang="en-US" dirty="0"/>
              <a:t>時</a:t>
            </a:r>
            <a:r>
              <a:rPr lang="en-US" altLang="ja-JP" dirty="0"/>
              <a:t>17</a:t>
            </a:r>
            <a:r>
              <a:rPr lang="ja-JP" altLang="en-US" dirty="0"/>
              <a:t>分）</a:t>
            </a:r>
            <a:endParaRPr kumimoji="1" lang="ja-JP" altLang="en-US" dirty="0"/>
          </a:p>
        </p:txBody>
      </p:sp>
      <p:cxnSp>
        <p:nvCxnSpPr>
          <p:cNvPr id="6" name="直線コネクタ 5"/>
          <p:cNvCxnSpPr/>
          <p:nvPr/>
        </p:nvCxnSpPr>
        <p:spPr>
          <a:xfrm>
            <a:off x="902734" y="4543357"/>
            <a:ext cx="74666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39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rcRect l="53" r="53"/>
          <a:stretch/>
        </p:blipFill>
        <p:spPr/>
      </p:pic>
    </p:spTree>
    <p:extLst>
      <p:ext uri="{BB962C8B-B14F-4D97-AF65-F5344CB8AC3E}">
        <p14:creationId xmlns:p14="http://schemas.microsoft.com/office/powerpoint/2010/main" val="68408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a:t>最近の話題</a:t>
            </a:r>
          </a:p>
        </p:txBody>
      </p:sp>
      <p:sp>
        <p:nvSpPr>
          <p:cNvPr id="6" name="サブタイトル 5"/>
          <p:cNvSpPr>
            <a:spLocks noGrp="1"/>
          </p:cNvSpPr>
          <p:nvPr>
            <p:ph type="subTitle" idx="1"/>
          </p:nvPr>
        </p:nvSpPr>
        <p:spPr/>
        <p:txBody>
          <a:bodyPr/>
          <a:lstStyle/>
          <a:p>
            <a:r>
              <a:rPr lang="en-US" altLang="ja-JP" dirty="0"/>
              <a:t>Hand held </a:t>
            </a:r>
            <a:r>
              <a:rPr lang="ja-JP" altLang="en-US" dirty="0"/>
              <a:t>Ｘ線装置</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12</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10203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利益相反情報</a:t>
            </a:r>
            <a:endParaRPr kumimoji="1" lang="ja-JP" altLang="en-US" dirty="0"/>
          </a:p>
        </p:txBody>
      </p:sp>
      <p:sp>
        <p:nvSpPr>
          <p:cNvPr id="3" name="コンテンツ プレースホルダー 2"/>
          <p:cNvSpPr>
            <a:spLocks noGrp="1"/>
          </p:cNvSpPr>
          <p:nvPr>
            <p:ph idx="1"/>
          </p:nvPr>
        </p:nvSpPr>
        <p:spPr/>
        <p:txBody>
          <a:bodyPr/>
          <a:lstStyle/>
          <a:p>
            <a:r>
              <a:rPr lang="ja-JP" altLang="en-US" dirty="0"/>
              <a:t>この発表内容に関連し、発表者に開示すべき</a:t>
            </a:r>
            <a:r>
              <a:rPr lang="en-US" altLang="ja-JP" dirty="0"/>
              <a:t>CO I </a:t>
            </a:r>
            <a:r>
              <a:rPr lang="ja-JP" altLang="en-US" dirty="0"/>
              <a:t>関係にある企業などはありません</a:t>
            </a:r>
            <a:endParaRPr lang="en-US" altLang="ja-JP" dirty="0"/>
          </a:p>
          <a:p>
            <a:r>
              <a:rPr lang="ja-JP" altLang="en-US" dirty="0"/>
              <a:t>本研究は、科研費</a:t>
            </a:r>
            <a:r>
              <a:rPr lang="en-US" altLang="ja-JP" dirty="0"/>
              <a:t> (26462841) </a:t>
            </a:r>
            <a:r>
              <a:rPr lang="ja-JP" altLang="en-US" dirty="0"/>
              <a:t>と米国</a:t>
            </a:r>
            <a:r>
              <a:rPr lang="en-US" altLang="ja-JP" dirty="0"/>
              <a:t>NIAID</a:t>
            </a:r>
            <a:r>
              <a:rPr lang="ja-JP" altLang="en-US" dirty="0"/>
              <a:t>による研究助成（</a:t>
            </a:r>
            <a:r>
              <a:rPr lang="en-US" altLang="ja-JP" dirty="0"/>
              <a:t>U19AI091173</a:t>
            </a:r>
            <a:r>
              <a:rPr lang="ja-JP" altLang="en-US" dirty="0"/>
              <a:t>）を受けて実施</a:t>
            </a:r>
            <a:endParaRPr lang="en-US" altLang="ja-JP" dirty="0"/>
          </a:p>
          <a:p>
            <a:r>
              <a:rPr lang="ja-JP" altLang="en-US" dirty="0"/>
              <a:t>今後、放射線業務従事者も対象にした研究を労災疾病臨床研究事業（</a:t>
            </a:r>
            <a:r>
              <a:rPr lang="en-US" altLang="ja-JP" dirty="0"/>
              <a:t>150803-02</a:t>
            </a:r>
            <a:r>
              <a:rPr lang="ja-JP" altLang="en-US" dirty="0"/>
              <a:t>）で実施予定</a:t>
            </a:r>
          </a:p>
          <a:p>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13</a:t>
            </a:fld>
            <a:endParaRPr lang="ja-JP" altLang="en-US">
              <a:solidFill>
                <a:prstClr val="black">
                  <a:tint val="75000"/>
                </a:prstClr>
              </a:solidFill>
              <a:latin typeface="Calibri"/>
              <a:ea typeface="ＭＳ Ｐゴシック"/>
            </a:endParaRPr>
          </a:p>
        </p:txBody>
      </p:sp>
      <p:sp>
        <p:nvSpPr>
          <p:cNvPr id="5" name="角丸四角形吹き出し 4"/>
          <p:cNvSpPr/>
          <p:nvPr/>
        </p:nvSpPr>
        <p:spPr>
          <a:xfrm>
            <a:off x="3328409" y="5255732"/>
            <a:ext cx="4846630" cy="1270135"/>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t>ボランティアを募集しています</a:t>
            </a:r>
            <a:endParaRPr kumimoji="1" lang="ja-JP" altLang="en-US" sz="2800" dirty="0"/>
          </a:p>
        </p:txBody>
      </p:sp>
    </p:spTree>
    <p:extLst>
      <p:ext uri="{BB962C8B-B14F-4D97-AF65-F5344CB8AC3E}">
        <p14:creationId xmlns:p14="http://schemas.microsoft.com/office/powerpoint/2010/main" val="70856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1371600" y="2275457"/>
            <a:ext cx="6400800" cy="1752600"/>
          </a:xfrm>
        </p:spPr>
        <p:txBody>
          <a:bodyPr/>
          <a:lstStyle/>
          <a:p>
            <a:r>
              <a:rPr lang="en-US" altLang="ja-JP" dirty="0"/>
              <a:t>https://</a:t>
            </a:r>
            <a:r>
              <a:rPr lang="en-US" altLang="ja-JP" dirty="0" err="1"/>
              <a:t>www.youtube.com</a:t>
            </a:r>
            <a:r>
              <a:rPr lang="en-US" altLang="ja-JP" dirty="0"/>
              <a:t>/</a:t>
            </a:r>
            <a:r>
              <a:rPr lang="en-US" altLang="ja-JP" dirty="0" err="1"/>
              <a:t>watch?v</a:t>
            </a:r>
            <a:r>
              <a:rPr lang="en-US" altLang="ja-JP" dirty="0"/>
              <a:t>=Pgdl7Pr0JbE</a:t>
            </a:r>
            <a:endParaRPr kumimoji="1" lang="ja-JP" altLang="en-US" dirty="0"/>
          </a:p>
        </p:txBody>
      </p:sp>
      <p:sp>
        <p:nvSpPr>
          <p:cNvPr id="2" name="タイトル 1"/>
          <p:cNvSpPr>
            <a:spLocks noGrp="1"/>
          </p:cNvSpPr>
          <p:nvPr>
            <p:ph type="ctrTitle"/>
          </p:nvPr>
        </p:nvSpPr>
        <p:spPr>
          <a:xfrm>
            <a:off x="685800" y="750342"/>
            <a:ext cx="7772400" cy="1470025"/>
          </a:xfrm>
        </p:spPr>
        <p:txBody>
          <a:bodyPr/>
          <a:lstStyle/>
          <a:p>
            <a:r>
              <a:rPr kumimoji="1" lang="ja-JP" altLang="en-US" dirty="0"/>
              <a:t>事例</a:t>
            </a:r>
            <a:r>
              <a:rPr kumimoji="1" lang="en-US" altLang="ja-JP" dirty="0"/>
              <a:t>1</a:t>
            </a:r>
            <a:endParaRPr kumimoji="1" lang="ja-JP" altLang="en-US" dirty="0"/>
          </a:p>
        </p:txBody>
      </p:sp>
      <p:pic>
        <p:nvPicPr>
          <p:cNvPr id="3" name="図 2" descr="スクリーンショット 2016-02-07 13.09.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520700"/>
            <a:ext cx="8293100" cy="5803900"/>
          </a:xfrm>
          <a:prstGeom prst="rect">
            <a:avLst/>
          </a:prstGeo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14</a:t>
            </a:fld>
            <a:endParaRPr lang="ja-JP" altLang="en-US">
              <a:solidFill>
                <a:prstClr val="black">
                  <a:tint val="75000"/>
                </a:prstClr>
              </a:solidFill>
              <a:latin typeface="Calibri"/>
              <a:ea typeface="ＭＳ Ｐゴシック"/>
            </a:endParaRPr>
          </a:p>
        </p:txBody>
      </p:sp>
      <p:sp>
        <p:nvSpPr>
          <p:cNvPr id="6" name="タイトル 3"/>
          <p:cNvSpPr txBox="1">
            <a:spLocks/>
          </p:cNvSpPr>
          <p:nvPr/>
        </p:nvSpPr>
        <p:spPr>
          <a:xfrm>
            <a:off x="685800" y="520700"/>
            <a:ext cx="7772400" cy="1470025"/>
          </a:xfrm>
          <a:prstGeom prst="rect">
            <a:avLst/>
          </a:prstGeom>
          <a:solidFill>
            <a:schemeClr val="bg1"/>
          </a:solidFill>
        </p:spPr>
        <p:txBody>
          <a:bodyPr vert="horz" lIns="91440" tIns="45720" rIns="91440" bIns="45720" rtlCol="0" anchor="ctr">
            <a:normAutofit fontScale="975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6600" dirty="0"/>
              <a:t>管理区域は必要？</a:t>
            </a:r>
          </a:p>
        </p:txBody>
      </p:sp>
      <p:grpSp>
        <p:nvGrpSpPr>
          <p:cNvPr id="9" name="図形グループ 8"/>
          <p:cNvGrpSpPr/>
          <p:nvPr/>
        </p:nvGrpSpPr>
        <p:grpSpPr>
          <a:xfrm>
            <a:off x="799877" y="5315746"/>
            <a:ext cx="7544247" cy="1048977"/>
            <a:chOff x="702367" y="5315746"/>
            <a:chExt cx="7544247" cy="1048977"/>
          </a:xfrm>
        </p:grpSpPr>
        <p:sp>
          <p:nvSpPr>
            <p:cNvPr id="7" name="テキスト ボックス 6"/>
            <p:cNvSpPr txBox="1"/>
            <p:nvPr/>
          </p:nvSpPr>
          <p:spPr>
            <a:xfrm>
              <a:off x="702367" y="5349060"/>
              <a:ext cx="2801468" cy="1015663"/>
            </a:xfrm>
            <a:prstGeom prst="rect">
              <a:avLst/>
            </a:prstGeom>
            <a:solidFill>
              <a:srgbClr val="0000FF"/>
            </a:solidFill>
          </p:spPr>
          <p:txBody>
            <a:bodyPr wrap="square" rtlCol="0">
              <a:spAutoFit/>
            </a:bodyPr>
            <a:lstStyle/>
            <a:p>
              <a:r>
                <a:rPr lang="ja-JP" altLang="en-US" sz="6000" dirty="0">
                  <a:solidFill>
                    <a:prstClr val="white"/>
                  </a:solidFill>
                  <a:latin typeface="Calibri"/>
                  <a:ea typeface="ＭＳ Ｐゴシック"/>
                </a:rPr>
                <a:t>必要</a:t>
              </a:r>
            </a:p>
          </p:txBody>
        </p:sp>
        <p:sp>
          <p:nvSpPr>
            <p:cNvPr id="8" name="テキスト ボックス 7"/>
            <p:cNvSpPr txBox="1"/>
            <p:nvPr/>
          </p:nvSpPr>
          <p:spPr>
            <a:xfrm>
              <a:off x="4859785" y="5315746"/>
              <a:ext cx="3386829" cy="1015663"/>
            </a:xfrm>
            <a:prstGeom prst="rect">
              <a:avLst/>
            </a:prstGeom>
            <a:solidFill>
              <a:srgbClr val="FF0000"/>
            </a:solidFill>
          </p:spPr>
          <p:txBody>
            <a:bodyPr wrap="square" rtlCol="0">
              <a:spAutoFit/>
            </a:bodyPr>
            <a:lstStyle/>
            <a:p>
              <a:r>
                <a:rPr lang="ja-JP" altLang="en-US" sz="6000" dirty="0">
                  <a:solidFill>
                    <a:prstClr val="white"/>
                  </a:solidFill>
                  <a:latin typeface="Calibri"/>
                  <a:ea typeface="ＭＳ Ｐゴシック"/>
                </a:rPr>
                <a:t>必要なし</a:t>
              </a:r>
            </a:p>
          </p:txBody>
        </p:sp>
      </p:grpSp>
    </p:spTree>
    <p:extLst>
      <p:ext uri="{BB962C8B-B14F-4D97-AF65-F5344CB8AC3E}">
        <p14:creationId xmlns:p14="http://schemas.microsoft.com/office/powerpoint/2010/main" val="59824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セキュリティ対策</a:t>
            </a:r>
            <a:endParaRPr kumimoji="1" lang="ja-JP" altLang="en-US" dirty="0"/>
          </a:p>
        </p:txBody>
      </p:sp>
      <p:pic>
        <p:nvPicPr>
          <p:cNvPr id="5" name="コンテンツ プレースホルダー 4" descr="スクリーンショット 2016-02-05 16.31.09.png"/>
          <p:cNvPicPr>
            <a:picLocks noGrp="1" noChangeAspect="1"/>
          </p:cNvPicPr>
          <p:nvPr>
            <p:ph idx="1"/>
          </p:nvPr>
        </p:nvPicPr>
        <p:blipFill>
          <a:blip r:embed="rId2">
            <a:extLst>
              <a:ext uri="{28A0092B-C50C-407E-A947-70E740481C1C}">
                <a14:useLocalDpi xmlns:a14="http://schemas.microsoft.com/office/drawing/2010/main" val="0"/>
              </a:ext>
            </a:extLst>
          </a:blip>
          <a:srcRect t="2690" b="2690"/>
          <a:stretch>
            <a:fillRect/>
          </a:stretch>
        </p:blipFill>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15</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792761" y="6317874"/>
            <a:ext cx="7558479" cy="307777"/>
          </a:xfrm>
          <a:prstGeom prst="rect">
            <a:avLst/>
          </a:prstGeom>
          <a:noFill/>
        </p:spPr>
        <p:txBody>
          <a:bodyPr wrap="none" rtlCol="0">
            <a:spAutoFit/>
          </a:bodyPr>
          <a:lstStyle/>
          <a:p>
            <a:r>
              <a:rPr lang="en-US" altLang="ja-JP" sz="1400" dirty="0"/>
              <a:t>http://</a:t>
            </a:r>
            <a:r>
              <a:rPr lang="en-US" altLang="ja-JP" sz="1400" dirty="0" err="1"/>
              <a:t>www.horiba.com</a:t>
            </a:r>
            <a:r>
              <a:rPr lang="en-US" altLang="ja-JP" sz="1400" dirty="0"/>
              <a:t>/</a:t>
            </a:r>
            <a:r>
              <a:rPr lang="en-US" altLang="ja-JP" sz="1400" dirty="0" err="1"/>
              <a:t>jp</a:t>
            </a:r>
            <a:r>
              <a:rPr lang="en-US" altLang="ja-JP" sz="1400" dirty="0"/>
              <a:t>/scientific/products-</a:t>
            </a:r>
            <a:r>
              <a:rPr lang="en-US" altLang="ja-JP" sz="1400" dirty="0" err="1"/>
              <a:t>jp</a:t>
            </a:r>
            <a:r>
              <a:rPr lang="en-US" altLang="ja-JP" sz="1400" dirty="0"/>
              <a:t>/x-ray-fluorescence-analysis/handheld-</a:t>
            </a:r>
            <a:r>
              <a:rPr lang="en-US" altLang="ja-JP" sz="1400" dirty="0" err="1"/>
              <a:t>xrf</a:t>
            </a:r>
            <a:r>
              <a:rPr lang="en-US" altLang="ja-JP" sz="1400" dirty="0"/>
              <a:t>-analyzer/</a:t>
            </a:r>
            <a:endParaRPr kumimoji="1" lang="ja-JP" altLang="en-US" sz="1400" dirty="0"/>
          </a:p>
        </p:txBody>
      </p:sp>
      <p:grpSp>
        <p:nvGrpSpPr>
          <p:cNvPr id="7" name="図形グループ 6"/>
          <p:cNvGrpSpPr/>
          <p:nvPr/>
        </p:nvGrpSpPr>
        <p:grpSpPr>
          <a:xfrm>
            <a:off x="799877" y="5315746"/>
            <a:ext cx="7544247" cy="1048977"/>
            <a:chOff x="702367" y="5315746"/>
            <a:chExt cx="7544247" cy="1048977"/>
          </a:xfrm>
        </p:grpSpPr>
        <p:sp>
          <p:nvSpPr>
            <p:cNvPr id="8" name="テキスト ボックス 7"/>
            <p:cNvSpPr txBox="1"/>
            <p:nvPr/>
          </p:nvSpPr>
          <p:spPr>
            <a:xfrm>
              <a:off x="702367" y="5349060"/>
              <a:ext cx="2801468" cy="1015663"/>
            </a:xfrm>
            <a:prstGeom prst="rect">
              <a:avLst/>
            </a:prstGeom>
            <a:solidFill>
              <a:srgbClr val="0000FF"/>
            </a:solidFill>
          </p:spPr>
          <p:txBody>
            <a:bodyPr wrap="square" rtlCol="0">
              <a:spAutoFit/>
            </a:bodyPr>
            <a:lstStyle/>
            <a:p>
              <a:r>
                <a:rPr lang="ja-JP" altLang="en-US" sz="6000" dirty="0">
                  <a:solidFill>
                    <a:prstClr val="white"/>
                  </a:solidFill>
                  <a:latin typeface="Calibri"/>
                  <a:ea typeface="ＭＳ Ｐゴシック"/>
                </a:rPr>
                <a:t>必要</a:t>
              </a:r>
            </a:p>
          </p:txBody>
        </p:sp>
        <p:sp>
          <p:nvSpPr>
            <p:cNvPr id="9" name="テキスト ボックス 8"/>
            <p:cNvSpPr txBox="1"/>
            <p:nvPr/>
          </p:nvSpPr>
          <p:spPr>
            <a:xfrm>
              <a:off x="4859785" y="5315746"/>
              <a:ext cx="3386829" cy="1015663"/>
            </a:xfrm>
            <a:prstGeom prst="rect">
              <a:avLst/>
            </a:prstGeom>
            <a:solidFill>
              <a:srgbClr val="FF0000"/>
            </a:solidFill>
          </p:spPr>
          <p:txBody>
            <a:bodyPr wrap="square" rtlCol="0">
              <a:spAutoFit/>
            </a:bodyPr>
            <a:lstStyle/>
            <a:p>
              <a:r>
                <a:rPr lang="ja-JP" altLang="en-US" sz="6000" dirty="0">
                  <a:solidFill>
                    <a:prstClr val="white"/>
                  </a:solidFill>
                  <a:latin typeface="Calibri"/>
                  <a:ea typeface="ＭＳ Ｐゴシック"/>
                </a:rPr>
                <a:t>必要なし</a:t>
              </a:r>
            </a:p>
          </p:txBody>
        </p:sp>
      </p:grpSp>
    </p:spTree>
    <p:extLst>
      <p:ext uri="{BB962C8B-B14F-4D97-AF65-F5344CB8AC3E}">
        <p14:creationId xmlns:p14="http://schemas.microsoft.com/office/powerpoint/2010/main" val="297012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スクリーンショット 2016-02-05 16.31.43.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1039" b="1675"/>
          <a:stretch/>
        </p:blipFill>
        <p:spPr>
          <a:xfrm>
            <a:off x="457200" y="1004766"/>
            <a:ext cx="8229600" cy="5121397"/>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16</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792761" y="6317874"/>
            <a:ext cx="7558479" cy="307777"/>
          </a:xfrm>
          <a:prstGeom prst="rect">
            <a:avLst/>
          </a:prstGeom>
          <a:noFill/>
        </p:spPr>
        <p:txBody>
          <a:bodyPr wrap="none" rtlCol="0">
            <a:spAutoFit/>
          </a:bodyPr>
          <a:lstStyle/>
          <a:p>
            <a:r>
              <a:rPr lang="en-US" altLang="ja-JP" sz="1400" dirty="0"/>
              <a:t>http://</a:t>
            </a:r>
            <a:r>
              <a:rPr lang="en-US" altLang="ja-JP" sz="1400" dirty="0" err="1"/>
              <a:t>www.horiba.com</a:t>
            </a:r>
            <a:r>
              <a:rPr lang="en-US" altLang="ja-JP" sz="1400" dirty="0"/>
              <a:t>/</a:t>
            </a:r>
            <a:r>
              <a:rPr lang="en-US" altLang="ja-JP" sz="1400" dirty="0" err="1"/>
              <a:t>jp</a:t>
            </a:r>
            <a:r>
              <a:rPr lang="en-US" altLang="ja-JP" sz="1400" dirty="0"/>
              <a:t>/scientific/products-</a:t>
            </a:r>
            <a:r>
              <a:rPr lang="en-US" altLang="ja-JP" sz="1400" dirty="0" err="1"/>
              <a:t>jp</a:t>
            </a:r>
            <a:r>
              <a:rPr lang="en-US" altLang="ja-JP" sz="1400" dirty="0"/>
              <a:t>/x-ray-fluorescence-analysis/handheld-</a:t>
            </a:r>
            <a:r>
              <a:rPr lang="en-US" altLang="ja-JP" sz="1400" dirty="0" err="1"/>
              <a:t>xrf</a:t>
            </a:r>
            <a:r>
              <a:rPr lang="en-US" altLang="ja-JP" sz="1400" dirty="0"/>
              <a:t>-analyzer/</a:t>
            </a:r>
            <a:endParaRPr kumimoji="1" lang="ja-JP" altLang="en-US" sz="1400" dirty="0"/>
          </a:p>
        </p:txBody>
      </p:sp>
    </p:spTree>
    <p:extLst>
      <p:ext uri="{BB962C8B-B14F-4D97-AF65-F5344CB8AC3E}">
        <p14:creationId xmlns:p14="http://schemas.microsoft.com/office/powerpoint/2010/main" val="205837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1371600" y="2275457"/>
            <a:ext cx="6400800" cy="1752600"/>
          </a:xfrm>
        </p:spPr>
        <p:txBody>
          <a:bodyPr/>
          <a:lstStyle/>
          <a:p>
            <a:r>
              <a:rPr lang="en-US" altLang="ja-JP" dirty="0"/>
              <a:t>https://</a:t>
            </a:r>
            <a:r>
              <a:rPr lang="en-US" altLang="ja-JP" dirty="0" err="1"/>
              <a:t>www.youtube.com</a:t>
            </a:r>
            <a:r>
              <a:rPr lang="en-US" altLang="ja-JP" dirty="0"/>
              <a:t>/</a:t>
            </a:r>
            <a:r>
              <a:rPr lang="en-US" altLang="ja-JP" dirty="0" err="1"/>
              <a:t>watch?v</a:t>
            </a:r>
            <a:r>
              <a:rPr lang="en-US" altLang="ja-JP" dirty="0"/>
              <a:t>=Qp97710c8Mw</a:t>
            </a:r>
            <a:endParaRPr kumimoji="1" lang="ja-JP" altLang="en-US" dirty="0"/>
          </a:p>
        </p:txBody>
      </p:sp>
      <p:sp>
        <p:nvSpPr>
          <p:cNvPr id="6" name="タイトル 3"/>
          <p:cNvSpPr txBox="1">
            <a:spLocks/>
          </p:cNvSpPr>
          <p:nvPr/>
        </p:nvSpPr>
        <p:spPr>
          <a:xfrm>
            <a:off x="685800" y="3547941"/>
            <a:ext cx="777240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6600" dirty="0"/>
              <a:t>日常診療での利用</a:t>
            </a:r>
          </a:p>
        </p:txBody>
      </p:sp>
      <p:sp>
        <p:nvSpPr>
          <p:cNvPr id="2" name="タイトル 1"/>
          <p:cNvSpPr>
            <a:spLocks noGrp="1"/>
          </p:cNvSpPr>
          <p:nvPr>
            <p:ph type="ctrTitle"/>
          </p:nvPr>
        </p:nvSpPr>
        <p:spPr>
          <a:xfrm>
            <a:off x="685800" y="750342"/>
            <a:ext cx="7772400" cy="1470025"/>
          </a:xfrm>
        </p:spPr>
        <p:txBody>
          <a:bodyPr/>
          <a:lstStyle/>
          <a:p>
            <a:r>
              <a:rPr kumimoji="1" lang="ja-JP" altLang="en-US" dirty="0"/>
              <a:t>事例</a:t>
            </a:r>
            <a:r>
              <a:rPr kumimoji="1" lang="en-US" altLang="ja-JP" dirty="0"/>
              <a:t>2</a:t>
            </a:r>
            <a:endParaRPr kumimoji="1" lang="ja-JP" altLang="en-US" dirty="0"/>
          </a:p>
        </p:txBody>
      </p:sp>
      <p:pic>
        <p:nvPicPr>
          <p:cNvPr id="9" name="図 8" descr="スクリーンショット 2016-02-07 13.1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84200"/>
            <a:ext cx="8229600" cy="5676900"/>
          </a:xfrm>
          <a:prstGeom prst="rect">
            <a:avLst/>
          </a:prstGeo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17</a:t>
            </a:fld>
            <a:endParaRPr lang="ja-JP" altLang="en-US">
              <a:solidFill>
                <a:prstClr val="black">
                  <a:tint val="75000"/>
                </a:prstClr>
              </a:solidFill>
              <a:latin typeface="Calibri"/>
              <a:ea typeface="ＭＳ Ｐゴシック"/>
            </a:endParaRPr>
          </a:p>
        </p:txBody>
      </p:sp>
      <p:grpSp>
        <p:nvGrpSpPr>
          <p:cNvPr id="3" name="図形グループ 2"/>
          <p:cNvGrpSpPr/>
          <p:nvPr/>
        </p:nvGrpSpPr>
        <p:grpSpPr>
          <a:xfrm>
            <a:off x="742838" y="5315746"/>
            <a:ext cx="7658324" cy="802755"/>
            <a:chOff x="799876" y="5315746"/>
            <a:chExt cx="7658324" cy="802755"/>
          </a:xfrm>
        </p:grpSpPr>
        <p:sp>
          <p:nvSpPr>
            <p:cNvPr id="7" name="テキスト ボックス 6"/>
            <p:cNvSpPr txBox="1"/>
            <p:nvPr/>
          </p:nvSpPr>
          <p:spPr>
            <a:xfrm>
              <a:off x="799876" y="5349060"/>
              <a:ext cx="3321949" cy="769441"/>
            </a:xfrm>
            <a:prstGeom prst="rect">
              <a:avLst/>
            </a:prstGeom>
            <a:solidFill>
              <a:srgbClr val="0000FF"/>
            </a:solidFill>
          </p:spPr>
          <p:txBody>
            <a:bodyPr wrap="square" rtlCol="0">
              <a:spAutoFit/>
            </a:bodyPr>
            <a:lstStyle/>
            <a:p>
              <a:r>
                <a:rPr lang="ja-JP" altLang="en-US" sz="4400" dirty="0">
                  <a:solidFill>
                    <a:prstClr val="white"/>
                  </a:solidFill>
                  <a:latin typeface="Calibri"/>
                  <a:ea typeface="ＭＳ Ｐゴシック"/>
                </a:rPr>
                <a:t>活用すべき</a:t>
              </a:r>
            </a:p>
          </p:txBody>
        </p:sp>
        <p:sp>
          <p:nvSpPr>
            <p:cNvPr id="8" name="テキスト ボックス 7"/>
            <p:cNvSpPr txBox="1"/>
            <p:nvPr/>
          </p:nvSpPr>
          <p:spPr>
            <a:xfrm>
              <a:off x="4957296" y="5315746"/>
              <a:ext cx="3500904" cy="769441"/>
            </a:xfrm>
            <a:prstGeom prst="rect">
              <a:avLst/>
            </a:prstGeom>
            <a:solidFill>
              <a:srgbClr val="FF0000"/>
            </a:solidFill>
          </p:spPr>
          <p:txBody>
            <a:bodyPr wrap="square" rtlCol="0">
              <a:spAutoFit/>
            </a:bodyPr>
            <a:lstStyle/>
            <a:p>
              <a:r>
                <a:rPr lang="ja-JP" altLang="en-US" sz="4400" dirty="0">
                  <a:solidFill>
                    <a:prstClr val="white"/>
                  </a:solidFill>
                  <a:latin typeface="Calibri"/>
                  <a:ea typeface="ＭＳ Ｐゴシック"/>
                </a:rPr>
                <a:t>慎重にすべき</a:t>
              </a:r>
            </a:p>
          </p:txBody>
        </p:sp>
      </p:grpSp>
    </p:spTree>
    <p:extLst>
      <p:ext uri="{BB962C8B-B14F-4D97-AF65-F5344CB8AC3E}">
        <p14:creationId xmlns:p14="http://schemas.microsoft.com/office/powerpoint/2010/main" val="31586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18</a:t>
            </a:fld>
            <a:endParaRPr lang="ja-JP" altLang="en-US">
              <a:solidFill>
                <a:prstClr val="black">
                  <a:tint val="75000"/>
                </a:prstClr>
              </a:solidFill>
              <a:latin typeface="Calibri"/>
              <a:ea typeface="ＭＳ Ｐゴシック"/>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91" y="3892228"/>
            <a:ext cx="3201435" cy="22935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テキスト ボックス 5"/>
          <p:cNvSpPr txBox="1"/>
          <p:nvPr/>
        </p:nvSpPr>
        <p:spPr>
          <a:xfrm>
            <a:off x="308224" y="6195316"/>
            <a:ext cx="3871509" cy="584775"/>
          </a:xfrm>
          <a:prstGeom prst="rect">
            <a:avLst/>
          </a:prstGeom>
          <a:noFill/>
        </p:spPr>
        <p:txBody>
          <a:bodyPr wrap="none" rtlCol="0">
            <a:spAutoFit/>
          </a:bodyPr>
          <a:lstStyle/>
          <a:p>
            <a:r>
              <a:rPr lang="en-US" altLang="ja-JP" sz="1600" dirty="0"/>
              <a:t>https://</a:t>
            </a:r>
            <a:r>
              <a:rPr lang="en-US" altLang="ja-JP" sz="1600" dirty="0" err="1"/>
              <a:t>www.yoshida-dental.co.jp</a:t>
            </a:r>
            <a:r>
              <a:rPr lang="en-US" altLang="ja-JP" sz="1600" dirty="0"/>
              <a:t>/products/</a:t>
            </a:r>
          </a:p>
          <a:p>
            <a:r>
              <a:rPr lang="en-US" altLang="ja-JP" sz="1600" dirty="0"/>
              <a:t>x-shot-</a:t>
            </a:r>
            <a:r>
              <a:rPr lang="ja-JP" altLang="en-US" sz="1600" dirty="0"/>
              <a:t>エックス－ショット</a:t>
            </a:r>
            <a:r>
              <a:rPr lang="en-US" altLang="ja-JP" sz="1600" dirty="0"/>
              <a:t>/</a:t>
            </a:r>
            <a:endParaRPr kumimoji="1" lang="ja-JP" altLang="en-US" sz="16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688" y="4428162"/>
            <a:ext cx="2277274" cy="20041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テキスト ボックス 7"/>
          <p:cNvSpPr txBox="1"/>
          <p:nvPr/>
        </p:nvSpPr>
        <p:spPr>
          <a:xfrm>
            <a:off x="4602819" y="6431927"/>
            <a:ext cx="3742115" cy="338554"/>
          </a:xfrm>
          <a:prstGeom prst="rect">
            <a:avLst/>
          </a:prstGeom>
          <a:noFill/>
        </p:spPr>
        <p:txBody>
          <a:bodyPr wrap="none" rtlCol="0">
            <a:spAutoFit/>
          </a:bodyPr>
          <a:lstStyle/>
          <a:p>
            <a:r>
              <a:rPr lang="en-US" altLang="ja-JP" sz="1600" dirty="0"/>
              <a:t>http://</a:t>
            </a:r>
            <a:r>
              <a:rPr lang="en-US" altLang="ja-JP" sz="1600" dirty="0" err="1"/>
              <a:t>www.asahi-xray.co.jp</a:t>
            </a:r>
            <a:r>
              <a:rPr lang="en-US" altLang="ja-JP" sz="1600" dirty="0"/>
              <a:t>/products/</a:t>
            </a:r>
            <a:r>
              <a:rPr lang="en-US" altLang="ja-JP" sz="1600" dirty="0" err="1"/>
              <a:t>kx</a:t>
            </a:r>
            <a:r>
              <a:rPr lang="en-US" altLang="ja-JP" sz="1600" dirty="0"/>
              <a:t>-3</a:t>
            </a:r>
            <a:endParaRPr kumimoji="1" lang="ja-JP" altLang="en-US" sz="1600"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87" y="1362004"/>
            <a:ext cx="3252751" cy="21615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テキスト ボックス 9"/>
          <p:cNvSpPr txBox="1"/>
          <p:nvPr/>
        </p:nvSpPr>
        <p:spPr>
          <a:xfrm>
            <a:off x="343341" y="3523546"/>
            <a:ext cx="3571299" cy="338554"/>
          </a:xfrm>
          <a:prstGeom prst="rect">
            <a:avLst/>
          </a:prstGeom>
          <a:noFill/>
        </p:spPr>
        <p:txBody>
          <a:bodyPr wrap="none" rtlCol="0">
            <a:spAutoFit/>
          </a:bodyPr>
          <a:lstStyle/>
          <a:p>
            <a:r>
              <a:rPr lang="en-US" altLang="ja-JP" sz="1600" dirty="0"/>
              <a:t>http://</a:t>
            </a:r>
            <a:r>
              <a:rPr lang="en-US" altLang="ja-JP" sz="1600" dirty="0" err="1"/>
              <a:t>www.x-raykinki.co.jp</a:t>
            </a:r>
            <a:r>
              <a:rPr lang="en-US" altLang="ja-JP" sz="1600" dirty="0"/>
              <a:t>/product/69/</a:t>
            </a:r>
            <a:endParaRPr kumimoji="1" lang="ja-JP" altLang="en-US" sz="1600" dirty="0"/>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174" y="930049"/>
            <a:ext cx="2681554" cy="28686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テキスト ボックス 11"/>
          <p:cNvSpPr txBox="1"/>
          <p:nvPr/>
        </p:nvSpPr>
        <p:spPr>
          <a:xfrm>
            <a:off x="4580377" y="3786955"/>
            <a:ext cx="3850028" cy="584775"/>
          </a:xfrm>
          <a:prstGeom prst="rect">
            <a:avLst/>
          </a:prstGeom>
          <a:noFill/>
        </p:spPr>
        <p:txBody>
          <a:bodyPr wrap="none" rtlCol="0">
            <a:spAutoFit/>
          </a:bodyPr>
          <a:lstStyle/>
          <a:p>
            <a:r>
              <a:rPr lang="en-US" altLang="ja-JP" sz="1600" dirty="0"/>
              <a:t>http://</a:t>
            </a:r>
            <a:r>
              <a:rPr lang="en-US" altLang="ja-JP" sz="1600" dirty="0" err="1"/>
              <a:t>www.dental-plaza.com</a:t>
            </a:r>
            <a:r>
              <a:rPr lang="en-US" altLang="ja-JP" sz="1600" dirty="0"/>
              <a:t>/article/</a:t>
            </a:r>
            <a:r>
              <a:rPr lang="en-US" altLang="ja-JP" sz="1600" dirty="0" err="1"/>
              <a:t>portx</a:t>
            </a:r>
            <a:r>
              <a:rPr lang="en-US" altLang="ja-JP" sz="1600" dirty="0"/>
              <a:t>/</a:t>
            </a:r>
          </a:p>
          <a:p>
            <a:r>
              <a:rPr lang="en-US" altLang="ja-JP" sz="1600" dirty="0" err="1"/>
              <a:t>feature_related</a:t>
            </a:r>
            <a:r>
              <a:rPr lang="en-US" altLang="ja-JP" sz="1600" dirty="0"/>
              <a:t>/</a:t>
            </a:r>
            <a:r>
              <a:rPr lang="en-US" altLang="ja-JP" sz="1600" dirty="0" err="1"/>
              <a:t>index.html</a:t>
            </a:r>
            <a:endParaRPr kumimoji="1" lang="ja-JP" altLang="en-US" sz="1600" dirty="0"/>
          </a:p>
        </p:txBody>
      </p:sp>
      <p:sp>
        <p:nvSpPr>
          <p:cNvPr id="13" name="テキスト ボックス 12"/>
          <p:cNvSpPr txBox="1"/>
          <p:nvPr/>
        </p:nvSpPr>
        <p:spPr>
          <a:xfrm>
            <a:off x="421247" y="318503"/>
            <a:ext cx="6017994" cy="1077218"/>
          </a:xfrm>
          <a:prstGeom prst="rect">
            <a:avLst/>
          </a:prstGeom>
          <a:noFill/>
        </p:spPr>
        <p:txBody>
          <a:bodyPr wrap="none" rtlCol="0">
            <a:spAutoFit/>
          </a:bodyPr>
          <a:lstStyle/>
          <a:p>
            <a:r>
              <a:rPr kumimoji="1" lang="ja-JP" altLang="en-US" sz="3200" dirty="0"/>
              <a:t>ポータブル（口内法）Ｘ線撮影装置</a:t>
            </a:r>
            <a:endParaRPr kumimoji="1" lang="en-US" altLang="ja-JP" sz="3200" dirty="0"/>
          </a:p>
          <a:p>
            <a:r>
              <a:rPr lang="ja-JP" altLang="en-US" sz="3200" dirty="0"/>
              <a:t> ･･･ 携帯型Ｘ線撮影装置</a:t>
            </a:r>
            <a:endParaRPr kumimoji="1" lang="ja-JP" altLang="en-US" sz="3200" dirty="0"/>
          </a:p>
        </p:txBody>
      </p:sp>
      <p:sp>
        <p:nvSpPr>
          <p:cNvPr id="3" name="正方形/長方形 2"/>
          <p:cNvSpPr/>
          <p:nvPr/>
        </p:nvSpPr>
        <p:spPr>
          <a:xfrm>
            <a:off x="6686299" y="300417"/>
            <a:ext cx="2031325" cy="830997"/>
          </a:xfrm>
          <a:prstGeom prst="rect">
            <a:avLst/>
          </a:prstGeom>
          <a:ln>
            <a:solidFill>
              <a:schemeClr val="tx1"/>
            </a:solidFill>
          </a:ln>
        </p:spPr>
        <p:txBody>
          <a:bodyPr wrap="none">
            <a:spAutoFit/>
          </a:bodyPr>
          <a:lstStyle/>
          <a:p>
            <a:r>
              <a:rPr lang="ja-JP" altLang="en-US" sz="2400" dirty="0"/>
              <a:t>西川慶一先生</a:t>
            </a:r>
            <a:endParaRPr lang="en-US" altLang="ja-JP" sz="2400" dirty="0"/>
          </a:p>
          <a:p>
            <a:r>
              <a:rPr lang="ja-JP" altLang="en-US" sz="2400" dirty="0"/>
              <a:t>ご提供資料</a:t>
            </a:r>
          </a:p>
        </p:txBody>
      </p:sp>
    </p:spTree>
    <p:extLst>
      <p:ext uri="{BB962C8B-B14F-4D97-AF65-F5344CB8AC3E}">
        <p14:creationId xmlns:p14="http://schemas.microsoft.com/office/powerpoint/2010/main" val="2316664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シミュレーション</a:t>
            </a:r>
          </a:p>
        </p:txBody>
      </p:sp>
      <p:sp>
        <p:nvSpPr>
          <p:cNvPr id="4" name="サブタイトル 3"/>
          <p:cNvSpPr>
            <a:spLocks noGrp="1"/>
          </p:cNvSpPr>
          <p:nvPr>
            <p:ph type="subTitle" idx="1"/>
          </p:nvPr>
        </p:nvSpPr>
        <p:spPr/>
        <p:txBody>
          <a:bodyPr/>
          <a:lstStyle/>
          <a:p>
            <a:r>
              <a:rPr lang="ja-JP" altLang="en-US" dirty="0"/>
              <a:t>後方散乱保護シールドの効果</a:t>
            </a:r>
          </a:p>
        </p:txBody>
      </p:sp>
      <p:sp>
        <p:nvSpPr>
          <p:cNvPr id="2" name="スライド番号プレースホルダー 1"/>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19</a:t>
            </a:fld>
            <a:endParaRPr lang="ja-JP" altLang="en-US">
              <a:solidFill>
                <a:prstClr val="black">
                  <a:tint val="75000"/>
                </a:prstClr>
              </a:solidFill>
              <a:latin typeface="Calibri"/>
              <a:ea typeface="ＭＳ Ｐゴシック"/>
            </a:endParaRPr>
          </a:p>
        </p:txBody>
      </p:sp>
      <p:sp>
        <p:nvSpPr>
          <p:cNvPr id="6" name="角丸四角形吹き出し 5"/>
          <p:cNvSpPr/>
          <p:nvPr/>
        </p:nvSpPr>
        <p:spPr>
          <a:xfrm>
            <a:off x="2299867" y="4856628"/>
            <a:ext cx="4544267" cy="1564344"/>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sz="4800" dirty="0"/>
              <a:t>60keV</a:t>
            </a:r>
            <a:r>
              <a:rPr lang="ja-JP" altLang="en-US" sz="4800" dirty="0"/>
              <a:t>の光子を飛ばしてみる</a:t>
            </a:r>
          </a:p>
        </p:txBody>
      </p:sp>
    </p:spTree>
    <p:extLst>
      <p:ext uri="{BB962C8B-B14F-4D97-AF65-F5344CB8AC3E}">
        <p14:creationId xmlns:p14="http://schemas.microsoft.com/office/powerpoint/2010/main" val="2093198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1003083"/>
            <a:ext cx="7772400" cy="1470025"/>
          </a:xfrm>
        </p:spPr>
        <p:txBody>
          <a:bodyPr/>
          <a:lstStyle/>
          <a:p>
            <a:r>
              <a:rPr kumimoji="1" lang="ja-JP" altLang="en-US" dirty="0"/>
              <a:t>謝辞</a:t>
            </a:r>
          </a:p>
        </p:txBody>
      </p:sp>
      <p:sp>
        <p:nvSpPr>
          <p:cNvPr id="5" name="サブタイトル 4"/>
          <p:cNvSpPr>
            <a:spLocks noGrp="1"/>
          </p:cNvSpPr>
          <p:nvPr>
            <p:ph type="subTitle" idx="1"/>
          </p:nvPr>
        </p:nvSpPr>
        <p:spPr>
          <a:xfrm>
            <a:off x="1371600" y="2758858"/>
            <a:ext cx="6400800" cy="1752600"/>
          </a:xfrm>
        </p:spPr>
        <p:txBody>
          <a:bodyPr/>
          <a:lstStyle/>
          <a:p>
            <a:r>
              <a:rPr lang="ja-JP" altLang="en-US" dirty="0"/>
              <a:t>写真は滋賀県歌人協会から</a:t>
            </a:r>
            <a:endParaRPr lang="en-US" altLang="ja-JP" dirty="0"/>
          </a:p>
          <a:p>
            <a:r>
              <a:rPr lang="ja-JP" altLang="en-US" dirty="0"/>
              <a:t>ご提供いただきました</a:t>
            </a:r>
            <a:endParaRPr kumimoji="1" lang="ja-JP" altLang="en-US" dirty="0"/>
          </a:p>
        </p:txBody>
      </p:sp>
      <p:sp>
        <p:nvSpPr>
          <p:cNvPr id="6" name="角丸四角形吹き出し 5"/>
          <p:cNvSpPr/>
          <p:nvPr/>
        </p:nvSpPr>
        <p:spPr>
          <a:xfrm>
            <a:off x="1176815" y="5118393"/>
            <a:ext cx="6790371" cy="1451292"/>
          </a:xfrm>
          <a:prstGeom prst="wedgeRoundRectCallout">
            <a:avLst>
              <a:gd name="adj1" fmla="val -20833"/>
              <a:gd name="adj2" fmla="val 473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t>島野達也先生には当協会も</a:t>
            </a:r>
            <a:endParaRPr lang="en-US" altLang="ja-JP" sz="2800" dirty="0"/>
          </a:p>
          <a:p>
            <a:pPr algn="ctr"/>
            <a:r>
              <a:rPr lang="ja-JP" altLang="en-US" sz="2800" dirty="0"/>
              <a:t>大変お世話になりました。</a:t>
            </a:r>
          </a:p>
          <a:p>
            <a:pPr algn="ctr"/>
            <a:r>
              <a:rPr lang="ja-JP" altLang="en-US" sz="2800" dirty="0"/>
              <a:t>そのお人柄はいまも皆の慕うところです。</a:t>
            </a:r>
            <a:endParaRPr kumimoji="1" lang="ja-JP" altLang="en-US" sz="2800" dirty="0"/>
          </a:p>
        </p:txBody>
      </p:sp>
    </p:spTree>
    <p:extLst>
      <p:ext uri="{BB962C8B-B14F-4D97-AF65-F5344CB8AC3E}">
        <p14:creationId xmlns:p14="http://schemas.microsoft.com/office/powerpoint/2010/main" val="3628885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hand_hel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9" y="1164134"/>
            <a:ext cx="6818630" cy="4836160"/>
          </a:xfrm>
          <a:prstGeom prst="rect">
            <a:avLst/>
          </a:prstGeom>
        </p:spPr>
      </p:pic>
      <p:sp>
        <p:nvSpPr>
          <p:cNvPr id="2" name="タイトル 1"/>
          <p:cNvSpPr>
            <a:spLocks noGrp="1"/>
          </p:cNvSpPr>
          <p:nvPr>
            <p:ph type="title"/>
          </p:nvPr>
        </p:nvSpPr>
        <p:spPr/>
        <p:txBody>
          <a:bodyPr>
            <a:normAutofit/>
          </a:bodyPr>
          <a:lstStyle/>
          <a:p>
            <a:r>
              <a:rPr lang="ja-JP" altLang="en-US" dirty="0"/>
              <a:t>後方散乱保護シールドの効果</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20</a:t>
            </a:fld>
            <a:endParaRPr lang="ja-JP" altLang="en-US">
              <a:solidFill>
                <a:prstClr val="black">
                  <a:tint val="75000"/>
                </a:prstClr>
              </a:solidFill>
              <a:latin typeface="Calibri"/>
              <a:ea typeface="ＭＳ Ｐゴシック"/>
            </a:endParaRPr>
          </a:p>
        </p:txBody>
      </p:sp>
      <p:sp>
        <p:nvSpPr>
          <p:cNvPr id="7" name="テキスト ボックス 6"/>
          <p:cNvSpPr txBox="1"/>
          <p:nvPr/>
        </p:nvSpPr>
        <p:spPr>
          <a:xfrm>
            <a:off x="457200" y="6000294"/>
            <a:ext cx="3507491" cy="523220"/>
          </a:xfrm>
          <a:prstGeom prst="rect">
            <a:avLst/>
          </a:prstGeom>
          <a:noFill/>
        </p:spPr>
        <p:txBody>
          <a:bodyPr wrap="none" rtlCol="0">
            <a:spAutoFit/>
          </a:bodyPr>
          <a:lstStyle/>
          <a:p>
            <a:r>
              <a:rPr kumimoji="1" lang="ja-JP" altLang="en-US" sz="2800" dirty="0"/>
              <a:t>後方散乱シールドあり</a:t>
            </a:r>
          </a:p>
        </p:txBody>
      </p:sp>
      <p:sp>
        <p:nvSpPr>
          <p:cNvPr id="8" name="テキスト ボックス 7"/>
          <p:cNvSpPr txBox="1"/>
          <p:nvPr/>
        </p:nvSpPr>
        <p:spPr>
          <a:xfrm>
            <a:off x="4970857" y="6000294"/>
            <a:ext cx="3500477" cy="523220"/>
          </a:xfrm>
          <a:prstGeom prst="rect">
            <a:avLst/>
          </a:prstGeom>
          <a:noFill/>
        </p:spPr>
        <p:txBody>
          <a:bodyPr wrap="none" rtlCol="0">
            <a:spAutoFit/>
          </a:bodyPr>
          <a:lstStyle/>
          <a:p>
            <a:r>
              <a:rPr kumimoji="1" lang="ja-JP" altLang="en-US" sz="2800" dirty="0"/>
              <a:t>後方散乱シールドなし</a:t>
            </a:r>
          </a:p>
        </p:txBody>
      </p:sp>
      <p:pic>
        <p:nvPicPr>
          <p:cNvPr id="10" name="コンテンツ プレースホルダー 9" descr="hand_held_wo_shield.gif"/>
          <p:cNvPicPr>
            <a:picLocks noGrp="1" noChangeAspect="1"/>
          </p:cNvPicPr>
          <p:nvPr>
            <p:ph idx="1"/>
          </p:nvPr>
        </p:nvPicPr>
        <p:blipFill>
          <a:blip r:embed="rId3">
            <a:extLst>
              <a:ext uri="{28A0092B-C50C-407E-A947-70E740481C1C}">
                <a14:useLocalDpi xmlns:a14="http://schemas.microsoft.com/office/drawing/2010/main" val="0"/>
              </a:ext>
            </a:extLst>
          </a:blip>
          <a:srcRect t="11230" b="11230"/>
          <a:stretch>
            <a:fillRect/>
          </a:stretch>
        </p:blipFill>
        <p:spPr>
          <a:xfrm>
            <a:off x="4102395" y="1782447"/>
            <a:ext cx="6818630" cy="3749959"/>
          </a:xfrm>
          <a:solidFill>
            <a:schemeClr val="bg1"/>
          </a:solidFill>
        </p:spPr>
      </p:pic>
    </p:spTree>
    <p:extLst>
      <p:ext uri="{BB962C8B-B14F-4D97-AF65-F5344CB8AC3E}">
        <p14:creationId xmlns:p14="http://schemas.microsoft.com/office/powerpoint/2010/main" val="134242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深さ</a:t>
            </a:r>
            <a:r>
              <a:rPr kumimoji="1" lang="en-US" altLang="ja-JP" dirty="0"/>
              <a:t>20cm</a:t>
            </a:r>
            <a:r>
              <a:rPr kumimoji="1" lang="ja-JP" altLang="en-US" dirty="0"/>
              <a:t>の範囲での</a:t>
            </a:r>
            <a:r>
              <a:rPr kumimoji="1" lang="en-US" altLang="ja-JP" dirty="0"/>
              <a:t>H(10)</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21</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1145698" y="6000294"/>
            <a:ext cx="3507491" cy="523220"/>
          </a:xfrm>
          <a:prstGeom prst="rect">
            <a:avLst/>
          </a:prstGeom>
          <a:noFill/>
        </p:spPr>
        <p:txBody>
          <a:bodyPr wrap="none" rtlCol="0">
            <a:spAutoFit/>
          </a:bodyPr>
          <a:lstStyle/>
          <a:p>
            <a:r>
              <a:rPr kumimoji="1" lang="ja-JP" altLang="en-US" sz="2800" dirty="0"/>
              <a:t>後方散乱シールドあり</a:t>
            </a:r>
          </a:p>
        </p:txBody>
      </p:sp>
      <p:sp>
        <p:nvSpPr>
          <p:cNvPr id="7" name="テキスト ボックス 6"/>
          <p:cNvSpPr txBox="1"/>
          <p:nvPr/>
        </p:nvSpPr>
        <p:spPr>
          <a:xfrm>
            <a:off x="5186323" y="6000294"/>
            <a:ext cx="3500477" cy="523220"/>
          </a:xfrm>
          <a:prstGeom prst="rect">
            <a:avLst/>
          </a:prstGeom>
          <a:noFill/>
        </p:spPr>
        <p:txBody>
          <a:bodyPr wrap="none" rtlCol="0">
            <a:spAutoFit/>
          </a:bodyPr>
          <a:lstStyle/>
          <a:p>
            <a:r>
              <a:rPr kumimoji="1" lang="ja-JP" altLang="en-US" sz="2800" dirty="0"/>
              <a:t>後方散乱シールドなし</a:t>
            </a:r>
          </a:p>
        </p:txBody>
      </p:sp>
      <p:pic>
        <p:nvPicPr>
          <p:cNvPr id="8" name="図 7" descr="hand_held_xz10.pdf"/>
          <p:cNvPicPr>
            <a:picLocks noChangeAspect="1"/>
          </p:cNvPicPr>
          <p:nvPr/>
        </p:nvPicPr>
        <p:blipFill rotWithShape="1">
          <a:blip r:embed="rId2">
            <a:extLst>
              <a:ext uri="{28A0092B-C50C-407E-A947-70E740481C1C}">
                <a14:useLocalDpi xmlns:a14="http://schemas.microsoft.com/office/drawing/2010/main" val="0"/>
              </a:ext>
            </a:extLst>
          </a:blip>
          <a:srcRect l="6236" t="11757" r="25555" b="10253"/>
          <a:stretch/>
        </p:blipFill>
        <p:spPr>
          <a:xfrm>
            <a:off x="0" y="1417638"/>
            <a:ext cx="4802551" cy="4243176"/>
          </a:xfrm>
          <a:prstGeom prst="rect">
            <a:avLst/>
          </a:prstGeom>
        </p:spPr>
      </p:pic>
      <p:pic>
        <p:nvPicPr>
          <p:cNvPr id="5" name="コンテンツ プレースホルダー 4" descr="track_xz10.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4700" t="14414" r="26439" b="14414"/>
          <a:stretch/>
        </p:blipFill>
        <p:spPr>
          <a:xfrm>
            <a:off x="4802551" y="1600200"/>
            <a:ext cx="4144359" cy="3872241"/>
          </a:xfrm>
          <a:solidFill>
            <a:schemeClr val="bg1"/>
          </a:solidFill>
        </p:spPr>
      </p:pic>
    </p:spTree>
    <p:extLst>
      <p:ext uri="{BB962C8B-B14F-4D97-AF65-F5344CB8AC3E}">
        <p14:creationId xmlns:p14="http://schemas.microsoft.com/office/powerpoint/2010/main" val="202559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現行ルール</a:t>
            </a:r>
          </a:p>
        </p:txBody>
      </p:sp>
      <p:sp>
        <p:nvSpPr>
          <p:cNvPr id="3" name="コンテンツ プレースホルダー 2"/>
          <p:cNvSpPr>
            <a:spLocks noGrp="1"/>
          </p:cNvSpPr>
          <p:nvPr>
            <p:ph idx="1"/>
          </p:nvPr>
        </p:nvSpPr>
        <p:spPr/>
        <p:txBody>
          <a:bodyPr/>
          <a:lstStyle/>
          <a:p>
            <a:r>
              <a:rPr lang="ja-JP" altLang="en-US" dirty="0"/>
              <a:t>移動型及び携帯型エツクス線装置及び手術中に使用するエツクス線装置にあつては、エツクス線管焦点及び患者から二メートル以上離れた位置において操作できる構造とすること。</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22</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799877" y="5349060"/>
            <a:ext cx="2801468" cy="1015663"/>
          </a:xfrm>
          <a:prstGeom prst="rect">
            <a:avLst/>
          </a:prstGeom>
          <a:solidFill>
            <a:srgbClr val="0000FF"/>
          </a:solidFill>
        </p:spPr>
        <p:txBody>
          <a:bodyPr wrap="square" rtlCol="0">
            <a:spAutoFit/>
          </a:bodyPr>
          <a:lstStyle/>
          <a:p>
            <a:r>
              <a:rPr lang="ja-JP" altLang="en-US" sz="6000" dirty="0">
                <a:solidFill>
                  <a:prstClr val="white"/>
                </a:solidFill>
                <a:latin typeface="Calibri"/>
                <a:ea typeface="ＭＳ Ｐゴシック"/>
              </a:rPr>
              <a:t>妥当</a:t>
            </a:r>
          </a:p>
        </p:txBody>
      </p:sp>
      <p:sp>
        <p:nvSpPr>
          <p:cNvPr id="7" name="テキスト ボックス 6"/>
          <p:cNvSpPr txBox="1"/>
          <p:nvPr/>
        </p:nvSpPr>
        <p:spPr>
          <a:xfrm>
            <a:off x="4225912" y="5349060"/>
            <a:ext cx="3847587" cy="1015663"/>
          </a:xfrm>
          <a:prstGeom prst="rect">
            <a:avLst/>
          </a:prstGeom>
          <a:solidFill>
            <a:srgbClr val="FF0000"/>
          </a:solidFill>
        </p:spPr>
        <p:txBody>
          <a:bodyPr wrap="square" rtlCol="0">
            <a:spAutoFit/>
          </a:bodyPr>
          <a:lstStyle/>
          <a:p>
            <a:r>
              <a:rPr lang="ja-JP" altLang="en-US" sz="6000" dirty="0">
                <a:solidFill>
                  <a:prstClr val="white"/>
                </a:solidFill>
                <a:latin typeface="Calibri"/>
                <a:ea typeface="ＭＳ Ｐゴシック"/>
              </a:rPr>
              <a:t>改正すべき</a:t>
            </a:r>
          </a:p>
        </p:txBody>
      </p:sp>
      <p:sp>
        <p:nvSpPr>
          <p:cNvPr id="8" name="テキスト ボックス 7"/>
          <p:cNvSpPr txBox="1"/>
          <p:nvPr/>
        </p:nvSpPr>
        <p:spPr>
          <a:xfrm>
            <a:off x="800575" y="4256602"/>
            <a:ext cx="7542850" cy="523220"/>
          </a:xfrm>
          <a:prstGeom prst="rect">
            <a:avLst/>
          </a:prstGeom>
          <a:noFill/>
          <a:ln>
            <a:solidFill>
              <a:schemeClr val="tx1"/>
            </a:solidFill>
          </a:ln>
        </p:spPr>
        <p:txBody>
          <a:bodyPr wrap="none" rtlCol="0">
            <a:spAutoFit/>
          </a:bodyPr>
          <a:lstStyle/>
          <a:p>
            <a:pPr lvl="0"/>
            <a:r>
              <a:rPr lang="ja-JP" altLang="ja-JP" sz="2800" dirty="0"/>
              <a:t>電離放射線障害防止規則第十八条</a:t>
            </a:r>
            <a:r>
              <a:rPr lang="ja-JP" altLang="en-US" sz="2800" dirty="0"/>
              <a:t>にも規定有り</a:t>
            </a:r>
            <a:endParaRPr lang="ja-JP" altLang="ja-JP" sz="2800" dirty="0"/>
          </a:p>
        </p:txBody>
      </p:sp>
    </p:spTree>
    <p:extLst>
      <p:ext uri="{BB962C8B-B14F-4D97-AF65-F5344CB8AC3E}">
        <p14:creationId xmlns:p14="http://schemas.microsoft.com/office/powerpoint/2010/main" val="296759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1371600" y="2275457"/>
            <a:ext cx="6400800" cy="1752600"/>
          </a:xfrm>
        </p:spPr>
        <p:txBody>
          <a:bodyPr/>
          <a:lstStyle/>
          <a:p>
            <a:r>
              <a:rPr lang="pl-PL" altLang="ja-JP" dirty="0"/>
              <a:t>http://www.020329.com/x-</a:t>
            </a:r>
            <a:r>
              <a:rPr lang="pl-PL" altLang="ja-JP" dirty="0" err="1"/>
              <a:t>ray</a:t>
            </a:r>
            <a:r>
              <a:rPr lang="pl-PL" altLang="ja-JP" dirty="0"/>
              <a:t>/</a:t>
            </a:r>
            <a:r>
              <a:rPr lang="pl-PL" altLang="ja-JP" dirty="0" err="1"/>
              <a:t>bougo</a:t>
            </a:r>
            <a:r>
              <a:rPr lang="pl-PL" altLang="ja-JP" dirty="0"/>
              <a:t>/</a:t>
            </a:r>
            <a:r>
              <a:rPr lang="pl-PL" altLang="ja-JP" dirty="0" err="1"/>
              <a:t>swf</a:t>
            </a:r>
            <a:r>
              <a:rPr lang="pl-PL" altLang="ja-JP" dirty="0"/>
              <a:t>/m03-00-00-03-01.html</a:t>
            </a:r>
            <a:endParaRPr kumimoji="1" lang="ja-JP" altLang="en-US" dirty="0"/>
          </a:p>
        </p:txBody>
      </p:sp>
      <p:sp>
        <p:nvSpPr>
          <p:cNvPr id="2" name="タイトル 1"/>
          <p:cNvSpPr>
            <a:spLocks noGrp="1"/>
          </p:cNvSpPr>
          <p:nvPr>
            <p:ph type="ctrTitle"/>
          </p:nvPr>
        </p:nvSpPr>
        <p:spPr>
          <a:xfrm>
            <a:off x="685800" y="750342"/>
            <a:ext cx="7772400" cy="1470025"/>
          </a:xfrm>
        </p:spPr>
        <p:txBody>
          <a:bodyPr/>
          <a:lstStyle/>
          <a:p>
            <a:r>
              <a:rPr kumimoji="1" lang="ja-JP" altLang="en-US" dirty="0"/>
              <a:t>事例</a:t>
            </a:r>
            <a:r>
              <a:rPr kumimoji="1" lang="en-US" altLang="ja-JP" dirty="0"/>
              <a:t>3</a:t>
            </a:r>
            <a:endParaRPr kumimoji="1" lang="ja-JP" altLang="en-US" dirty="0"/>
          </a:p>
        </p:txBody>
      </p:sp>
      <p:pic>
        <p:nvPicPr>
          <p:cNvPr id="9" name="図 8" descr="portable-396x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38" y="208715"/>
            <a:ext cx="7543800" cy="5715000"/>
          </a:xfrm>
          <a:prstGeom prst="rect">
            <a:avLst/>
          </a:prstGeo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23</a:t>
            </a:fld>
            <a:endParaRPr lang="ja-JP" altLang="en-US">
              <a:solidFill>
                <a:prstClr val="black">
                  <a:tint val="75000"/>
                </a:prstClr>
              </a:solidFill>
              <a:latin typeface="Calibri"/>
              <a:ea typeface="ＭＳ Ｐゴシック"/>
            </a:endParaRPr>
          </a:p>
        </p:txBody>
      </p:sp>
      <p:sp>
        <p:nvSpPr>
          <p:cNvPr id="6" name="タイトル 3"/>
          <p:cNvSpPr txBox="1">
            <a:spLocks/>
          </p:cNvSpPr>
          <p:nvPr/>
        </p:nvSpPr>
        <p:spPr>
          <a:xfrm>
            <a:off x="756058" y="218994"/>
            <a:ext cx="7772400" cy="1470025"/>
          </a:xfrm>
          <a:prstGeom prst="rect">
            <a:avLst/>
          </a:prstGeom>
          <a:solidFill>
            <a:schemeClr val="bg1"/>
          </a:solidFill>
        </p:spPr>
        <p:txBody>
          <a:bodyPr vert="horz" lIns="91440" tIns="45720" rIns="91440" bIns="45720" rtlCol="0" anchor="ctr">
            <a:normAutofit fontScale="82500" lnSpcReduction="1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a:t>放射線防護の専門家として</a:t>
            </a:r>
            <a:endParaRPr lang="en-US" altLang="ja-JP" sz="4800" dirty="0"/>
          </a:p>
          <a:p>
            <a:r>
              <a:rPr lang="ja-JP" altLang="en-US" sz="4800" dirty="0"/>
              <a:t>日常診療で放射線を使う立場として</a:t>
            </a:r>
          </a:p>
        </p:txBody>
      </p:sp>
      <p:grpSp>
        <p:nvGrpSpPr>
          <p:cNvPr id="3" name="図形グループ 2"/>
          <p:cNvGrpSpPr/>
          <p:nvPr/>
        </p:nvGrpSpPr>
        <p:grpSpPr>
          <a:xfrm>
            <a:off x="742838" y="5315746"/>
            <a:ext cx="7658324" cy="802755"/>
            <a:chOff x="799876" y="5315746"/>
            <a:chExt cx="7658324" cy="802755"/>
          </a:xfrm>
        </p:grpSpPr>
        <p:sp>
          <p:nvSpPr>
            <p:cNvPr id="7" name="テキスト ボックス 6"/>
            <p:cNvSpPr txBox="1"/>
            <p:nvPr/>
          </p:nvSpPr>
          <p:spPr>
            <a:xfrm>
              <a:off x="799876" y="5349060"/>
              <a:ext cx="3899420" cy="769441"/>
            </a:xfrm>
            <a:prstGeom prst="rect">
              <a:avLst/>
            </a:prstGeom>
            <a:solidFill>
              <a:srgbClr val="0000FF"/>
            </a:solidFill>
          </p:spPr>
          <p:txBody>
            <a:bodyPr wrap="square" rtlCol="0">
              <a:spAutoFit/>
            </a:bodyPr>
            <a:lstStyle/>
            <a:p>
              <a:r>
                <a:rPr lang="ja-JP" altLang="en-US" sz="4400" dirty="0">
                  <a:solidFill>
                    <a:prstClr val="white"/>
                  </a:solidFill>
                  <a:latin typeface="Calibri"/>
                  <a:ea typeface="ＭＳ Ｐゴシック"/>
                </a:rPr>
                <a:t>このままでよい</a:t>
              </a:r>
            </a:p>
          </p:txBody>
        </p:sp>
        <p:sp>
          <p:nvSpPr>
            <p:cNvPr id="8" name="テキスト ボックス 7"/>
            <p:cNvSpPr txBox="1"/>
            <p:nvPr/>
          </p:nvSpPr>
          <p:spPr>
            <a:xfrm>
              <a:off x="4957296" y="5315746"/>
              <a:ext cx="3500904" cy="769441"/>
            </a:xfrm>
            <a:prstGeom prst="rect">
              <a:avLst/>
            </a:prstGeom>
            <a:solidFill>
              <a:srgbClr val="FF0000"/>
            </a:solidFill>
          </p:spPr>
          <p:txBody>
            <a:bodyPr wrap="square" rtlCol="0">
              <a:spAutoFit/>
            </a:bodyPr>
            <a:lstStyle/>
            <a:p>
              <a:r>
                <a:rPr lang="ja-JP" altLang="en-US" sz="4400" dirty="0">
                  <a:solidFill>
                    <a:prstClr val="white"/>
                  </a:solidFill>
                  <a:latin typeface="Calibri"/>
                  <a:ea typeface="ＭＳ Ｐゴシック"/>
                </a:rPr>
                <a:t>改善すべき</a:t>
              </a:r>
            </a:p>
          </p:txBody>
        </p:sp>
      </p:grpSp>
    </p:spTree>
    <p:extLst>
      <p:ext uri="{BB962C8B-B14F-4D97-AF65-F5344CB8AC3E}">
        <p14:creationId xmlns:p14="http://schemas.microsoft.com/office/powerpoint/2010/main" val="7224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a:t>この課題を解決するために</a:t>
            </a:r>
            <a:br>
              <a:rPr kumimoji="1" lang="en-US" altLang="ja-JP" dirty="0"/>
            </a:br>
            <a:r>
              <a:rPr kumimoji="1" lang="ja-JP" altLang="en-US" dirty="0"/>
              <a:t>必要なステップは？</a:t>
            </a:r>
          </a:p>
        </p:txBody>
      </p:sp>
      <p:sp>
        <p:nvSpPr>
          <p:cNvPr id="6" name="サブタイトル 5"/>
          <p:cNvSpPr>
            <a:spLocks noGrp="1"/>
          </p:cNvSpPr>
          <p:nvPr>
            <p:ph type="subTitle" idx="1"/>
          </p:nvPr>
        </p:nvSpPr>
        <p:spPr/>
        <p:txBody>
          <a:bodyPr/>
          <a:lstStyle/>
          <a:p>
            <a:r>
              <a:rPr kumimoji="1" lang="ja-JP" altLang="en-US" dirty="0"/>
              <a:t>手指への曝露は？</a:t>
            </a:r>
            <a:endParaRPr kumimoji="1" lang="en-US" altLang="ja-JP" dirty="0"/>
          </a:p>
          <a:p>
            <a:r>
              <a:rPr lang="ja-JP" altLang="en-US" dirty="0"/>
              <a:t>歯科放射線学会に入会なさっている歯科医師の割合は？</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24</a:t>
            </a:fld>
            <a:endParaRPr lang="ja-JP" altLang="en-US">
              <a:solidFill>
                <a:prstClr val="black">
                  <a:tint val="75000"/>
                </a:prstClr>
              </a:solidFill>
              <a:latin typeface="Calibri"/>
              <a:ea typeface="ＭＳ Ｐゴシック"/>
            </a:endParaRPr>
          </a:p>
        </p:txBody>
      </p:sp>
      <p:sp>
        <p:nvSpPr>
          <p:cNvPr id="2" name="角丸四角形吹き出し 1"/>
          <p:cNvSpPr/>
          <p:nvPr/>
        </p:nvSpPr>
        <p:spPr>
          <a:xfrm>
            <a:off x="6807144" y="3432720"/>
            <a:ext cx="1943245" cy="892905"/>
          </a:xfrm>
          <a:prstGeom prst="wedgeRoundRectCallout">
            <a:avLst>
              <a:gd name="adj1" fmla="val -77583"/>
              <a:gd name="adj2" fmla="val 2865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t>測定値は</a:t>
            </a:r>
            <a:endParaRPr kumimoji="1" lang="en-US" altLang="ja-JP" sz="2800" dirty="0"/>
          </a:p>
          <a:p>
            <a:pPr algn="ctr"/>
            <a:r>
              <a:rPr kumimoji="1" lang="ja-JP" altLang="en-US" sz="2800" dirty="0"/>
              <a:t>正しい？</a:t>
            </a:r>
          </a:p>
        </p:txBody>
      </p:sp>
    </p:spTree>
    <p:extLst>
      <p:ext uri="{BB962C8B-B14F-4D97-AF65-F5344CB8AC3E}">
        <p14:creationId xmlns:p14="http://schemas.microsoft.com/office/powerpoint/2010/main" val="32137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descr="PICT0113.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09093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a:t>観察窓</a:t>
            </a:r>
          </a:p>
        </p:txBody>
      </p:sp>
      <p:sp>
        <p:nvSpPr>
          <p:cNvPr id="6" name="サブタイトル 5"/>
          <p:cNvSpPr>
            <a:spLocks noGrp="1"/>
          </p:cNvSpPr>
          <p:nvPr>
            <p:ph type="subTitle" idx="1"/>
          </p:nvPr>
        </p:nvSpPr>
        <p:spPr/>
        <p:txBody>
          <a:bodyPr/>
          <a:lstStyle/>
          <a:p>
            <a:r>
              <a:rPr kumimoji="1" lang="ja-JP" altLang="en-US" dirty="0"/>
              <a:t>地域によって</a:t>
            </a:r>
            <a:endParaRPr kumimoji="1" lang="en-US" altLang="ja-JP" dirty="0"/>
          </a:p>
          <a:p>
            <a:r>
              <a:rPr kumimoji="1" lang="ja-JP" altLang="en-US" dirty="0"/>
              <a:t>対応が異なっているかもしれない</a:t>
            </a:r>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26</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8642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Autofit/>
          </a:bodyPr>
          <a:lstStyle/>
          <a:p>
            <a:pPr algn="l"/>
            <a:r>
              <a:rPr lang="en-US" altLang="ja-JP" sz="3600" dirty="0"/>
              <a:t>X</a:t>
            </a:r>
            <a:r>
              <a:rPr lang="ja-JP" altLang="en-US" sz="3600" dirty="0"/>
              <a:t>線診療室に観察窓を設ける必要がありますか？</a:t>
            </a:r>
            <a:br>
              <a:rPr lang="ja-JP" altLang="en-US" sz="3600" dirty="0"/>
            </a:br>
            <a:r>
              <a:rPr lang="ja-JP" altLang="en-US" sz="3600" dirty="0"/>
              <a:t>この観察窓は小さくてもよいですか？</a:t>
            </a:r>
            <a:br>
              <a:rPr lang="ja-JP" altLang="en-US" sz="3600" dirty="0"/>
            </a:br>
            <a:r>
              <a:rPr lang="ja-JP" altLang="en-US" sz="3600" dirty="0"/>
              <a:t>法令上必要でありその規格等が決まっているのでしょうか？</a:t>
            </a:r>
            <a:br>
              <a:rPr lang="ja-JP" altLang="en-US" sz="3600" dirty="0"/>
            </a:br>
            <a:r>
              <a:rPr lang="ja-JP" altLang="en-US" sz="3600" dirty="0"/>
              <a:t>観察窓の代わりに監視モニタを用いてもよいですか？</a:t>
            </a:r>
            <a:br>
              <a:rPr lang="ja-JP" altLang="en-US" sz="3600" dirty="0"/>
            </a:br>
            <a:endParaRPr kumimoji="1" lang="ja-JP" altLang="en-US" sz="3600" dirty="0"/>
          </a:p>
        </p:txBody>
      </p:sp>
      <p:sp>
        <p:nvSpPr>
          <p:cNvPr id="6" name="サブタイトル 5"/>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27</a:t>
            </a:fld>
            <a:endParaRPr lang="ja-JP" altLang="en-US">
              <a:solidFill>
                <a:prstClr val="black">
                  <a:tint val="75000"/>
                </a:prstClr>
              </a:solidFill>
              <a:latin typeface="Calibri"/>
              <a:ea typeface="ＭＳ Ｐゴシック"/>
            </a:endParaRPr>
          </a:p>
        </p:txBody>
      </p:sp>
      <p:sp>
        <p:nvSpPr>
          <p:cNvPr id="2" name="角丸四角形吹き出し 1"/>
          <p:cNvSpPr/>
          <p:nvPr/>
        </p:nvSpPr>
        <p:spPr>
          <a:xfrm>
            <a:off x="1912571" y="4926438"/>
            <a:ext cx="5737711" cy="1429912"/>
          </a:xfrm>
          <a:prstGeom prst="wedgeRoundRectCallout">
            <a:avLst>
              <a:gd name="adj1" fmla="val -23766"/>
              <a:gd name="adj2" fmla="val -8301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歯科医師が曝射スイッチを</a:t>
            </a:r>
            <a:endParaRPr kumimoji="1" lang="en-US" altLang="ja-JP" sz="3600" dirty="0"/>
          </a:p>
          <a:p>
            <a:pPr algn="ctr"/>
            <a:r>
              <a:rPr kumimoji="1" lang="ja-JP" altLang="en-US" sz="3600" dirty="0"/>
              <a:t>押す必要がある</a:t>
            </a:r>
          </a:p>
        </p:txBody>
      </p:sp>
    </p:spTree>
    <p:extLst>
      <p:ext uri="{BB962C8B-B14F-4D97-AF65-F5344CB8AC3E}">
        <p14:creationId xmlns:p14="http://schemas.microsoft.com/office/powerpoint/2010/main" val="7745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事例</a:t>
            </a:r>
            <a:r>
              <a:rPr kumimoji="1" lang="en-US" altLang="ja-JP" dirty="0"/>
              <a:t>1</a:t>
            </a:r>
            <a:endParaRPr kumimoji="1" lang="ja-JP" altLang="en-US" dirty="0"/>
          </a:p>
        </p:txBody>
      </p:sp>
      <p:pic>
        <p:nvPicPr>
          <p:cNvPr id="5" name="コンテンツ プレースホルダー 4" descr="インターフォン例.jpg"/>
          <p:cNvPicPr>
            <a:picLocks noGrp="1" noChangeAspect="1"/>
          </p:cNvPicPr>
          <p:nvPr>
            <p:ph idx="1"/>
          </p:nvPr>
        </p:nvPicPr>
        <p:blipFill rotWithShape="1">
          <a:blip r:embed="rId2">
            <a:extLst>
              <a:ext uri="{28A0092B-C50C-407E-A947-70E740481C1C}">
                <a14:useLocalDpi xmlns:a14="http://schemas.microsoft.com/office/drawing/2010/main" val="0"/>
              </a:ext>
            </a:extLst>
          </a:blip>
          <a:srcRect t="7745" b="446"/>
          <a:stretch/>
        </p:blipFill>
        <p:spPr>
          <a:xfrm>
            <a:off x="457200" y="1600200"/>
            <a:ext cx="8229600" cy="4916852"/>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28</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94269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事例</a:t>
            </a:r>
            <a:r>
              <a:rPr kumimoji="1" lang="en-US" altLang="ja-JP" dirty="0"/>
              <a:t>2</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29</a:t>
            </a:fld>
            <a:endParaRPr lang="ja-JP" altLang="en-US">
              <a:solidFill>
                <a:prstClr val="black">
                  <a:tint val="75000"/>
                </a:prstClr>
              </a:solidFill>
              <a:latin typeface="Calibri"/>
              <a:ea typeface="ＭＳ Ｐゴシック"/>
            </a:endParaRPr>
          </a:p>
        </p:txBody>
      </p:sp>
      <p:pic>
        <p:nvPicPr>
          <p:cNvPr id="6" name="コンテンツ プレースホルダー 5" descr="アイホン例.jpg"/>
          <p:cNvPicPr>
            <a:picLocks noGrp="1" noChangeAspect="1"/>
          </p:cNvPicPr>
          <p:nvPr>
            <p:ph idx="1"/>
          </p:nvPr>
        </p:nvPicPr>
        <p:blipFill rotWithShape="1">
          <a:blip r:embed="rId2">
            <a:extLst>
              <a:ext uri="{28A0092B-C50C-407E-A947-70E740481C1C}">
                <a14:useLocalDpi xmlns:a14="http://schemas.microsoft.com/office/drawing/2010/main" val="0"/>
              </a:ext>
            </a:extLst>
          </a:blip>
          <a:srcRect t="7317" b="32517"/>
          <a:stretch/>
        </p:blipFill>
        <p:spPr>
          <a:xfrm>
            <a:off x="457200" y="1769806"/>
            <a:ext cx="5806440" cy="4421894"/>
          </a:xfrm>
        </p:spPr>
      </p:pic>
      <p:sp>
        <p:nvSpPr>
          <p:cNvPr id="7" name="テキスト ボックス 6"/>
          <p:cNvSpPr txBox="1"/>
          <p:nvPr/>
        </p:nvSpPr>
        <p:spPr>
          <a:xfrm>
            <a:off x="6553199" y="2208574"/>
            <a:ext cx="1411575" cy="1015663"/>
          </a:xfrm>
          <a:prstGeom prst="rect">
            <a:avLst/>
          </a:prstGeom>
          <a:solidFill>
            <a:srgbClr val="0000FF"/>
          </a:solidFill>
        </p:spPr>
        <p:txBody>
          <a:bodyPr wrap="square" rtlCol="0">
            <a:spAutoFit/>
          </a:bodyPr>
          <a:lstStyle/>
          <a:p>
            <a:r>
              <a:rPr lang="en-US" altLang="ja-JP" sz="6000" dirty="0">
                <a:solidFill>
                  <a:prstClr val="white"/>
                </a:solidFill>
                <a:latin typeface="Calibri"/>
                <a:ea typeface="ＭＳ Ｐゴシック"/>
              </a:rPr>
              <a:t>OK</a:t>
            </a:r>
            <a:endParaRPr lang="ja-JP" altLang="en-US" sz="6000" dirty="0">
              <a:solidFill>
                <a:prstClr val="white"/>
              </a:solidFill>
              <a:latin typeface="Calibri"/>
              <a:ea typeface="ＭＳ Ｐゴシック"/>
            </a:endParaRPr>
          </a:p>
        </p:txBody>
      </p:sp>
      <p:sp>
        <p:nvSpPr>
          <p:cNvPr id="8" name="テキスト ボックス 7"/>
          <p:cNvSpPr txBox="1"/>
          <p:nvPr/>
        </p:nvSpPr>
        <p:spPr>
          <a:xfrm>
            <a:off x="6553200" y="3816335"/>
            <a:ext cx="1411574" cy="1015663"/>
          </a:xfrm>
          <a:prstGeom prst="rect">
            <a:avLst/>
          </a:prstGeom>
          <a:solidFill>
            <a:srgbClr val="FF0000"/>
          </a:solidFill>
        </p:spPr>
        <p:txBody>
          <a:bodyPr wrap="square" rtlCol="0">
            <a:spAutoFit/>
          </a:bodyPr>
          <a:lstStyle/>
          <a:p>
            <a:r>
              <a:rPr lang="en-US" altLang="ja-JP" sz="6000" dirty="0">
                <a:solidFill>
                  <a:prstClr val="white"/>
                </a:solidFill>
                <a:latin typeface="Calibri"/>
                <a:ea typeface="ＭＳ Ｐゴシック"/>
              </a:rPr>
              <a:t>NG</a:t>
            </a:r>
            <a:endParaRPr lang="ja-JP" altLang="en-US" sz="6000" dirty="0">
              <a:solidFill>
                <a:prstClr val="white"/>
              </a:solidFill>
              <a:latin typeface="Calibri"/>
              <a:ea typeface="ＭＳ Ｐゴシック"/>
            </a:endParaRPr>
          </a:p>
        </p:txBody>
      </p:sp>
    </p:spTree>
    <p:extLst>
      <p:ext uri="{BB962C8B-B14F-4D97-AF65-F5344CB8AC3E}">
        <p14:creationId xmlns:p14="http://schemas.microsoft.com/office/powerpoint/2010/main" val="31292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p:cNvPicPr>
            <a:picLocks noChangeAspect="1"/>
          </p:cNvPicPr>
          <p:nvPr/>
        </p:nvPicPr>
        <p:blipFill>
          <a:blip r:embed="rId2"/>
          <a:srcRect t="1385" b="1385"/>
          <a:stretch>
            <a:fillRect/>
          </a:stretch>
        </p:blipFill>
        <p:spPr>
          <a:xfrm>
            <a:off x="748643" y="3928496"/>
            <a:ext cx="3237138" cy="2427854"/>
          </a:xfrm>
          <a:prstGeom prst="rect">
            <a:avLst/>
          </a:prstGeom>
        </p:spPr>
      </p:pic>
      <p:sp>
        <p:nvSpPr>
          <p:cNvPr id="2" name="タイトル 1"/>
          <p:cNvSpPr>
            <a:spLocks noGrp="1"/>
          </p:cNvSpPr>
          <p:nvPr>
            <p:ph type="title"/>
          </p:nvPr>
        </p:nvSpPr>
        <p:spPr>
          <a:xfrm>
            <a:off x="1149350" y="274638"/>
            <a:ext cx="6845300" cy="1143000"/>
          </a:xfrm>
        </p:spPr>
        <p:txBody>
          <a:bodyPr>
            <a:normAutofit fontScale="90000"/>
          </a:bodyPr>
          <a:lstStyle/>
          <a:p>
            <a:r>
              <a:rPr kumimoji="1" lang="ja-JP" altLang="en-US" dirty="0"/>
              <a:t>何をしているか分かりますか？</a:t>
            </a:r>
          </a:p>
        </p:txBody>
      </p:sp>
      <p:sp>
        <p:nvSpPr>
          <p:cNvPr id="15" name="スライド番号プレースホルダー 14"/>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3</a:t>
            </a:fld>
            <a:endParaRPr lang="ja-JP" altLang="en-US">
              <a:solidFill>
                <a:prstClr val="black">
                  <a:tint val="75000"/>
                </a:prstClr>
              </a:solidFill>
              <a:latin typeface="Calibri"/>
              <a:ea typeface="ＭＳ Ｐゴシック"/>
            </a:endParaRPr>
          </a:p>
        </p:txBody>
      </p:sp>
      <p:pic>
        <p:nvPicPr>
          <p:cNvPr id="3" name="図 2" descr="EP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412" y="1549174"/>
            <a:ext cx="3316224" cy="3761232"/>
          </a:xfrm>
          <a:prstGeom prst="rect">
            <a:avLst/>
          </a:prstGeom>
        </p:spPr>
      </p:pic>
    </p:spTree>
    <p:extLst>
      <p:ext uri="{BB962C8B-B14F-4D97-AF65-F5344CB8AC3E}">
        <p14:creationId xmlns:p14="http://schemas.microsoft.com/office/powerpoint/2010/main" val="31239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観察窓の外側での放射線</a:t>
            </a:r>
          </a:p>
        </p:txBody>
      </p:sp>
      <p:sp>
        <p:nvSpPr>
          <p:cNvPr id="3" name="コンテンツ プレースホルダー 2"/>
          <p:cNvSpPr>
            <a:spLocks noGrp="1"/>
          </p:cNvSpPr>
          <p:nvPr>
            <p:ph idx="1"/>
          </p:nvPr>
        </p:nvSpPr>
        <p:spPr/>
        <p:txBody>
          <a:bodyPr/>
          <a:lstStyle/>
          <a:p>
            <a:r>
              <a:rPr lang="ja-JP" altLang="en-US" dirty="0">
                <a:solidFill>
                  <a:srgbClr val="0000FF"/>
                </a:solidFill>
              </a:rPr>
              <a:t>検出できる</a:t>
            </a:r>
            <a:endParaRPr lang="en-US" altLang="ja-JP" dirty="0">
              <a:solidFill>
                <a:srgbClr val="0000FF"/>
              </a:solidFill>
            </a:endParaRPr>
          </a:p>
          <a:p>
            <a:r>
              <a:rPr lang="ja-JP" altLang="en-US" dirty="0">
                <a:solidFill>
                  <a:srgbClr val="FF0000"/>
                </a:solidFill>
              </a:rPr>
              <a:t>検出困難</a:t>
            </a:r>
            <a:endParaRPr kumimoji="1" lang="ja-JP" altLang="en-US" dirty="0">
              <a:solidFill>
                <a:srgbClr val="FF0000"/>
              </a:solidFill>
            </a:endParaRPr>
          </a:p>
        </p:txBody>
      </p:sp>
      <p:sp>
        <p:nvSpPr>
          <p:cNvPr id="4" name="円形吹き出し 3"/>
          <p:cNvSpPr/>
          <p:nvPr/>
        </p:nvSpPr>
        <p:spPr>
          <a:xfrm>
            <a:off x="4758647" y="2386604"/>
            <a:ext cx="4116719" cy="3084443"/>
          </a:xfrm>
          <a:prstGeom prst="wedgeEllipseCallout">
            <a:avLst>
              <a:gd name="adj1" fmla="val -46743"/>
              <a:gd name="adj2" fmla="val -746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400" dirty="0">
                <a:solidFill>
                  <a:prstClr val="white"/>
                </a:solidFill>
                <a:latin typeface="Calibri"/>
                <a:ea typeface="ＭＳ Ｐゴシック"/>
              </a:rPr>
              <a:t>扉を閉めた状況で</a:t>
            </a:r>
          </a:p>
        </p:txBody>
      </p:sp>
    </p:spTree>
    <p:extLst>
      <p:ext uri="{BB962C8B-B14F-4D97-AF65-F5344CB8AC3E}">
        <p14:creationId xmlns:p14="http://schemas.microsoft.com/office/powerpoint/2010/main" val="2688289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a:t>答え</a:t>
            </a:r>
          </a:p>
        </p:txBody>
      </p:sp>
      <p:sp>
        <p:nvSpPr>
          <p:cNvPr id="5" name="サブタイトル 4"/>
          <p:cNvSpPr>
            <a:spLocks noGrp="1"/>
          </p:cNvSpPr>
          <p:nvPr>
            <p:ph type="subTitle" idx="1"/>
          </p:nvPr>
        </p:nvSpPr>
        <p:spPr/>
        <p:txBody>
          <a:bodyPr/>
          <a:lstStyle/>
          <a:p>
            <a:r>
              <a:rPr lang="en-US" altLang="ja-JP" dirty="0"/>
              <a:t>https://</a:t>
            </a:r>
            <a:r>
              <a:rPr lang="en-US" altLang="ja-JP" dirty="0" err="1"/>
              <a:t>www.youtube.com</a:t>
            </a:r>
            <a:r>
              <a:rPr lang="en-US" altLang="ja-JP" dirty="0"/>
              <a:t>/</a:t>
            </a:r>
            <a:r>
              <a:rPr lang="en-US" altLang="ja-JP" dirty="0" err="1"/>
              <a:t>watch?v</a:t>
            </a:r>
            <a:r>
              <a:rPr lang="en-US" altLang="ja-JP" dirty="0"/>
              <a:t>=</a:t>
            </a:r>
            <a:r>
              <a:rPr lang="en-US" altLang="ja-JP" dirty="0" err="1"/>
              <a:t>GUJkfthuEJY&amp;feature</a:t>
            </a:r>
            <a:r>
              <a:rPr lang="en-US" altLang="ja-JP" dirty="0"/>
              <a:t>=</a:t>
            </a:r>
            <a:r>
              <a:rPr lang="en-US" altLang="ja-JP" dirty="0" err="1"/>
              <a:t>youtu.be</a:t>
            </a:r>
            <a:endParaRPr kumimoji="1" lang="ja-JP" altLang="en-US" dirty="0"/>
          </a:p>
        </p:txBody>
      </p:sp>
    </p:spTree>
    <p:extLst>
      <p:ext uri="{BB962C8B-B14F-4D97-AF65-F5344CB8AC3E}">
        <p14:creationId xmlns:p14="http://schemas.microsoft.com/office/powerpoint/2010/main" val="2149593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照射前</a:t>
            </a:r>
          </a:p>
        </p:txBody>
      </p:sp>
      <p:pic>
        <p:nvPicPr>
          <p:cNvPr id="4" name="コンテンツ プレースホルダー 3" descr="スクリーンショット 2016-01-21 10.15.05.png"/>
          <p:cNvPicPr>
            <a:picLocks noGrp="1" noChangeAspect="1"/>
          </p:cNvPicPr>
          <p:nvPr>
            <p:ph idx="1"/>
          </p:nvPr>
        </p:nvPicPr>
        <p:blipFill>
          <a:blip r:embed="rId2">
            <a:extLst>
              <a:ext uri="{28A0092B-C50C-407E-A947-70E740481C1C}">
                <a14:useLocalDpi xmlns:a14="http://schemas.microsoft.com/office/drawing/2010/main" val="0"/>
              </a:ext>
            </a:extLst>
          </a:blip>
          <a:srcRect t="8239" b="8239"/>
          <a:stretch>
            <a:fillRect/>
          </a:stretch>
        </p:blipFill>
        <p:spPr/>
      </p:pic>
      <p:sp>
        <p:nvSpPr>
          <p:cNvPr id="5" name="テキスト ボックス 4"/>
          <p:cNvSpPr txBox="1"/>
          <p:nvPr/>
        </p:nvSpPr>
        <p:spPr>
          <a:xfrm>
            <a:off x="2302351" y="6126163"/>
            <a:ext cx="4539298" cy="523220"/>
          </a:xfrm>
          <a:prstGeom prst="rect">
            <a:avLst/>
          </a:prstGeom>
          <a:noFill/>
        </p:spPr>
        <p:txBody>
          <a:bodyPr wrap="none" rtlCol="0">
            <a:spAutoFit/>
          </a:bodyPr>
          <a:lstStyle/>
          <a:p>
            <a:r>
              <a:rPr lang="ja-JP" altLang="en-US" sz="2800" dirty="0">
                <a:solidFill>
                  <a:prstClr val="black"/>
                </a:solidFill>
                <a:latin typeface="Calibri"/>
                <a:ea typeface="ＭＳ Ｐゴシック"/>
              </a:rPr>
              <a:t>毎時</a:t>
            </a:r>
            <a:r>
              <a:rPr lang="en-US" altLang="ja-JP" sz="2800" dirty="0">
                <a:solidFill>
                  <a:prstClr val="black"/>
                </a:solidFill>
                <a:latin typeface="Calibri"/>
                <a:ea typeface="ＭＳ Ｐゴシック"/>
              </a:rPr>
              <a:t>0.055</a:t>
            </a:r>
            <a:r>
              <a:rPr lang="ja-JP" altLang="en-US" sz="2800" dirty="0">
                <a:solidFill>
                  <a:prstClr val="black"/>
                </a:solidFill>
                <a:latin typeface="Calibri"/>
                <a:ea typeface="ＭＳ Ｐゴシック"/>
              </a:rPr>
              <a:t>マイクロシーベルト</a:t>
            </a:r>
          </a:p>
        </p:txBody>
      </p:sp>
    </p:spTree>
    <p:extLst>
      <p:ext uri="{BB962C8B-B14F-4D97-AF65-F5344CB8AC3E}">
        <p14:creationId xmlns:p14="http://schemas.microsoft.com/office/powerpoint/2010/main" val="4199797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照射中</a:t>
            </a:r>
            <a:endParaRPr kumimoji="1" lang="ja-JP" altLang="en-US" dirty="0"/>
          </a:p>
        </p:txBody>
      </p:sp>
      <p:pic>
        <p:nvPicPr>
          <p:cNvPr id="4" name="コンテンツ プレースホルダー 3" descr="スクリーンショット 2016-01-21 10.16.14.png"/>
          <p:cNvPicPr>
            <a:picLocks noGrp="1" noChangeAspect="1"/>
          </p:cNvPicPr>
          <p:nvPr>
            <p:ph idx="1"/>
          </p:nvPr>
        </p:nvPicPr>
        <p:blipFill>
          <a:blip r:embed="rId2">
            <a:extLst>
              <a:ext uri="{28A0092B-C50C-407E-A947-70E740481C1C}">
                <a14:useLocalDpi xmlns:a14="http://schemas.microsoft.com/office/drawing/2010/main" val="0"/>
              </a:ext>
            </a:extLst>
          </a:blip>
          <a:srcRect t="8407" b="8407"/>
          <a:stretch>
            <a:fillRect/>
          </a:stretch>
        </p:blipFill>
        <p:spPr/>
      </p:pic>
      <p:sp>
        <p:nvSpPr>
          <p:cNvPr id="5" name="テキスト ボックス 4"/>
          <p:cNvSpPr txBox="1"/>
          <p:nvPr/>
        </p:nvSpPr>
        <p:spPr>
          <a:xfrm>
            <a:off x="2302351" y="6126163"/>
            <a:ext cx="4357308" cy="523220"/>
          </a:xfrm>
          <a:prstGeom prst="rect">
            <a:avLst/>
          </a:prstGeom>
          <a:noFill/>
        </p:spPr>
        <p:txBody>
          <a:bodyPr wrap="none" rtlCol="0">
            <a:spAutoFit/>
          </a:bodyPr>
          <a:lstStyle/>
          <a:p>
            <a:r>
              <a:rPr lang="ja-JP" altLang="en-US" sz="2800" dirty="0">
                <a:solidFill>
                  <a:prstClr val="black"/>
                </a:solidFill>
                <a:latin typeface="Calibri"/>
                <a:ea typeface="ＭＳ Ｐゴシック"/>
              </a:rPr>
              <a:t>毎時</a:t>
            </a:r>
            <a:r>
              <a:rPr lang="en-US" altLang="ja-JP" sz="2800" dirty="0">
                <a:solidFill>
                  <a:prstClr val="black"/>
                </a:solidFill>
                <a:latin typeface="Calibri"/>
                <a:ea typeface="ＭＳ Ｐゴシック"/>
              </a:rPr>
              <a:t>0.36</a:t>
            </a:r>
            <a:r>
              <a:rPr lang="ja-JP" altLang="en-US" sz="2800" dirty="0">
                <a:solidFill>
                  <a:prstClr val="black"/>
                </a:solidFill>
                <a:latin typeface="Calibri"/>
                <a:ea typeface="ＭＳ Ｐゴシック"/>
              </a:rPr>
              <a:t>マイクロシーベルト</a:t>
            </a:r>
          </a:p>
        </p:txBody>
      </p:sp>
      <p:sp>
        <p:nvSpPr>
          <p:cNvPr id="6" name="テキスト ボックス 5"/>
          <p:cNvSpPr txBox="1"/>
          <p:nvPr/>
        </p:nvSpPr>
        <p:spPr>
          <a:xfrm>
            <a:off x="3241511" y="5361731"/>
            <a:ext cx="5672947" cy="461665"/>
          </a:xfrm>
          <a:prstGeom prst="rect">
            <a:avLst/>
          </a:prstGeom>
          <a:solidFill>
            <a:schemeClr val="bg1"/>
          </a:solidFill>
        </p:spPr>
        <p:txBody>
          <a:bodyPr wrap="none" rtlCol="0">
            <a:spAutoFit/>
          </a:bodyPr>
          <a:lstStyle/>
          <a:p>
            <a:r>
              <a:rPr lang="ja-JP" altLang="en-US" sz="2400" dirty="0">
                <a:solidFill>
                  <a:prstClr val="black"/>
                </a:solidFill>
                <a:latin typeface="Calibri"/>
                <a:ea typeface="ＭＳ Ｐゴシック"/>
              </a:rPr>
              <a:t>振り切れるので管電流を低下させています</a:t>
            </a:r>
          </a:p>
        </p:txBody>
      </p:sp>
    </p:spTree>
    <p:extLst>
      <p:ext uri="{BB962C8B-B14F-4D97-AF65-F5344CB8AC3E}">
        <p14:creationId xmlns:p14="http://schemas.microsoft.com/office/powerpoint/2010/main" val="1515553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この動画へのリンク元</a:t>
            </a:r>
          </a:p>
        </p:txBody>
      </p:sp>
      <p:pic>
        <p:nvPicPr>
          <p:cNvPr id="4" name="コンテンツ プレースホルダー 3" descr="スクリーンショット 2016-01-21 10.23.40.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91" b="-2270"/>
          <a:stretch/>
        </p:blipFill>
        <p:spPr>
          <a:xfrm>
            <a:off x="457200" y="1232260"/>
            <a:ext cx="8229600" cy="5402985"/>
          </a:xfrm>
        </p:spPr>
      </p:pic>
    </p:spTree>
    <p:extLst>
      <p:ext uri="{BB962C8B-B14F-4D97-AF65-F5344CB8AC3E}">
        <p14:creationId xmlns:p14="http://schemas.microsoft.com/office/powerpoint/2010/main" val="4212031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X</a:t>
            </a:r>
            <a:r>
              <a:rPr lang="ja-JP" altLang="en-US" dirty="0"/>
              <a:t>線</a:t>
            </a:r>
            <a:r>
              <a:rPr lang="en-US" altLang="ja-JP" dirty="0"/>
              <a:t>CT</a:t>
            </a:r>
            <a:r>
              <a:rPr lang="ja-JP" altLang="en-US" dirty="0"/>
              <a:t>室からの漏洩線量</a:t>
            </a:r>
            <a:endParaRPr kumimoji="1" lang="ja-JP" altLang="en-US" dirty="0"/>
          </a:p>
        </p:txBody>
      </p:sp>
      <p:sp>
        <p:nvSpPr>
          <p:cNvPr id="3" name="コンテンツ プレースホルダー 2"/>
          <p:cNvSpPr>
            <a:spLocks noGrp="1"/>
          </p:cNvSpPr>
          <p:nvPr>
            <p:ph idx="1"/>
          </p:nvPr>
        </p:nvSpPr>
        <p:spPr>
          <a:xfrm>
            <a:off x="457200" y="1600200"/>
            <a:ext cx="5290458" cy="4096657"/>
          </a:xfrm>
        </p:spPr>
        <p:txBody>
          <a:bodyPr>
            <a:normAutofit fontScale="92500" lnSpcReduction="10000"/>
          </a:bodyPr>
          <a:lstStyle/>
          <a:p>
            <a:r>
              <a:rPr lang="ja-JP" altLang="ja-JP" dirty="0"/>
              <a:t>鉛ガラス</a:t>
            </a:r>
            <a:r>
              <a:rPr lang="ja-JP" altLang="en-US" dirty="0"/>
              <a:t>（</a:t>
            </a:r>
            <a:r>
              <a:rPr lang="ja-JP" altLang="ja-JP" dirty="0"/>
              <a:t>鉛当量</a:t>
            </a:r>
            <a:r>
              <a:rPr lang="en-US" altLang="ja-JP" dirty="0"/>
              <a:t>2mm</a:t>
            </a:r>
            <a:r>
              <a:rPr lang="ja-JP" altLang="en-US" dirty="0"/>
              <a:t>）で遮蔽された</a:t>
            </a:r>
            <a:r>
              <a:rPr lang="en-US" altLang="ja-JP" dirty="0"/>
              <a:t>X</a:t>
            </a:r>
            <a:r>
              <a:rPr lang="ja-JP" altLang="ja-JP" dirty="0"/>
              <a:t>線</a:t>
            </a:r>
            <a:r>
              <a:rPr lang="en-US" altLang="ja-JP" dirty="0"/>
              <a:t>CT</a:t>
            </a:r>
            <a:r>
              <a:rPr lang="ja-JP" altLang="ja-JP" dirty="0"/>
              <a:t>装置</a:t>
            </a:r>
            <a:r>
              <a:rPr lang="ja-JP" altLang="en-US" dirty="0"/>
              <a:t>の制御室</a:t>
            </a:r>
            <a:r>
              <a:rPr lang="ja-JP" altLang="ja-JP" dirty="0"/>
              <a:t>で照射時に</a:t>
            </a:r>
            <a:r>
              <a:rPr lang="en-US" altLang="ja-JP" dirty="0"/>
              <a:t>14</a:t>
            </a:r>
            <a:r>
              <a:rPr lang="ja-JP" altLang="ja-JP" dirty="0"/>
              <a:t>μ</a:t>
            </a:r>
            <a:r>
              <a:rPr lang="en-US" altLang="ja-JP" dirty="0" err="1"/>
              <a:t>Sv</a:t>
            </a:r>
            <a:r>
              <a:rPr lang="en-US" altLang="ja-JP" dirty="0"/>
              <a:t>/h</a:t>
            </a:r>
            <a:r>
              <a:rPr lang="ja-JP" altLang="ja-JP" dirty="0"/>
              <a:t>の漏洩</a:t>
            </a:r>
          </a:p>
          <a:p>
            <a:r>
              <a:rPr lang="ja-JP" altLang="ja-JP" dirty="0"/>
              <a:t>散乱体から評価点までの距離が</a:t>
            </a:r>
            <a:r>
              <a:rPr lang="en-US" altLang="ja-JP" dirty="0"/>
              <a:t>2.25m</a:t>
            </a:r>
            <a:r>
              <a:rPr lang="ja-JP" altLang="ja-JP" dirty="0"/>
              <a:t>しかないために鉛ガラス外側での散乱線などに由来した漏洩線が</a:t>
            </a:r>
            <a:r>
              <a:rPr lang="en-US" altLang="ja-JP" dirty="0"/>
              <a:t>3</a:t>
            </a:r>
            <a:r>
              <a:rPr lang="ja-JP" altLang="ja-JP" dirty="0"/>
              <a:t>月間で</a:t>
            </a:r>
            <a:r>
              <a:rPr lang="en-US" altLang="ja-JP" dirty="0"/>
              <a:t>0.6mSv</a:t>
            </a:r>
            <a:r>
              <a:rPr lang="ja-JP" altLang="ja-JP" dirty="0"/>
              <a:t>程度</a:t>
            </a:r>
          </a:p>
          <a:p>
            <a:r>
              <a:rPr lang="ja-JP" altLang="ja-JP" dirty="0"/>
              <a:t>遮へいの追加が必要？</a:t>
            </a:r>
          </a:p>
        </p:txBody>
      </p:sp>
      <p:sp>
        <p:nvSpPr>
          <p:cNvPr id="4" name="スライド番号プレースホルダー 3"/>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35</a:t>
            </a:fld>
            <a:endParaRPr lang="ja-JP" altLang="en-US">
              <a:solidFill>
                <a:prstClr val="black">
                  <a:tint val="75000"/>
                </a:prstClr>
              </a:solidFill>
              <a:latin typeface="Calibri"/>
              <a:ea typeface="ＭＳ Ｐゴシック"/>
            </a:endParaRPr>
          </a:p>
        </p:txBody>
      </p:sp>
      <p:pic>
        <p:nvPicPr>
          <p:cNvPr id="5" name="図 4"/>
          <p:cNvPicPr/>
          <p:nvPr/>
        </p:nvPicPr>
        <p:blipFill>
          <a:blip r:embed="rId2">
            <a:extLst>
              <a:ext uri="{28A0092B-C50C-407E-A947-70E740481C1C}">
                <a14:useLocalDpi xmlns:a14="http://schemas.microsoft.com/office/drawing/2010/main" val="0"/>
              </a:ext>
            </a:extLst>
          </a:blip>
          <a:stretch>
            <a:fillRect/>
          </a:stretch>
        </p:blipFill>
        <p:spPr>
          <a:xfrm>
            <a:off x="5747658" y="1600200"/>
            <a:ext cx="2939142" cy="3773714"/>
          </a:xfrm>
          <a:prstGeom prst="rect">
            <a:avLst/>
          </a:prstGeom>
          <a:extLst>
            <a:ext uri="{FAA26D3D-D897-4be2-8F04-BA451C77F1D7}">
              <ma14:placeholderFlag xmlns:ma14="http://schemas.microsoft.com/office/mac/drawingml/2011/main" xmlns=""/>
            </a:ext>
          </a:extLst>
        </p:spPr>
      </p:pic>
      <p:sp>
        <p:nvSpPr>
          <p:cNvPr id="6" name="テキスト ボックス 5"/>
          <p:cNvSpPr txBox="1"/>
          <p:nvPr/>
        </p:nvSpPr>
        <p:spPr>
          <a:xfrm>
            <a:off x="457200" y="5682164"/>
            <a:ext cx="3386829" cy="646331"/>
          </a:xfrm>
          <a:prstGeom prst="rect">
            <a:avLst/>
          </a:prstGeom>
          <a:solidFill>
            <a:srgbClr val="0000FF"/>
          </a:solidFill>
        </p:spPr>
        <p:txBody>
          <a:bodyPr wrap="square" rtlCol="0">
            <a:spAutoFit/>
          </a:bodyPr>
          <a:lstStyle/>
          <a:p>
            <a:r>
              <a:rPr lang="ja-JP" altLang="en-US" sz="3600" dirty="0">
                <a:solidFill>
                  <a:prstClr val="white"/>
                </a:solidFill>
                <a:latin typeface="Calibri"/>
                <a:ea typeface="ＭＳ Ｐゴシック"/>
              </a:rPr>
              <a:t>そのままで</a:t>
            </a:r>
            <a:r>
              <a:rPr lang="en-US" altLang="ja-JP" sz="3600" dirty="0">
                <a:solidFill>
                  <a:prstClr val="white"/>
                </a:solidFill>
                <a:latin typeface="Calibri"/>
                <a:ea typeface="ＭＳ Ｐゴシック"/>
              </a:rPr>
              <a:t>OK</a:t>
            </a:r>
          </a:p>
        </p:txBody>
      </p:sp>
      <p:sp>
        <p:nvSpPr>
          <p:cNvPr id="7" name="テキスト ボックス 6"/>
          <p:cNvSpPr txBox="1"/>
          <p:nvPr/>
        </p:nvSpPr>
        <p:spPr>
          <a:xfrm>
            <a:off x="5299971" y="5156021"/>
            <a:ext cx="3386829" cy="1200329"/>
          </a:xfrm>
          <a:prstGeom prst="rect">
            <a:avLst/>
          </a:prstGeom>
          <a:solidFill>
            <a:srgbClr val="FF0000"/>
          </a:solidFill>
        </p:spPr>
        <p:txBody>
          <a:bodyPr wrap="square" rtlCol="0">
            <a:spAutoFit/>
          </a:bodyPr>
          <a:lstStyle/>
          <a:p>
            <a:r>
              <a:rPr lang="ja-JP" altLang="en-US" sz="3600" dirty="0">
                <a:solidFill>
                  <a:prstClr val="white"/>
                </a:solidFill>
                <a:latin typeface="Calibri"/>
                <a:ea typeface="ＭＳ Ｐゴシック"/>
              </a:rPr>
              <a:t>追加しゃへいすべき</a:t>
            </a:r>
          </a:p>
        </p:txBody>
      </p:sp>
    </p:spTree>
    <p:extLst>
      <p:ext uri="{BB962C8B-B14F-4D97-AF65-F5344CB8AC3E}">
        <p14:creationId xmlns:p14="http://schemas.microsoft.com/office/powerpoint/2010/main" val="2383812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敷地外</a:t>
            </a:r>
          </a:p>
        </p:txBody>
      </p:sp>
      <p:pic>
        <p:nvPicPr>
          <p:cNvPr id="4" name="MOL00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6338" y="1600200"/>
            <a:ext cx="6789737" cy="4525963"/>
          </a:xfrm>
        </p:spPr>
      </p:pic>
      <p:sp>
        <p:nvSpPr>
          <p:cNvPr id="3" name="テキスト ボックス 2"/>
          <p:cNvSpPr txBox="1"/>
          <p:nvPr/>
        </p:nvSpPr>
        <p:spPr>
          <a:xfrm>
            <a:off x="1694124" y="6350676"/>
            <a:ext cx="5755752" cy="369332"/>
          </a:xfrm>
          <a:prstGeom prst="rect">
            <a:avLst/>
          </a:prstGeom>
          <a:noFill/>
        </p:spPr>
        <p:txBody>
          <a:bodyPr wrap="none" rtlCol="0">
            <a:spAutoFit/>
          </a:bodyPr>
          <a:lstStyle/>
          <a:p>
            <a:r>
              <a:rPr kumimoji="1" lang="ja-JP" altLang="en-US" dirty="0"/>
              <a:t>この動画へのリンク：</a:t>
            </a:r>
            <a:r>
              <a:rPr lang="en-US" altLang="ja-JP" dirty="0"/>
              <a:t>http://</a:t>
            </a:r>
            <a:r>
              <a:rPr lang="en-US" altLang="ja-JP" dirty="0" err="1"/>
              <a:t>trustrad.sixcore.jp</a:t>
            </a:r>
            <a:r>
              <a:rPr lang="en-US" altLang="ja-JP" dirty="0"/>
              <a:t>/</a:t>
            </a:r>
            <a:r>
              <a:rPr lang="en-US" altLang="ja-JP" dirty="0" err="1"/>
              <a:t>qa</a:t>
            </a:r>
            <a:r>
              <a:rPr lang="en-US" altLang="ja-JP" dirty="0"/>
              <a:t>/?p=1548</a:t>
            </a:r>
            <a:endParaRPr kumimoji="1" lang="ja-JP" altLang="en-US" dirty="0"/>
          </a:p>
        </p:txBody>
      </p:sp>
    </p:spTree>
    <p:extLst>
      <p:ext uri="{BB962C8B-B14F-4D97-AF65-F5344CB8AC3E}">
        <p14:creationId xmlns:p14="http://schemas.microsoft.com/office/powerpoint/2010/main" val="1376312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ja-JP" altLang="en-US" dirty="0"/>
              <a:t>受忍できるレベルは？</a:t>
            </a:r>
            <a:endParaRPr kumimoji="1" lang="ja-JP" altLang="en-US" dirty="0"/>
          </a:p>
        </p:txBody>
      </p:sp>
      <p:sp>
        <p:nvSpPr>
          <p:cNvPr id="6" name="サブタイトル 5"/>
          <p:cNvSpPr>
            <a:spLocks noGrp="1"/>
          </p:cNvSpPr>
          <p:nvPr>
            <p:ph type="subTitle" idx="1"/>
          </p:nvPr>
        </p:nvSpPr>
        <p:spPr/>
        <p:txBody>
          <a:bodyPr/>
          <a:lstStyle/>
          <a:p>
            <a:r>
              <a:rPr kumimoji="1" lang="ja-JP" altLang="en-US" dirty="0"/>
              <a:t>関係者間での認識は？</a:t>
            </a:r>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37</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41527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ja-JP" altLang="en-US" dirty="0"/>
              <a:t>現存被ばく状況にある社会での</a:t>
            </a:r>
            <a:br>
              <a:rPr lang="en-US" altLang="ja-JP" dirty="0"/>
            </a:br>
            <a:r>
              <a:rPr lang="ja-JP" altLang="en-US" dirty="0"/>
              <a:t>放射線コミュニケーションにおける</a:t>
            </a:r>
            <a:br>
              <a:rPr lang="en-US" altLang="ja-JP" dirty="0"/>
            </a:br>
            <a:r>
              <a:rPr lang="ja-JP" altLang="en-US" dirty="0"/>
              <a:t>地域の歯科関係者の貢献例</a:t>
            </a:r>
            <a:endParaRPr kumimoji="1" lang="ja-JP" altLang="en-US" dirty="0"/>
          </a:p>
        </p:txBody>
      </p:sp>
      <p:sp>
        <p:nvSpPr>
          <p:cNvPr id="5" name="サブタイトル 4"/>
          <p:cNvSpPr>
            <a:spLocks noGrp="1"/>
          </p:cNvSpPr>
          <p:nvPr>
            <p:ph type="subTitle" idx="1"/>
          </p:nvPr>
        </p:nvSpPr>
        <p:spPr/>
        <p:txBody>
          <a:bodyPr/>
          <a:lstStyle/>
          <a:p>
            <a:r>
              <a:rPr lang="en-US" altLang="ja-JP" dirty="0"/>
              <a:t>https://</a:t>
            </a:r>
            <a:r>
              <a:rPr lang="en-US" altLang="ja-JP" dirty="0" err="1"/>
              <a:t>www.youtube.com</a:t>
            </a:r>
            <a:r>
              <a:rPr lang="en-US" altLang="ja-JP" dirty="0"/>
              <a:t>/</a:t>
            </a:r>
            <a:r>
              <a:rPr lang="en-US" altLang="ja-JP" dirty="0" err="1"/>
              <a:t>watch?v</a:t>
            </a:r>
            <a:r>
              <a:rPr lang="en-US" altLang="ja-JP" dirty="0"/>
              <a:t>=rrpY2bQ1PgA</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38</a:t>
            </a:fld>
            <a:endParaRPr lang="ja-JP" altLang="en-US">
              <a:solidFill>
                <a:prstClr val="black">
                  <a:tint val="75000"/>
                </a:prstClr>
              </a:solidFill>
              <a:latin typeface="Calibri"/>
              <a:ea typeface="ＭＳ Ｐゴシック"/>
            </a:endParaRPr>
          </a:p>
        </p:txBody>
      </p:sp>
      <p:sp>
        <p:nvSpPr>
          <p:cNvPr id="6" name="角丸四角形吹き出し 5"/>
          <p:cNvSpPr/>
          <p:nvPr/>
        </p:nvSpPr>
        <p:spPr>
          <a:xfrm>
            <a:off x="4787980" y="541353"/>
            <a:ext cx="3670220" cy="1061883"/>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t>歯科診療は</a:t>
            </a:r>
            <a:endParaRPr lang="en-US" altLang="ja-JP" sz="2800" dirty="0"/>
          </a:p>
          <a:p>
            <a:pPr algn="ctr"/>
            <a:r>
              <a:rPr lang="ja-JP" altLang="en-US" sz="2800" dirty="0"/>
              <a:t>国民に身近な存在</a:t>
            </a:r>
            <a:endParaRPr kumimoji="1" lang="ja-JP" altLang="en-US" sz="2800" dirty="0"/>
          </a:p>
        </p:txBody>
      </p:sp>
      <p:pic>
        <p:nvPicPr>
          <p:cNvPr id="3" name="図 2" descr="スクリーンショット 2016-02-07 13.3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82600"/>
            <a:ext cx="8229600" cy="5880100"/>
          </a:xfrm>
          <a:prstGeom prst="rect">
            <a:avLst/>
          </a:prstGeom>
        </p:spPr>
      </p:pic>
    </p:spTree>
    <p:extLst>
      <p:ext uri="{BB962C8B-B14F-4D97-AF65-F5344CB8AC3E}">
        <p14:creationId xmlns:p14="http://schemas.microsoft.com/office/powerpoint/2010/main" val="99058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スクリーンショット 2016-02-04 10.22.23.png"/>
          <p:cNvPicPr>
            <a:picLocks noGrp="1" noChangeAspect="1"/>
          </p:cNvPicPr>
          <p:nvPr>
            <p:ph idx="1"/>
          </p:nvPr>
        </p:nvPicPr>
        <p:blipFill rotWithShape="1">
          <a:blip r:embed="rId2">
            <a:extLst>
              <a:ext uri="{28A0092B-C50C-407E-A947-70E740481C1C}">
                <a14:useLocalDpi xmlns:a14="http://schemas.microsoft.com/office/drawing/2010/main" val="0"/>
              </a:ext>
            </a:extLst>
          </a:blip>
          <a:srcRect b="-3926"/>
          <a:stretch/>
        </p:blipFill>
        <p:spPr>
          <a:xfrm>
            <a:off x="457200" y="274638"/>
            <a:ext cx="8229600" cy="6583362"/>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39</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2236434" y="6243823"/>
            <a:ext cx="4295692" cy="369332"/>
          </a:xfrm>
          <a:prstGeom prst="rect">
            <a:avLst/>
          </a:prstGeom>
          <a:noFill/>
        </p:spPr>
        <p:txBody>
          <a:bodyPr wrap="none" rtlCol="0">
            <a:spAutoFit/>
          </a:bodyPr>
          <a:lstStyle/>
          <a:p>
            <a:r>
              <a:rPr lang="en-US" altLang="ja-JP" dirty="0"/>
              <a:t>http://trustrad.sixcore.jp/</a:t>
            </a:r>
            <a:r>
              <a:rPr lang="en-US" altLang="ja-JP" dirty="0" err="1"/>
              <a:t>dental_clinic.html</a:t>
            </a:r>
            <a:endParaRPr kumimoji="1" lang="ja-JP" altLang="en-US" dirty="0"/>
          </a:p>
        </p:txBody>
      </p:sp>
    </p:spTree>
    <p:extLst>
      <p:ext uri="{BB962C8B-B14F-4D97-AF65-F5344CB8AC3E}">
        <p14:creationId xmlns:p14="http://schemas.microsoft.com/office/powerpoint/2010/main" val="1893281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EPR Dosimetry Could Help!</a:t>
            </a:r>
          </a:p>
        </p:txBody>
      </p:sp>
      <p:sp>
        <p:nvSpPr>
          <p:cNvPr id="3" name="Content Placeholder 2"/>
          <p:cNvSpPr>
            <a:spLocks noGrp="1"/>
          </p:cNvSpPr>
          <p:nvPr>
            <p:ph idx="1"/>
          </p:nvPr>
        </p:nvSpPr>
        <p:spPr>
          <a:xfrm>
            <a:off x="457200" y="1913170"/>
            <a:ext cx="8229601" cy="2320163"/>
          </a:xfrm>
        </p:spPr>
        <p:txBody>
          <a:bodyPr>
            <a:noAutofit/>
          </a:bodyPr>
          <a:lstStyle/>
          <a:p>
            <a:r>
              <a:rPr lang="en-US" sz="2400" b="1" dirty="0"/>
              <a:t>The trust of the people in guidance from government is likely to be limited.</a:t>
            </a:r>
          </a:p>
          <a:p>
            <a:r>
              <a:rPr lang="en-US" sz="2400" b="1" dirty="0"/>
              <a:t>Periodic direct measurements of dose for each person by EPR would be reassuring.</a:t>
            </a:r>
          </a:p>
          <a:p>
            <a:r>
              <a:rPr lang="en-US" sz="2400" b="1" dirty="0"/>
              <a:t>Potential to fill in gaps in estimating total dose, e.g., during first weeks when monitoring was not fully implemented.</a:t>
            </a:r>
          </a:p>
        </p:txBody>
      </p:sp>
      <p:sp>
        <p:nvSpPr>
          <p:cNvPr id="4" name="テキスト ボックス 3"/>
          <p:cNvSpPr txBox="1"/>
          <p:nvPr/>
        </p:nvSpPr>
        <p:spPr>
          <a:xfrm>
            <a:off x="3959413" y="-10583"/>
            <a:ext cx="5187573" cy="523220"/>
          </a:xfrm>
          <a:prstGeom prst="rect">
            <a:avLst/>
          </a:prstGeom>
          <a:noFill/>
        </p:spPr>
        <p:txBody>
          <a:bodyPr wrap="square" rtlCol="0">
            <a:spAutoFit/>
          </a:bodyPr>
          <a:lstStyle/>
          <a:p>
            <a:r>
              <a:rPr lang="en-US" altLang="ja-JP" sz="2800" dirty="0">
                <a:solidFill>
                  <a:prstClr val="black"/>
                </a:solidFill>
                <a:latin typeface="Calibri"/>
                <a:ea typeface="ＭＳ Ｐゴシック"/>
              </a:rPr>
              <a:t>Courtesy of Prof. Harold Swartz</a:t>
            </a:r>
            <a:endParaRPr lang="ja-JP" altLang="en-US" sz="2800" dirty="0">
              <a:solidFill>
                <a:prstClr val="black"/>
              </a:solidFill>
              <a:latin typeface="Calibri"/>
              <a:ea typeface="ＭＳ Ｐゴシック"/>
            </a:endParaRPr>
          </a:p>
        </p:txBody>
      </p:sp>
      <p:sp>
        <p:nvSpPr>
          <p:cNvPr id="5" name="テキスト ボックス 4"/>
          <p:cNvSpPr txBox="1"/>
          <p:nvPr/>
        </p:nvSpPr>
        <p:spPr>
          <a:xfrm>
            <a:off x="400426" y="1417638"/>
            <a:ext cx="834314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2400" dirty="0">
                <a:solidFill>
                  <a:prstClr val="black"/>
                </a:solidFill>
                <a:latin typeface="Calibri"/>
                <a:ea typeface="ＭＳ Ｐゴシック"/>
              </a:rPr>
              <a:t>Cytogenetic Dosimetry is the golden standard and is developing… </a:t>
            </a:r>
            <a:endParaRPr lang="ja-JP" altLang="en-US" sz="2400" dirty="0">
              <a:solidFill>
                <a:prstClr val="black"/>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59B1EA7-EAF4-4BB3-A8A6-CF0F1AA2DF92}"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pic>
        <p:nvPicPr>
          <p:cNvPr id="7" name="図 6"/>
          <p:cNvPicPr>
            <a:picLocks noChangeAspect="1"/>
          </p:cNvPicPr>
          <p:nvPr/>
        </p:nvPicPr>
        <p:blipFill>
          <a:blip r:embed="rId2"/>
          <a:stretch>
            <a:fillRect/>
          </a:stretch>
        </p:blipFill>
        <p:spPr>
          <a:xfrm>
            <a:off x="1089313" y="3810830"/>
            <a:ext cx="6423508" cy="3047170"/>
          </a:xfrm>
          <a:prstGeom prst="rect">
            <a:avLst/>
          </a:prstGeom>
        </p:spPr>
      </p:pic>
      <p:sp>
        <p:nvSpPr>
          <p:cNvPr id="8" name="ドーナツ 7"/>
          <p:cNvSpPr/>
          <p:nvPr/>
        </p:nvSpPr>
        <p:spPr>
          <a:xfrm>
            <a:off x="3139874" y="4410289"/>
            <a:ext cx="1746334" cy="1622987"/>
          </a:xfrm>
          <a:prstGeom prst="donut">
            <a:avLst>
              <a:gd name="adj" fmla="val 647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black"/>
              </a:solidFill>
              <a:latin typeface="Calibri"/>
              <a:ea typeface="ＭＳ Ｐゴシック"/>
            </a:endParaRPr>
          </a:p>
        </p:txBody>
      </p:sp>
      <p:sp>
        <p:nvSpPr>
          <p:cNvPr id="9" name="テキスト ボックス 8"/>
          <p:cNvSpPr txBox="1"/>
          <p:nvPr/>
        </p:nvSpPr>
        <p:spPr>
          <a:xfrm>
            <a:off x="7037298" y="4510055"/>
            <a:ext cx="1953731" cy="830997"/>
          </a:xfrm>
          <a:prstGeom prst="rect">
            <a:avLst/>
          </a:prstGeom>
          <a:noFill/>
          <a:ln>
            <a:solidFill>
              <a:schemeClr val="tx1"/>
            </a:solidFill>
          </a:ln>
        </p:spPr>
        <p:txBody>
          <a:bodyPr wrap="square" rtlCol="0">
            <a:spAutoFit/>
          </a:bodyPr>
          <a:lstStyle/>
          <a:p>
            <a:r>
              <a:rPr lang="en-US" altLang="ja-JP" sz="2400" dirty="0">
                <a:solidFill>
                  <a:prstClr val="black"/>
                </a:solidFill>
                <a:latin typeface="Calibri"/>
                <a:ea typeface="ＭＳ Ｐゴシック"/>
              </a:rPr>
              <a:t>EPR signal for 1Gy of x-ray</a:t>
            </a:r>
            <a:endParaRPr lang="ja-JP" altLang="en-US" sz="2400" dirty="0">
              <a:solidFill>
                <a:prstClr val="black"/>
              </a:solidFill>
              <a:latin typeface="Calibri"/>
              <a:ea typeface="ＭＳ Ｐゴシック"/>
            </a:endParaRPr>
          </a:p>
        </p:txBody>
      </p:sp>
      <p:cxnSp>
        <p:nvCxnSpPr>
          <p:cNvPr id="10" name="直線矢印コネクタ 9"/>
          <p:cNvCxnSpPr/>
          <p:nvPr/>
        </p:nvCxnSpPr>
        <p:spPr>
          <a:xfrm flipH="1">
            <a:off x="4886208" y="4758267"/>
            <a:ext cx="2151090" cy="167287"/>
          </a:xfrm>
          <a:prstGeom prst="straightConnector1">
            <a:avLst/>
          </a:prstGeom>
          <a:ln>
            <a:tailEnd type="arrow" w="sm" len="lg"/>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7487701" y="5595533"/>
            <a:ext cx="1503328" cy="707886"/>
          </a:xfrm>
          <a:prstGeom prst="rect">
            <a:avLst/>
          </a:prstGeom>
          <a:noFill/>
        </p:spPr>
        <p:txBody>
          <a:bodyPr wrap="square" rtlCol="0">
            <a:spAutoFit/>
          </a:bodyPr>
          <a:lstStyle/>
          <a:p>
            <a:r>
              <a:rPr lang="en-US" altLang="ja-JP" sz="2000" dirty="0">
                <a:solidFill>
                  <a:prstClr val="black"/>
                </a:solidFill>
                <a:latin typeface="Calibri"/>
                <a:ea typeface="ＭＳ Ｐゴシック"/>
              </a:rPr>
              <a:t>Standard PDT signal</a:t>
            </a:r>
            <a:endParaRPr lang="ja-JP" altLang="en-US" sz="2000" dirty="0">
              <a:solidFill>
                <a:prstClr val="black"/>
              </a:solidFill>
              <a:latin typeface="Calibri"/>
              <a:ea typeface="ＭＳ Ｐゴシック"/>
            </a:endParaRPr>
          </a:p>
        </p:txBody>
      </p:sp>
      <p:cxnSp>
        <p:nvCxnSpPr>
          <p:cNvPr id="13" name="直線矢印コネクタ 12"/>
          <p:cNvCxnSpPr/>
          <p:nvPr/>
        </p:nvCxnSpPr>
        <p:spPr>
          <a:xfrm flipH="1" flipV="1">
            <a:off x="6692749" y="5595533"/>
            <a:ext cx="794952" cy="158738"/>
          </a:xfrm>
          <a:prstGeom prst="straightConnector1">
            <a:avLst/>
          </a:prstGeom>
          <a:ln>
            <a:tailEnd type="arrow" w="sm" len="lg"/>
          </a:ln>
        </p:spPr>
        <p:style>
          <a:lnRef idx="2">
            <a:schemeClr val="accent1"/>
          </a:lnRef>
          <a:fillRef idx="0">
            <a:schemeClr val="accent1"/>
          </a:fillRef>
          <a:effectRef idx="1">
            <a:schemeClr val="accent1"/>
          </a:effectRef>
          <a:fontRef idx="minor">
            <a:schemeClr val="tx1"/>
          </a:fontRef>
        </p:style>
      </p:cxnSp>
      <p:sp>
        <p:nvSpPr>
          <p:cNvPr id="14" name="ドーナツ 13"/>
          <p:cNvSpPr/>
          <p:nvPr/>
        </p:nvSpPr>
        <p:spPr>
          <a:xfrm>
            <a:off x="5113866" y="4233333"/>
            <a:ext cx="1578883" cy="2302934"/>
          </a:xfrm>
          <a:prstGeom prst="donut">
            <a:avLst>
              <a:gd name="adj" fmla="val 259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1354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par>
                                <p:cTn id="36" presetID="9"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2"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スクリーンショット 2016-02-04 10.28.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17" b="-1688"/>
          <a:stretch/>
        </p:blipFill>
        <p:spPr>
          <a:xfrm>
            <a:off x="457200" y="274638"/>
            <a:ext cx="8229600" cy="6286667"/>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40</a:t>
            </a:fld>
            <a:endParaRPr lang="ja-JP" altLang="en-US">
              <a:solidFill>
                <a:prstClr val="black">
                  <a:tint val="75000"/>
                </a:prstClr>
              </a:solidFill>
              <a:latin typeface="Calibri"/>
              <a:ea typeface="ＭＳ Ｐゴシック"/>
            </a:endParaRPr>
          </a:p>
        </p:txBody>
      </p:sp>
      <p:sp>
        <p:nvSpPr>
          <p:cNvPr id="6" name="角丸四角形吹き出し 5"/>
          <p:cNvSpPr/>
          <p:nvPr/>
        </p:nvSpPr>
        <p:spPr>
          <a:xfrm>
            <a:off x="4324405" y="2615451"/>
            <a:ext cx="4362395" cy="626340"/>
          </a:xfrm>
          <a:prstGeom prst="wedgeRoundRectCallout">
            <a:avLst>
              <a:gd name="adj1" fmla="val -31578"/>
              <a:gd name="adj2" fmla="val -8136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t>できる取り組みはすべき</a:t>
            </a:r>
          </a:p>
        </p:txBody>
      </p:sp>
      <p:sp>
        <p:nvSpPr>
          <p:cNvPr id="7" name="角丸四角形吹き出し 6"/>
          <p:cNvSpPr/>
          <p:nvPr/>
        </p:nvSpPr>
        <p:spPr>
          <a:xfrm>
            <a:off x="5117807" y="4165917"/>
            <a:ext cx="3654134" cy="1440797"/>
          </a:xfrm>
          <a:prstGeom prst="wedgeRoundRectCallout">
            <a:avLst>
              <a:gd name="adj1" fmla="val -25604"/>
              <a:gd name="adj2" fmla="val -4693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t>あまりもリスクが小さいと介入意義が乏しい（介入免除レベル）</a:t>
            </a:r>
          </a:p>
        </p:txBody>
      </p:sp>
      <p:sp>
        <p:nvSpPr>
          <p:cNvPr id="3" name="角丸四角形吹き出し 2"/>
          <p:cNvSpPr/>
          <p:nvPr/>
        </p:nvSpPr>
        <p:spPr>
          <a:xfrm>
            <a:off x="457199" y="5751408"/>
            <a:ext cx="5417187" cy="970067"/>
          </a:xfrm>
          <a:prstGeom prst="wedgeRoundRectCallout">
            <a:avLst>
              <a:gd name="adj1" fmla="val -20833"/>
              <a:gd name="adj2" fmla="val 4204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t>電車内の携帯電話の使用に関する</a:t>
            </a:r>
            <a:endParaRPr kumimoji="1" lang="en-US" altLang="ja-JP" sz="2400" dirty="0"/>
          </a:p>
          <a:p>
            <a:pPr algn="ctr"/>
            <a:r>
              <a:rPr kumimoji="1" lang="ja-JP" altLang="en-US" sz="2400" dirty="0"/>
              <a:t>アナウンスの見直しに学べることとは？</a:t>
            </a:r>
          </a:p>
        </p:txBody>
      </p:sp>
      <p:cxnSp>
        <p:nvCxnSpPr>
          <p:cNvPr id="9" name="直線コネクタ 8"/>
          <p:cNvCxnSpPr/>
          <p:nvPr/>
        </p:nvCxnSpPr>
        <p:spPr>
          <a:xfrm>
            <a:off x="674761" y="4484363"/>
            <a:ext cx="41676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上下矢印 9"/>
          <p:cNvSpPr/>
          <p:nvPr/>
        </p:nvSpPr>
        <p:spPr>
          <a:xfrm>
            <a:off x="6237371" y="3267699"/>
            <a:ext cx="1363610" cy="898217"/>
          </a:xfrm>
          <a:prstGeom prst="upDownArrow">
            <a:avLst>
              <a:gd name="adj1" fmla="val 52911"/>
              <a:gd name="adj2" fmla="val 107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023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1403648" y="6237312"/>
            <a:ext cx="1736248" cy="369332"/>
          </a:xfrm>
          <a:prstGeom prst="rect">
            <a:avLst/>
          </a:prstGeom>
          <a:noFill/>
        </p:spPr>
        <p:txBody>
          <a:bodyPr wrap="none" rtlCol="0">
            <a:spAutoFit/>
          </a:bodyPr>
          <a:lstStyle/>
          <a:p>
            <a:pPr defTabSz="914400"/>
            <a:r>
              <a:rPr lang="ja-JP" altLang="en-US" dirty="0">
                <a:solidFill>
                  <a:prstClr val="black"/>
                </a:solidFill>
                <a:latin typeface="Arial"/>
                <a:ea typeface="メイリオ"/>
              </a:rPr>
              <a:t>出典情報</a:t>
            </a:r>
            <a:r>
              <a:rPr lang="en-US" altLang="ja-JP" dirty="0">
                <a:solidFill>
                  <a:prstClr val="black"/>
                </a:solidFill>
                <a:latin typeface="Arial"/>
                <a:ea typeface="メイリオ"/>
              </a:rPr>
              <a:t>:WHO</a:t>
            </a:r>
            <a:endParaRPr lang="ja-JP" altLang="en-US" dirty="0">
              <a:solidFill>
                <a:prstClr val="black"/>
              </a:solidFill>
              <a:latin typeface="Arial"/>
              <a:ea typeface="メイリオ"/>
            </a:endParaRPr>
          </a:p>
        </p:txBody>
      </p:sp>
      <p:sp>
        <p:nvSpPr>
          <p:cNvPr id="26" name="タイトル 1"/>
          <p:cNvSpPr>
            <a:spLocks noGrp="1"/>
          </p:cNvSpPr>
          <p:nvPr>
            <p:ph type="title"/>
          </p:nvPr>
        </p:nvSpPr>
        <p:spPr>
          <a:xfrm>
            <a:off x="1620000" y="44624"/>
            <a:ext cx="7668344" cy="720080"/>
          </a:xfrm>
        </p:spPr>
        <p:txBody>
          <a:bodyPr/>
          <a:lstStyle/>
          <a:p>
            <a:r>
              <a:rPr kumimoji="1" lang="ja-JP" altLang="en-US" dirty="0"/>
              <a:t>求められる発想の転換</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609853"/>
            <a:ext cx="3446462" cy="204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2"/>
          <p:cNvGrpSpPr>
            <a:grpSpLocks/>
          </p:cNvGrpSpPr>
          <p:nvPr/>
        </p:nvGrpSpPr>
        <p:grpSpPr bwMode="auto">
          <a:xfrm>
            <a:off x="3860803" y="2708281"/>
            <a:ext cx="4968875" cy="595313"/>
            <a:chOff x="3860956" y="2745801"/>
            <a:chExt cx="4968738" cy="595346"/>
          </a:xfrm>
        </p:grpSpPr>
        <p:grpSp>
          <p:nvGrpSpPr>
            <p:cNvPr id="9" name="Group 10"/>
            <p:cNvGrpSpPr>
              <a:grpSpLocks/>
            </p:cNvGrpSpPr>
            <p:nvPr/>
          </p:nvGrpSpPr>
          <p:grpSpPr bwMode="auto">
            <a:xfrm>
              <a:off x="3860956" y="2745801"/>
              <a:ext cx="4968738" cy="595346"/>
              <a:chOff x="5019147" y="1818081"/>
              <a:chExt cx="3109389" cy="1780597"/>
            </a:xfrm>
          </p:grpSpPr>
          <p:sp>
            <p:nvSpPr>
              <p:cNvPr id="11" name="Freeform 11"/>
              <p:cNvSpPr/>
              <p:nvPr/>
            </p:nvSpPr>
            <p:spPr>
              <a:xfrm>
                <a:off x="5019147" y="1875060"/>
                <a:ext cx="1169250" cy="1723618"/>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0" y="945681"/>
                    </a:moveTo>
                    <a:lnTo>
                      <a:pt x="0" y="107265"/>
                    </a:lnTo>
                    <a:cubicBezTo>
                      <a:pt x="0" y="48024"/>
                      <a:pt x="128596" y="0"/>
                      <a:pt x="287227" y="0"/>
                    </a:cubicBezTo>
                    <a:lnTo>
                      <a:pt x="1723018" y="0"/>
                    </a:lnTo>
                    <a:lnTo>
                      <a:pt x="1723018" y="0"/>
                    </a:lnTo>
                    <a:lnTo>
                      <a:pt x="1723018" y="1052946"/>
                    </a:lnTo>
                    <a:lnTo>
                      <a:pt x="1723018" y="1052946"/>
                    </a:lnTo>
                    <a:lnTo>
                      <a:pt x="287227" y="1052946"/>
                    </a:lnTo>
                    <a:cubicBezTo>
                      <a:pt x="128596" y="1052946"/>
                      <a:pt x="0" y="1004922"/>
                      <a:pt x="0" y="945681"/>
                    </a:cubicBezTo>
                    <a:close/>
                  </a:path>
                </a:pathLst>
              </a:custGeom>
              <a:solidFill>
                <a:schemeClr val="accent6">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6660" tIns="210160" rIns="142875"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機械的</a:t>
                </a:r>
                <a:endParaRPr kumimoji="0" lang="en-US" b="1" dirty="0">
                  <a:solidFill>
                    <a:srgbClr val="FFFFFF">
                      <a:hueOff val="0"/>
                      <a:satOff val="0"/>
                      <a:lumOff val="0"/>
                      <a:alphaOff val="0"/>
                    </a:srgbClr>
                  </a:solidFill>
                  <a:latin typeface="Arial"/>
                  <a:ea typeface="メイリオ"/>
                  <a:cs typeface="Arial"/>
                </a:endParaRPr>
              </a:p>
            </p:txBody>
          </p:sp>
          <p:sp>
            <p:nvSpPr>
              <p:cNvPr id="12" name="Freeform 12"/>
              <p:cNvSpPr/>
              <p:nvPr/>
            </p:nvSpPr>
            <p:spPr>
              <a:xfrm>
                <a:off x="6681131" y="1818081"/>
                <a:ext cx="1447405" cy="1723618"/>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1723018" y="107265"/>
                    </a:moveTo>
                    <a:lnTo>
                      <a:pt x="1723018" y="945681"/>
                    </a:lnTo>
                    <a:cubicBezTo>
                      <a:pt x="1723018" y="1004922"/>
                      <a:pt x="1594422" y="1052946"/>
                      <a:pt x="1435791" y="1052946"/>
                    </a:cubicBezTo>
                    <a:lnTo>
                      <a:pt x="0" y="1052946"/>
                    </a:lnTo>
                    <a:lnTo>
                      <a:pt x="0" y="1052946"/>
                    </a:lnTo>
                    <a:lnTo>
                      <a:pt x="0" y="0"/>
                    </a:lnTo>
                    <a:lnTo>
                      <a:pt x="0" y="0"/>
                    </a:lnTo>
                    <a:lnTo>
                      <a:pt x="1435791" y="0"/>
                    </a:lnTo>
                    <a:cubicBezTo>
                      <a:pt x="1594422" y="0"/>
                      <a:pt x="1723018" y="48024"/>
                      <a:pt x="1723018" y="107265"/>
                    </a:cubicBezTo>
                    <a:close/>
                  </a:path>
                </a:pathLst>
              </a:custGeom>
              <a:solidFill>
                <a:schemeClr val="accent6">
                  <a:lumMod val="5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2875" tIns="210160" rIns="146660"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人間的</a:t>
                </a:r>
                <a:endParaRPr kumimoji="0" lang="en-US" b="1" dirty="0">
                  <a:solidFill>
                    <a:srgbClr val="FFFFFF">
                      <a:hueOff val="0"/>
                      <a:satOff val="0"/>
                      <a:lumOff val="0"/>
                      <a:alphaOff val="0"/>
                    </a:srgbClr>
                  </a:solidFill>
                  <a:latin typeface="Arial"/>
                  <a:ea typeface="メイリオ"/>
                  <a:cs typeface="Arial"/>
                </a:endParaRPr>
              </a:p>
            </p:txBody>
          </p:sp>
        </p:grpSp>
        <p:sp>
          <p:nvSpPr>
            <p:cNvPr id="10" name="Right Arrow 8"/>
            <p:cNvSpPr/>
            <p:nvPr/>
          </p:nvSpPr>
          <p:spPr bwMode="auto">
            <a:xfrm>
              <a:off x="5853214" y="2907735"/>
              <a:ext cx="576246" cy="288941"/>
            </a:xfrm>
            <a:prstGeom prst="rightArrow">
              <a:avLst>
                <a:gd name="adj1" fmla="val 50000"/>
                <a:gd name="adj2" fmla="val 603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kumimoji="0" lang="ja-JP" altLang="en-US">
                <a:solidFill>
                  <a:srgbClr val="FFFFFF"/>
                </a:solidFill>
                <a:latin typeface="Arial" charset="0"/>
                <a:ea typeface="ＭＳ Ｐゴシック" charset="0"/>
                <a:cs typeface="Arial" charset="0"/>
              </a:endParaRPr>
            </a:p>
          </p:txBody>
        </p:sp>
      </p:grpSp>
      <p:grpSp>
        <p:nvGrpSpPr>
          <p:cNvPr id="13" name="Group 3"/>
          <p:cNvGrpSpPr>
            <a:grpSpLocks/>
          </p:cNvGrpSpPr>
          <p:nvPr/>
        </p:nvGrpSpPr>
        <p:grpSpPr bwMode="auto">
          <a:xfrm>
            <a:off x="3848103" y="3429000"/>
            <a:ext cx="5003800" cy="808038"/>
            <a:chOff x="3848101" y="3484563"/>
            <a:chExt cx="5003799" cy="808533"/>
          </a:xfrm>
        </p:grpSpPr>
        <p:grpSp>
          <p:nvGrpSpPr>
            <p:cNvPr id="14" name="Group 13"/>
            <p:cNvGrpSpPr>
              <a:grpSpLocks/>
            </p:cNvGrpSpPr>
            <p:nvPr/>
          </p:nvGrpSpPr>
          <p:grpSpPr bwMode="auto">
            <a:xfrm>
              <a:off x="3848101" y="3484563"/>
              <a:ext cx="5003799" cy="808533"/>
              <a:chOff x="4478455" y="1874454"/>
              <a:chExt cx="3131332" cy="1487643"/>
            </a:xfrm>
          </p:grpSpPr>
          <p:sp>
            <p:nvSpPr>
              <p:cNvPr id="16" name="Freeform 14"/>
              <p:cNvSpPr/>
              <p:nvPr/>
            </p:nvSpPr>
            <p:spPr>
              <a:xfrm>
                <a:off x="4478455" y="1874454"/>
                <a:ext cx="1174250" cy="1461338"/>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0" y="945681"/>
                    </a:moveTo>
                    <a:lnTo>
                      <a:pt x="0" y="107265"/>
                    </a:lnTo>
                    <a:cubicBezTo>
                      <a:pt x="0" y="48024"/>
                      <a:pt x="128596" y="0"/>
                      <a:pt x="287227" y="0"/>
                    </a:cubicBezTo>
                    <a:lnTo>
                      <a:pt x="1723018" y="0"/>
                    </a:lnTo>
                    <a:lnTo>
                      <a:pt x="1723018" y="0"/>
                    </a:lnTo>
                    <a:lnTo>
                      <a:pt x="1723018" y="1052946"/>
                    </a:lnTo>
                    <a:lnTo>
                      <a:pt x="1723018" y="1052946"/>
                    </a:lnTo>
                    <a:lnTo>
                      <a:pt x="287227" y="1052946"/>
                    </a:lnTo>
                    <a:cubicBezTo>
                      <a:pt x="128596" y="1052946"/>
                      <a:pt x="0" y="1004922"/>
                      <a:pt x="0" y="945681"/>
                    </a:cubicBezTo>
                    <a:close/>
                  </a:path>
                </a:pathLst>
              </a:custGeom>
              <a:solidFill>
                <a:schemeClr val="accent6">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6660" tIns="210160" rIns="142875"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情報伝搬</a:t>
                </a:r>
                <a:endParaRPr kumimoji="0" lang="en-US" b="1" dirty="0">
                  <a:solidFill>
                    <a:srgbClr val="FFFFFF">
                      <a:hueOff val="0"/>
                      <a:satOff val="0"/>
                      <a:lumOff val="0"/>
                      <a:alphaOff val="0"/>
                    </a:srgbClr>
                  </a:solidFill>
                  <a:latin typeface="Arial"/>
                  <a:ea typeface="メイリオ"/>
                  <a:cs typeface="Arial"/>
                </a:endParaRPr>
              </a:p>
            </p:txBody>
          </p:sp>
          <p:sp>
            <p:nvSpPr>
              <p:cNvPr id="17" name="Freeform 15"/>
              <p:cNvSpPr/>
              <p:nvPr/>
            </p:nvSpPr>
            <p:spPr>
              <a:xfrm>
                <a:off x="6167308" y="1900759"/>
                <a:ext cx="1442479" cy="1461338"/>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1723018" y="107265"/>
                    </a:moveTo>
                    <a:lnTo>
                      <a:pt x="1723018" y="945681"/>
                    </a:lnTo>
                    <a:cubicBezTo>
                      <a:pt x="1723018" y="1004922"/>
                      <a:pt x="1594422" y="1052946"/>
                      <a:pt x="1435791" y="1052946"/>
                    </a:cubicBezTo>
                    <a:lnTo>
                      <a:pt x="0" y="1052946"/>
                    </a:lnTo>
                    <a:lnTo>
                      <a:pt x="0" y="1052946"/>
                    </a:lnTo>
                    <a:lnTo>
                      <a:pt x="0" y="0"/>
                    </a:lnTo>
                    <a:lnTo>
                      <a:pt x="0" y="0"/>
                    </a:lnTo>
                    <a:lnTo>
                      <a:pt x="1435791" y="0"/>
                    </a:lnTo>
                    <a:cubicBezTo>
                      <a:pt x="1594422" y="0"/>
                      <a:pt x="1723018" y="48024"/>
                      <a:pt x="1723018" y="107265"/>
                    </a:cubicBezTo>
                    <a:close/>
                  </a:path>
                </a:pathLst>
              </a:custGeom>
              <a:solidFill>
                <a:schemeClr val="accent6">
                  <a:lumMod val="5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2875" tIns="210160" rIns="146660"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対話と会話</a:t>
                </a:r>
                <a:endParaRPr kumimoji="0" lang="en-US" b="1" dirty="0">
                  <a:solidFill>
                    <a:srgbClr val="FFFFFF">
                      <a:hueOff val="0"/>
                      <a:satOff val="0"/>
                      <a:lumOff val="0"/>
                      <a:alphaOff val="0"/>
                    </a:srgbClr>
                  </a:solidFill>
                  <a:latin typeface="Arial"/>
                  <a:ea typeface="メイリオ"/>
                  <a:cs typeface="Arial"/>
                </a:endParaRPr>
              </a:p>
            </p:txBody>
          </p:sp>
        </p:grpSp>
        <p:sp>
          <p:nvSpPr>
            <p:cNvPr id="15" name="Right Arrow 21"/>
            <p:cNvSpPr/>
            <p:nvPr/>
          </p:nvSpPr>
          <p:spPr bwMode="auto">
            <a:xfrm>
              <a:off x="5853114" y="3746661"/>
              <a:ext cx="576262" cy="289102"/>
            </a:xfrm>
            <a:prstGeom prst="rightArrow">
              <a:avLst>
                <a:gd name="adj1" fmla="val 50000"/>
                <a:gd name="adj2" fmla="val 603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kumimoji="0" lang="ja-JP" altLang="en-US">
                <a:solidFill>
                  <a:srgbClr val="FFFFFF"/>
                </a:solidFill>
                <a:latin typeface="Arial" charset="0"/>
                <a:ea typeface="ＭＳ Ｐゴシック" charset="0"/>
                <a:cs typeface="Arial" charset="0"/>
              </a:endParaRPr>
            </a:p>
          </p:txBody>
        </p:sp>
      </p:grpSp>
      <p:grpSp>
        <p:nvGrpSpPr>
          <p:cNvPr id="18" name="Group 6"/>
          <p:cNvGrpSpPr>
            <a:grpSpLocks/>
          </p:cNvGrpSpPr>
          <p:nvPr/>
        </p:nvGrpSpPr>
        <p:grpSpPr bwMode="auto">
          <a:xfrm>
            <a:off x="3841753" y="4365631"/>
            <a:ext cx="5010150" cy="1527175"/>
            <a:chOff x="3841750" y="4421188"/>
            <a:chExt cx="5010150" cy="1528092"/>
          </a:xfrm>
        </p:grpSpPr>
        <p:grpSp>
          <p:nvGrpSpPr>
            <p:cNvPr id="19" name="Group 16"/>
            <p:cNvGrpSpPr>
              <a:grpSpLocks/>
            </p:cNvGrpSpPr>
            <p:nvPr/>
          </p:nvGrpSpPr>
          <p:grpSpPr bwMode="auto">
            <a:xfrm>
              <a:off x="3841750" y="4421188"/>
              <a:ext cx="5010150" cy="1528092"/>
              <a:chOff x="5019147" y="1874194"/>
              <a:chExt cx="2534496" cy="4570305"/>
            </a:xfrm>
          </p:grpSpPr>
          <p:sp>
            <p:nvSpPr>
              <p:cNvPr id="21" name="Freeform 17"/>
              <p:cNvSpPr/>
              <p:nvPr/>
            </p:nvSpPr>
            <p:spPr>
              <a:xfrm>
                <a:off x="5019147" y="1874194"/>
                <a:ext cx="952444" cy="4570305"/>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0" y="945681"/>
                    </a:moveTo>
                    <a:lnTo>
                      <a:pt x="0" y="107265"/>
                    </a:lnTo>
                    <a:cubicBezTo>
                      <a:pt x="0" y="48024"/>
                      <a:pt x="128596" y="0"/>
                      <a:pt x="287227" y="0"/>
                    </a:cubicBezTo>
                    <a:lnTo>
                      <a:pt x="1723018" y="0"/>
                    </a:lnTo>
                    <a:lnTo>
                      <a:pt x="1723018" y="0"/>
                    </a:lnTo>
                    <a:lnTo>
                      <a:pt x="1723018" y="1052946"/>
                    </a:lnTo>
                    <a:lnTo>
                      <a:pt x="1723018" y="1052946"/>
                    </a:lnTo>
                    <a:lnTo>
                      <a:pt x="287227" y="1052946"/>
                    </a:lnTo>
                    <a:cubicBezTo>
                      <a:pt x="128596" y="1052946"/>
                      <a:pt x="0" y="1004922"/>
                      <a:pt x="0" y="945681"/>
                    </a:cubicBezTo>
                    <a:close/>
                  </a:path>
                </a:pathLst>
              </a:custGeom>
              <a:solidFill>
                <a:schemeClr val="accent6">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6660" tIns="210160" rIns="142875"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個々の反応</a:t>
                </a:r>
                <a:endParaRPr kumimoji="0" lang="en-US" b="1" dirty="0">
                  <a:solidFill>
                    <a:srgbClr val="FFFFFF">
                      <a:hueOff val="0"/>
                      <a:satOff val="0"/>
                      <a:lumOff val="0"/>
                      <a:alphaOff val="0"/>
                    </a:srgbClr>
                  </a:solidFill>
                  <a:latin typeface="Arial"/>
                  <a:ea typeface="メイリオ"/>
                  <a:cs typeface="Arial"/>
                </a:endParaRPr>
              </a:p>
            </p:txBody>
          </p:sp>
          <p:sp>
            <p:nvSpPr>
              <p:cNvPr id="22" name="Freeform 18"/>
              <p:cNvSpPr/>
              <p:nvPr/>
            </p:nvSpPr>
            <p:spPr>
              <a:xfrm>
                <a:off x="6387582" y="1874194"/>
                <a:ext cx="1166061" cy="4570305"/>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1723018" y="107265"/>
                    </a:moveTo>
                    <a:lnTo>
                      <a:pt x="1723018" y="945681"/>
                    </a:lnTo>
                    <a:cubicBezTo>
                      <a:pt x="1723018" y="1004922"/>
                      <a:pt x="1594422" y="1052946"/>
                      <a:pt x="1435791" y="1052946"/>
                    </a:cubicBezTo>
                    <a:lnTo>
                      <a:pt x="0" y="1052946"/>
                    </a:lnTo>
                    <a:lnTo>
                      <a:pt x="0" y="1052946"/>
                    </a:lnTo>
                    <a:lnTo>
                      <a:pt x="0" y="0"/>
                    </a:lnTo>
                    <a:lnTo>
                      <a:pt x="0" y="0"/>
                    </a:lnTo>
                    <a:lnTo>
                      <a:pt x="1435791" y="0"/>
                    </a:lnTo>
                    <a:cubicBezTo>
                      <a:pt x="1594422" y="0"/>
                      <a:pt x="1723018" y="48024"/>
                      <a:pt x="1723018" y="107265"/>
                    </a:cubicBezTo>
                    <a:close/>
                  </a:path>
                </a:pathLst>
              </a:custGeom>
              <a:solidFill>
                <a:schemeClr val="accent6">
                  <a:lumMod val="5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2875" tIns="210160" rIns="146660" bIns="210160"/>
              <a:lstStyle/>
              <a:p>
                <a:pPr algn="ctr" defTabSz="1111250" fontAlgn="base">
                  <a:lnSpc>
                    <a:spcPct val="90000"/>
                  </a:lnSpc>
                  <a:spcBef>
                    <a:spcPct val="0"/>
                  </a:spcBef>
                  <a:spcAft>
                    <a:spcPct val="35000"/>
                  </a:spcAft>
                  <a:defRPr/>
                </a:pPr>
                <a:r>
                  <a:rPr kumimoji="0" lang="ja-JP" altLang="en-US" b="1" dirty="0">
                    <a:solidFill>
                      <a:srgbClr val="FFFFFF"/>
                    </a:solidFill>
                    <a:latin typeface="Arial" charset="0"/>
                    <a:ea typeface="ＭＳ Ｐゴシック" charset="0"/>
                    <a:cs typeface="Arial" charset="0"/>
                  </a:rPr>
                  <a:t>国のシステムとしての責任性と</a:t>
                </a:r>
                <a:endParaRPr kumimoji="0" lang="en-US" altLang="ja-JP" b="1" dirty="0">
                  <a:solidFill>
                    <a:srgbClr val="FFFFFF"/>
                  </a:solidFill>
                  <a:latin typeface="Arial" charset="0"/>
                  <a:ea typeface="ＭＳ Ｐゴシック" charset="0"/>
                  <a:cs typeface="Arial" charset="0"/>
                </a:endParaRPr>
              </a:p>
              <a:p>
                <a:pPr algn="ctr" defTabSz="1111250" fontAlgn="base">
                  <a:lnSpc>
                    <a:spcPct val="90000"/>
                  </a:lnSpc>
                  <a:spcBef>
                    <a:spcPct val="0"/>
                  </a:spcBef>
                  <a:spcAft>
                    <a:spcPct val="35000"/>
                  </a:spcAft>
                  <a:defRPr/>
                </a:pPr>
                <a:r>
                  <a:rPr kumimoji="0" lang="ja-JP" altLang="en-US" b="1" dirty="0">
                    <a:solidFill>
                      <a:srgbClr val="FFFFFF"/>
                    </a:solidFill>
                    <a:latin typeface="Arial" charset="0"/>
                    <a:ea typeface="ＭＳ Ｐゴシック" charset="0"/>
                    <a:cs typeface="Arial" charset="0"/>
                  </a:rPr>
                  <a:t>コミュニケーションネットワーク</a:t>
                </a:r>
                <a:endParaRPr kumimoji="0" lang="en-US" altLang="ja-JP" sz="2000" b="1" dirty="0">
                  <a:solidFill>
                    <a:srgbClr val="FFFFFF"/>
                  </a:solidFill>
                  <a:latin typeface="Arial" charset="0"/>
                  <a:ea typeface="ＭＳ Ｐゴシック" charset="0"/>
                  <a:cs typeface="Arial" charset="0"/>
                </a:endParaRPr>
              </a:p>
            </p:txBody>
          </p:sp>
        </p:grpSp>
        <p:sp>
          <p:nvSpPr>
            <p:cNvPr id="20" name="Right Arrow 22"/>
            <p:cNvSpPr/>
            <p:nvPr/>
          </p:nvSpPr>
          <p:spPr bwMode="auto">
            <a:xfrm>
              <a:off x="5853113" y="4726171"/>
              <a:ext cx="576262" cy="287511"/>
            </a:xfrm>
            <a:prstGeom prst="rightArrow">
              <a:avLst>
                <a:gd name="adj1" fmla="val 50000"/>
                <a:gd name="adj2" fmla="val 603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kumimoji="0" lang="ja-JP" altLang="en-US">
                <a:solidFill>
                  <a:srgbClr val="FFFFFF"/>
                </a:solidFill>
                <a:latin typeface="Arial" charset="0"/>
                <a:ea typeface="ＭＳ Ｐゴシック" charset="0"/>
                <a:cs typeface="Arial" charset="0"/>
              </a:endParaRPr>
            </a:p>
          </p:txBody>
        </p:sp>
      </p:grpSp>
      <p:grpSp>
        <p:nvGrpSpPr>
          <p:cNvPr id="23" name="Group 7"/>
          <p:cNvGrpSpPr>
            <a:grpSpLocks/>
          </p:cNvGrpSpPr>
          <p:nvPr/>
        </p:nvGrpSpPr>
        <p:grpSpPr bwMode="auto">
          <a:xfrm>
            <a:off x="3851278" y="1341438"/>
            <a:ext cx="4970463" cy="1223962"/>
            <a:chOff x="3851275" y="1412875"/>
            <a:chExt cx="4970465" cy="1224037"/>
          </a:xfrm>
        </p:grpSpPr>
        <p:grpSp>
          <p:nvGrpSpPr>
            <p:cNvPr id="24" name="Group 3"/>
            <p:cNvGrpSpPr>
              <a:grpSpLocks/>
            </p:cNvGrpSpPr>
            <p:nvPr/>
          </p:nvGrpSpPr>
          <p:grpSpPr bwMode="auto">
            <a:xfrm>
              <a:off x="3851275" y="2060348"/>
              <a:ext cx="4970465" cy="576564"/>
              <a:chOff x="4975564" y="1875659"/>
              <a:chExt cx="3110470" cy="1724422"/>
            </a:xfrm>
          </p:grpSpPr>
          <p:sp>
            <p:nvSpPr>
              <p:cNvPr id="30" name="Freeform 4"/>
              <p:cNvSpPr/>
              <p:nvPr/>
            </p:nvSpPr>
            <p:spPr>
              <a:xfrm>
                <a:off x="4975564" y="1876458"/>
                <a:ext cx="1172263" cy="1723623"/>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0" y="945681"/>
                    </a:moveTo>
                    <a:lnTo>
                      <a:pt x="0" y="107265"/>
                    </a:lnTo>
                    <a:cubicBezTo>
                      <a:pt x="0" y="48024"/>
                      <a:pt x="128596" y="0"/>
                      <a:pt x="287227" y="0"/>
                    </a:cubicBezTo>
                    <a:lnTo>
                      <a:pt x="1723018" y="0"/>
                    </a:lnTo>
                    <a:lnTo>
                      <a:pt x="1723018" y="0"/>
                    </a:lnTo>
                    <a:lnTo>
                      <a:pt x="1723018" y="1052946"/>
                    </a:lnTo>
                    <a:lnTo>
                      <a:pt x="1723018" y="1052946"/>
                    </a:lnTo>
                    <a:lnTo>
                      <a:pt x="287227" y="1052946"/>
                    </a:lnTo>
                    <a:cubicBezTo>
                      <a:pt x="128596" y="1052946"/>
                      <a:pt x="0" y="1004922"/>
                      <a:pt x="0" y="945681"/>
                    </a:cubicBezTo>
                    <a:close/>
                  </a:path>
                </a:pathLst>
              </a:custGeom>
              <a:solidFill>
                <a:schemeClr val="accent6">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6660" tIns="210160" rIns="142875"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単純</a:t>
                </a:r>
                <a:endParaRPr kumimoji="0" lang="en-US" b="1" dirty="0">
                  <a:solidFill>
                    <a:srgbClr val="FFFFFF">
                      <a:hueOff val="0"/>
                      <a:satOff val="0"/>
                      <a:lumOff val="0"/>
                      <a:alphaOff val="0"/>
                    </a:srgbClr>
                  </a:solidFill>
                  <a:latin typeface="Arial"/>
                  <a:ea typeface="メイリオ"/>
                  <a:cs typeface="Arial"/>
                </a:endParaRPr>
              </a:p>
            </p:txBody>
          </p:sp>
          <p:sp>
            <p:nvSpPr>
              <p:cNvPr id="31" name="Freeform 5"/>
              <p:cNvSpPr/>
              <p:nvPr/>
            </p:nvSpPr>
            <p:spPr>
              <a:xfrm>
                <a:off x="6643555" y="1876458"/>
                <a:ext cx="1442479" cy="1723623"/>
              </a:xfrm>
              <a:custGeom>
                <a:avLst/>
                <a:gdLst>
                  <a:gd name="connsiteX0" fmla="*/ 175526 w 1723018"/>
                  <a:gd name="connsiteY0" fmla="*/ 0 h 1052946"/>
                  <a:gd name="connsiteX1" fmla="*/ 1547492 w 1723018"/>
                  <a:gd name="connsiteY1" fmla="*/ 0 h 1052946"/>
                  <a:gd name="connsiteX2" fmla="*/ 1723018 w 1723018"/>
                  <a:gd name="connsiteY2" fmla="*/ 175526 h 1052946"/>
                  <a:gd name="connsiteX3" fmla="*/ 1723018 w 1723018"/>
                  <a:gd name="connsiteY3" fmla="*/ 1052946 h 1052946"/>
                  <a:gd name="connsiteX4" fmla="*/ 1723018 w 1723018"/>
                  <a:gd name="connsiteY4" fmla="*/ 1052946 h 1052946"/>
                  <a:gd name="connsiteX5" fmla="*/ 0 w 1723018"/>
                  <a:gd name="connsiteY5" fmla="*/ 1052946 h 1052946"/>
                  <a:gd name="connsiteX6" fmla="*/ 0 w 1723018"/>
                  <a:gd name="connsiteY6" fmla="*/ 1052946 h 1052946"/>
                  <a:gd name="connsiteX7" fmla="*/ 0 w 1723018"/>
                  <a:gd name="connsiteY7" fmla="*/ 175526 h 1052946"/>
                  <a:gd name="connsiteX8" fmla="*/ 175526 w 1723018"/>
                  <a:gd name="connsiteY8" fmla="*/ 0 h 10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18" h="1052946">
                    <a:moveTo>
                      <a:pt x="1723018" y="107265"/>
                    </a:moveTo>
                    <a:lnTo>
                      <a:pt x="1723018" y="945681"/>
                    </a:lnTo>
                    <a:cubicBezTo>
                      <a:pt x="1723018" y="1004922"/>
                      <a:pt x="1594422" y="1052946"/>
                      <a:pt x="1435791" y="1052946"/>
                    </a:cubicBezTo>
                    <a:lnTo>
                      <a:pt x="0" y="1052946"/>
                    </a:lnTo>
                    <a:lnTo>
                      <a:pt x="0" y="1052946"/>
                    </a:lnTo>
                    <a:lnTo>
                      <a:pt x="0" y="0"/>
                    </a:lnTo>
                    <a:lnTo>
                      <a:pt x="0" y="0"/>
                    </a:lnTo>
                    <a:lnTo>
                      <a:pt x="1435791" y="0"/>
                    </a:lnTo>
                    <a:cubicBezTo>
                      <a:pt x="1594422" y="0"/>
                      <a:pt x="1723018" y="48024"/>
                      <a:pt x="1723018" y="107265"/>
                    </a:cubicBezTo>
                    <a:close/>
                  </a:path>
                </a:pathLst>
              </a:custGeom>
              <a:solidFill>
                <a:schemeClr val="accent6">
                  <a:lumMod val="5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142875" tIns="210160" rIns="146660" bIns="210160" spcCol="1270"/>
              <a:lstStyle/>
              <a:p>
                <a:pPr algn="ctr" defTabSz="1111250" fontAlgn="base">
                  <a:lnSpc>
                    <a:spcPct val="90000"/>
                  </a:lnSpc>
                  <a:spcBef>
                    <a:spcPct val="0"/>
                  </a:spcBef>
                  <a:spcAft>
                    <a:spcPct val="35000"/>
                  </a:spcAft>
                  <a:defRPr/>
                </a:pPr>
                <a:r>
                  <a:rPr kumimoji="0" lang="ja-JP" altLang="en-US" b="1" dirty="0">
                    <a:solidFill>
                      <a:srgbClr val="FFFFFF">
                        <a:hueOff val="0"/>
                        <a:satOff val="0"/>
                        <a:lumOff val="0"/>
                        <a:alphaOff val="0"/>
                      </a:srgbClr>
                    </a:solidFill>
                    <a:latin typeface="Arial"/>
                    <a:ea typeface="メイリオ"/>
                    <a:cs typeface="Arial"/>
                  </a:rPr>
                  <a:t>複雑</a:t>
                </a:r>
                <a:endParaRPr kumimoji="0" lang="en-US" b="1" dirty="0">
                  <a:solidFill>
                    <a:srgbClr val="FFFFFF">
                      <a:hueOff val="0"/>
                      <a:satOff val="0"/>
                      <a:lumOff val="0"/>
                      <a:alphaOff val="0"/>
                    </a:srgbClr>
                  </a:solidFill>
                  <a:latin typeface="Arial"/>
                  <a:ea typeface="メイリオ"/>
                  <a:cs typeface="Arial"/>
                </a:endParaRPr>
              </a:p>
            </p:txBody>
          </p:sp>
        </p:grpSp>
        <p:sp>
          <p:nvSpPr>
            <p:cNvPr id="28" name="Right Arrow 20"/>
            <p:cNvSpPr/>
            <p:nvPr/>
          </p:nvSpPr>
          <p:spPr bwMode="auto">
            <a:xfrm>
              <a:off x="5853114" y="2249538"/>
              <a:ext cx="576262" cy="288943"/>
            </a:xfrm>
            <a:prstGeom prst="rightArrow">
              <a:avLst>
                <a:gd name="adj1" fmla="val 50000"/>
                <a:gd name="adj2" fmla="val 603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kumimoji="0" lang="ja-JP" altLang="en-US">
                <a:solidFill>
                  <a:srgbClr val="FFFFFF"/>
                </a:solidFill>
                <a:latin typeface="Arial" charset="0"/>
                <a:ea typeface="ＭＳ Ｐゴシック" charset="0"/>
                <a:cs typeface="Arial" charset="0"/>
              </a:endParaRPr>
            </a:p>
          </p:txBody>
        </p:sp>
        <p:sp>
          <p:nvSpPr>
            <p:cNvPr id="29" name="TextBox 9"/>
            <p:cNvSpPr txBox="1">
              <a:spLocks noChangeArrowheads="1"/>
            </p:cNvSpPr>
            <p:nvPr/>
          </p:nvSpPr>
          <p:spPr bwMode="auto">
            <a:xfrm>
              <a:off x="4140200" y="1412875"/>
              <a:ext cx="43926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Arial" charset="0"/>
                </a:defRPr>
              </a:lvl1pPr>
              <a:lvl2pPr marL="742950" indent="-285750">
                <a:defRPr kumimoji="1" sz="2400">
                  <a:solidFill>
                    <a:schemeClr val="tx1"/>
                  </a:solidFill>
                  <a:latin typeface="Arial" charset="0"/>
                  <a:ea typeface="Arial" charset="0"/>
                  <a:cs typeface="Arial" charset="0"/>
                </a:defRPr>
              </a:lvl2pPr>
              <a:lvl3pPr marL="1143000" indent="-228600">
                <a:defRPr kumimoji="1" sz="2400">
                  <a:solidFill>
                    <a:schemeClr val="tx1"/>
                  </a:solidFill>
                  <a:latin typeface="Arial" charset="0"/>
                  <a:ea typeface="Arial" charset="0"/>
                  <a:cs typeface="Arial" charset="0"/>
                </a:defRPr>
              </a:lvl3pPr>
              <a:lvl4pPr marL="1600200" indent="-228600">
                <a:defRPr kumimoji="1" sz="2400">
                  <a:solidFill>
                    <a:schemeClr val="tx1"/>
                  </a:solidFill>
                  <a:latin typeface="Arial" charset="0"/>
                  <a:ea typeface="Arial" charset="0"/>
                  <a:cs typeface="Arial" charset="0"/>
                </a:defRPr>
              </a:lvl4pPr>
              <a:lvl5pPr marL="2057400" indent="-228600">
                <a:defRPr kumimoji="1" sz="2400">
                  <a:solidFill>
                    <a:schemeClr val="tx1"/>
                  </a:solidFill>
                  <a:latin typeface="Arial" charset="0"/>
                  <a:ea typeface="Arial" charset="0"/>
                  <a:cs typeface="Arial" charset="0"/>
                </a:defRPr>
              </a:lvl5pPr>
              <a:lvl6pPr marL="2514600" indent="-228600" fontAlgn="base">
                <a:spcBef>
                  <a:spcPct val="0"/>
                </a:spcBef>
                <a:spcAft>
                  <a:spcPct val="0"/>
                </a:spcAft>
                <a:defRPr kumimoji="1" sz="2400">
                  <a:solidFill>
                    <a:schemeClr val="tx1"/>
                  </a:solidFill>
                  <a:latin typeface="Arial" charset="0"/>
                  <a:ea typeface="Arial" charset="0"/>
                  <a:cs typeface="Arial" charset="0"/>
                </a:defRPr>
              </a:lvl6pPr>
              <a:lvl7pPr marL="2971800" indent="-228600" fontAlgn="base">
                <a:spcBef>
                  <a:spcPct val="0"/>
                </a:spcBef>
                <a:spcAft>
                  <a:spcPct val="0"/>
                </a:spcAft>
                <a:defRPr kumimoji="1" sz="2400">
                  <a:solidFill>
                    <a:schemeClr val="tx1"/>
                  </a:solidFill>
                  <a:latin typeface="Arial" charset="0"/>
                  <a:ea typeface="Arial" charset="0"/>
                  <a:cs typeface="Arial" charset="0"/>
                </a:defRPr>
              </a:lvl7pPr>
              <a:lvl8pPr marL="3429000" indent="-228600" fontAlgn="base">
                <a:spcBef>
                  <a:spcPct val="0"/>
                </a:spcBef>
                <a:spcAft>
                  <a:spcPct val="0"/>
                </a:spcAft>
                <a:defRPr kumimoji="1" sz="2400">
                  <a:solidFill>
                    <a:schemeClr val="tx1"/>
                  </a:solidFill>
                  <a:latin typeface="Arial" charset="0"/>
                  <a:ea typeface="Arial" charset="0"/>
                  <a:cs typeface="Arial" charset="0"/>
                </a:defRPr>
              </a:lvl8pPr>
              <a:lvl9pPr marL="3886200" indent="-228600" fontAlgn="base">
                <a:spcBef>
                  <a:spcPct val="0"/>
                </a:spcBef>
                <a:spcAft>
                  <a:spcPct val="0"/>
                </a:spcAft>
                <a:defRPr kumimoji="1" sz="2400">
                  <a:solidFill>
                    <a:schemeClr val="tx1"/>
                  </a:solidFill>
                  <a:latin typeface="Arial" charset="0"/>
                  <a:ea typeface="Arial" charset="0"/>
                  <a:cs typeface="Arial" charset="0"/>
                </a:defRPr>
              </a:lvl9pPr>
            </a:lstStyle>
            <a:p>
              <a:pPr algn="ctr" defTabSz="914400" fontAlgn="base">
                <a:spcBef>
                  <a:spcPct val="0"/>
                </a:spcBef>
                <a:spcAft>
                  <a:spcPct val="0"/>
                </a:spcAft>
              </a:pPr>
              <a:r>
                <a:rPr kumimoji="0" lang="ja-JP" altLang="en-US" sz="2000" b="1" i="1">
                  <a:solidFill>
                    <a:srgbClr val="000000"/>
                  </a:solidFill>
                </a:rPr>
                <a:t>もたらされるパラダイムシフト</a:t>
              </a:r>
              <a:endParaRPr kumimoji="0" lang="en-US" altLang="ja-JP" sz="2000" b="1" i="1">
                <a:solidFill>
                  <a:srgbClr val="000000"/>
                </a:solidFill>
              </a:endParaRPr>
            </a:p>
          </p:txBody>
        </p:sp>
      </p:grpSp>
      <p:sp>
        <p:nvSpPr>
          <p:cNvPr id="2" name="テキスト ボックス 1"/>
          <p:cNvSpPr txBox="1"/>
          <p:nvPr/>
        </p:nvSpPr>
        <p:spPr>
          <a:xfrm>
            <a:off x="323528" y="5157192"/>
            <a:ext cx="3416320" cy="369332"/>
          </a:xfrm>
          <a:prstGeom prst="rect">
            <a:avLst/>
          </a:prstGeom>
          <a:noFill/>
        </p:spPr>
        <p:txBody>
          <a:bodyPr wrap="none" rtlCol="0">
            <a:spAutoFit/>
          </a:bodyPr>
          <a:lstStyle/>
          <a:p>
            <a:pPr defTabSz="914400"/>
            <a:r>
              <a:rPr lang="ja-JP" altLang="en-US" dirty="0">
                <a:solidFill>
                  <a:prstClr val="black"/>
                </a:solidFill>
                <a:latin typeface="Arial"/>
                <a:ea typeface="メイリオ"/>
              </a:rPr>
              <a:t>科学的根拠に基づく取り組みを</a:t>
            </a:r>
          </a:p>
        </p:txBody>
      </p:sp>
      <p:sp>
        <p:nvSpPr>
          <p:cNvPr id="5" name="スライド番号プレースホルダー 4"/>
          <p:cNvSpPr>
            <a:spLocks noGrp="1"/>
          </p:cNvSpPr>
          <p:nvPr>
            <p:ph type="sldNum" sz="quarter" idx="12"/>
          </p:nvPr>
        </p:nvSpPr>
        <p:spPr/>
        <p:txBody>
          <a:bodyPr/>
          <a:lstStyle/>
          <a:p>
            <a:pPr>
              <a:defRPr/>
            </a:pPr>
            <a:fld id="{8859C5CB-BFD4-4E8B-80D4-08AC087C1687}" type="slidenum">
              <a:rPr lang="ja-JP" altLang="en-US" smtClean="0">
                <a:solidFill>
                  <a:prstClr val="black">
                    <a:tint val="75000"/>
                  </a:prstClr>
                </a:solidFill>
                <a:latin typeface="Arial"/>
                <a:ea typeface="メイリオ"/>
              </a:rPr>
              <a:pPr>
                <a:defRPr/>
              </a:pPr>
              <a:t>41</a:t>
            </a:fld>
            <a:endParaRPr lang="ja-JP" altLang="en-US" dirty="0">
              <a:solidFill>
                <a:prstClr val="black">
                  <a:tint val="75000"/>
                </a:prstClr>
              </a:solidFill>
              <a:latin typeface="Arial"/>
              <a:ea typeface="メイリオ"/>
            </a:endParaRPr>
          </a:p>
        </p:txBody>
      </p:sp>
      <p:sp>
        <p:nvSpPr>
          <p:cNvPr id="32" name="テキスト ボックス 31"/>
          <p:cNvSpPr txBox="1"/>
          <p:nvPr/>
        </p:nvSpPr>
        <p:spPr>
          <a:xfrm>
            <a:off x="360000" y="179999"/>
            <a:ext cx="1107996" cy="360000"/>
          </a:xfrm>
          <a:prstGeom prst="rect">
            <a:avLst/>
          </a:prstGeom>
          <a:solidFill>
            <a:srgbClr val="0041FF"/>
          </a:solidFill>
        </p:spPr>
        <p:txBody>
          <a:bodyPr wrap="none" tIns="72000" bIns="0" rtlCol="0">
            <a:spAutoFit/>
          </a:bodyPr>
          <a:lstStyle/>
          <a:p>
            <a:pPr algn="ctr" defTabSz="914400"/>
            <a:r>
              <a:rPr lang="ja-JP" altLang="en-US" b="1" dirty="0">
                <a:solidFill>
                  <a:prstClr val="white"/>
                </a:solidFill>
                <a:latin typeface="Arial"/>
                <a:ea typeface="メイリオ"/>
              </a:rPr>
              <a:t>リスコミ</a:t>
            </a:r>
          </a:p>
        </p:txBody>
      </p:sp>
    </p:spTree>
    <p:extLst>
      <p:ext uri="{BB962C8B-B14F-4D97-AF65-F5344CB8AC3E}">
        <p14:creationId xmlns:p14="http://schemas.microsoft.com/office/powerpoint/2010/main" val="41570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20000" y="44624"/>
            <a:ext cx="8100392" cy="720080"/>
          </a:xfrm>
        </p:spPr>
        <p:txBody>
          <a:bodyPr>
            <a:noAutofit/>
          </a:bodyPr>
          <a:lstStyle/>
          <a:p>
            <a:r>
              <a:rPr lang="ja-JP" altLang="en-US" sz="3000" dirty="0">
                <a:latin typeface="ＭＳ Ｐゴシック" pitchFamily="50" charset="-128"/>
              </a:rPr>
              <a:t>リスクメッセージを伝えるとき４つの義務</a:t>
            </a:r>
          </a:p>
        </p:txBody>
      </p:sp>
      <p:sp>
        <p:nvSpPr>
          <p:cNvPr id="3" name="スライド番号プレースホルダー 2"/>
          <p:cNvSpPr>
            <a:spLocks noGrp="1"/>
          </p:cNvSpPr>
          <p:nvPr>
            <p:ph type="sldNum" sz="quarter" idx="12"/>
          </p:nvPr>
        </p:nvSpPr>
        <p:spPr/>
        <p:txBody>
          <a:bodyPr/>
          <a:lstStyle/>
          <a:p>
            <a:pPr>
              <a:defRPr/>
            </a:pPr>
            <a:fld id="{48F6B0F5-DBAC-47C2-BE58-817F887DF1EC}" type="slidenum">
              <a:rPr lang="ja-JP" altLang="en-US" smtClean="0">
                <a:solidFill>
                  <a:prstClr val="black">
                    <a:tint val="75000"/>
                  </a:prstClr>
                </a:solidFill>
                <a:latin typeface="Arial"/>
                <a:ea typeface="メイリオ"/>
              </a:rPr>
              <a:pPr>
                <a:defRPr/>
              </a:pPr>
              <a:t>42</a:t>
            </a:fld>
            <a:endParaRPr lang="ja-JP" altLang="en-US" dirty="0">
              <a:solidFill>
                <a:prstClr val="black">
                  <a:tint val="75000"/>
                </a:prstClr>
              </a:solidFill>
              <a:latin typeface="Arial"/>
              <a:ea typeface="メイリオ"/>
            </a:endParaRPr>
          </a:p>
        </p:txBody>
      </p:sp>
      <p:sp>
        <p:nvSpPr>
          <p:cNvPr id="15363" name="Rectangle 3"/>
          <p:cNvSpPr>
            <a:spLocks noGrp="1" noChangeArrowheads="1"/>
          </p:cNvSpPr>
          <p:nvPr>
            <p:ph type="body" idx="4294967295"/>
          </p:nvPr>
        </p:nvSpPr>
        <p:spPr>
          <a:xfrm>
            <a:off x="360001" y="1268413"/>
            <a:ext cx="8532480" cy="5184775"/>
          </a:xfrm>
        </p:spPr>
        <p:txBody>
          <a:bodyPr>
            <a:noAutofit/>
          </a:bodyPr>
          <a:lstStyle/>
          <a:p>
            <a:pPr algn="just" eaLnBrk="1">
              <a:spcBef>
                <a:spcPts val="1000"/>
              </a:spcBef>
            </a:pPr>
            <a:r>
              <a:rPr lang="ja-JP" altLang="en-US" sz="2500" dirty="0">
                <a:latin typeface="+mn-ea"/>
              </a:rPr>
              <a:t>リスクに直面している人々が、その被害を避けることができるように情報を与えなければならない：実用的義務</a:t>
            </a:r>
            <a:endParaRPr lang="en-US" altLang="ja-JP" sz="2500" dirty="0">
              <a:latin typeface="+mn-ea"/>
            </a:endParaRPr>
          </a:p>
          <a:p>
            <a:pPr algn="just" eaLnBrk="1">
              <a:spcBef>
                <a:spcPts val="1000"/>
              </a:spcBef>
            </a:pPr>
            <a:r>
              <a:rPr lang="ja-JP" altLang="en-US" sz="2500" dirty="0">
                <a:latin typeface="+mn-ea"/>
              </a:rPr>
              <a:t>人々が選択できるように、情報に対する権利を持っていることを保障する：道徳的義務</a:t>
            </a:r>
          </a:p>
          <a:p>
            <a:pPr algn="just" eaLnBrk="1">
              <a:spcBef>
                <a:spcPts val="1000"/>
              </a:spcBef>
            </a:pPr>
            <a:r>
              <a:rPr lang="ja-JP" altLang="en-US" sz="2500" dirty="0">
                <a:latin typeface="+mn-ea"/>
              </a:rPr>
              <a:t>人々は情報を求めていることを前提としたもの：心理的義務</a:t>
            </a:r>
          </a:p>
          <a:p>
            <a:pPr algn="just" eaLnBrk="1">
              <a:spcBef>
                <a:spcPts val="1000"/>
              </a:spcBef>
            </a:pPr>
            <a:r>
              <a:rPr lang="ja-JP" altLang="en-US" sz="2500" dirty="0">
                <a:latin typeface="+mn-ea"/>
              </a:rPr>
              <a:t>人々は、政府（行政）がリスクを効果的（リスク削減）かつ効率的な方法（費用対効果）で規制することを期待しており、この責任が政府（行政）によって適正に果たされているという情報が伝達される：制度的義務（政府に課される）　</a:t>
            </a:r>
          </a:p>
        </p:txBody>
      </p:sp>
      <p:sp>
        <p:nvSpPr>
          <p:cNvPr id="6" name="テキスト ボックス 5"/>
          <p:cNvSpPr txBox="1"/>
          <p:nvPr/>
        </p:nvSpPr>
        <p:spPr>
          <a:xfrm>
            <a:off x="360000" y="179999"/>
            <a:ext cx="1107996" cy="360000"/>
          </a:xfrm>
          <a:prstGeom prst="rect">
            <a:avLst/>
          </a:prstGeom>
          <a:solidFill>
            <a:srgbClr val="0041FF"/>
          </a:solidFill>
        </p:spPr>
        <p:txBody>
          <a:bodyPr wrap="none" tIns="72000" bIns="0" rtlCol="0">
            <a:spAutoFit/>
          </a:bodyPr>
          <a:lstStyle/>
          <a:p>
            <a:pPr algn="ctr" defTabSz="914400"/>
            <a:r>
              <a:rPr lang="ja-JP" altLang="en-US" b="1" dirty="0">
                <a:solidFill>
                  <a:prstClr val="white"/>
                </a:solidFill>
                <a:latin typeface="Arial"/>
                <a:ea typeface="メイリオ"/>
              </a:rPr>
              <a:t>リスコミ</a:t>
            </a:r>
          </a:p>
        </p:txBody>
      </p:sp>
      <p:sp>
        <p:nvSpPr>
          <p:cNvPr id="2" name="テキスト ボックス 1"/>
          <p:cNvSpPr txBox="1"/>
          <p:nvPr/>
        </p:nvSpPr>
        <p:spPr>
          <a:xfrm>
            <a:off x="2325231" y="6268522"/>
            <a:ext cx="4493538" cy="523220"/>
          </a:xfrm>
          <a:prstGeom prst="rect">
            <a:avLst/>
          </a:prstGeom>
          <a:noFill/>
        </p:spPr>
        <p:txBody>
          <a:bodyPr wrap="none" rtlCol="0">
            <a:spAutoFit/>
          </a:bodyPr>
          <a:lstStyle/>
          <a:p>
            <a:r>
              <a:rPr lang="ja-JP" altLang="en-US" sz="2800" dirty="0"/>
              <a:t>堀口逸子先生からのご教示</a:t>
            </a:r>
            <a:endParaRPr kumimoji="1" lang="ja-JP" altLang="en-US" sz="2800" dirty="0"/>
          </a:p>
        </p:txBody>
      </p:sp>
    </p:spTree>
    <p:extLst>
      <p:ext uri="{BB962C8B-B14F-4D97-AF65-F5344CB8AC3E}">
        <p14:creationId xmlns:p14="http://schemas.microsoft.com/office/powerpoint/2010/main" val="1339140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8533"/>
            <a:ext cx="8229600" cy="764185"/>
          </a:xfrm>
        </p:spPr>
        <p:txBody>
          <a:bodyPr>
            <a:noAutofit/>
          </a:bodyPr>
          <a:lstStyle/>
          <a:p>
            <a:r>
              <a:rPr lang="ja-JP" altLang="en-US" sz="3200" dirty="0"/>
              <a:t>「リスクコミュニケーションの推進方策」概要</a:t>
            </a:r>
            <a:endParaRPr kumimoji="1" lang="ja-JP" altLang="en-US" sz="3200" dirty="0"/>
          </a:p>
        </p:txBody>
      </p:sp>
      <p:sp>
        <p:nvSpPr>
          <p:cNvPr id="5" name="テキスト ボックス 4"/>
          <p:cNvSpPr txBox="1"/>
          <p:nvPr/>
        </p:nvSpPr>
        <p:spPr>
          <a:xfrm>
            <a:off x="583919" y="6436267"/>
            <a:ext cx="7976162" cy="369332"/>
          </a:xfrm>
          <a:prstGeom prst="rect">
            <a:avLst/>
          </a:prstGeom>
          <a:noFill/>
        </p:spPr>
        <p:txBody>
          <a:bodyPr wrap="none" rtlCol="0">
            <a:spAutoFit/>
          </a:bodyPr>
          <a:lstStyle/>
          <a:p>
            <a:pPr defTabSz="457200"/>
            <a:r>
              <a:rPr lang="ja-JP" altLang="en-US" dirty="0">
                <a:solidFill>
                  <a:prstClr val="black"/>
                </a:solidFill>
                <a:latin typeface="Calibri"/>
                <a:ea typeface="ＭＳ Ｐゴシック"/>
              </a:rPr>
              <a:t>文部科学省</a:t>
            </a:r>
            <a:r>
              <a:rPr lang="en-US" altLang="ja-JP" dirty="0">
                <a:solidFill>
                  <a:prstClr val="black"/>
                </a:solidFill>
                <a:latin typeface="Calibri"/>
                <a:ea typeface="ＭＳ Ｐゴシック"/>
              </a:rPr>
              <a:t> </a:t>
            </a:r>
            <a:r>
              <a:rPr lang="ja-JP" altLang="en-US" dirty="0">
                <a:solidFill>
                  <a:prstClr val="black"/>
                </a:solidFill>
                <a:latin typeface="Calibri"/>
                <a:ea typeface="ＭＳ Ｐゴシック"/>
              </a:rPr>
              <a:t>科学技術・学術審議会 「リスクコミュニケーションの推進方策」（</a:t>
            </a:r>
            <a:r>
              <a:rPr lang="en-US" altLang="ja-JP" dirty="0">
                <a:solidFill>
                  <a:prstClr val="black"/>
                </a:solidFill>
                <a:latin typeface="Calibri"/>
                <a:ea typeface="ＭＳ Ｐゴシック"/>
              </a:rPr>
              <a:t>2014</a:t>
            </a:r>
            <a:r>
              <a:rPr lang="ja-JP" altLang="en-US" dirty="0">
                <a:solidFill>
                  <a:prstClr val="black"/>
                </a:solidFill>
                <a:latin typeface="Calibri"/>
                <a:ea typeface="ＭＳ Ｐゴシック"/>
              </a:rPr>
              <a:t>）</a:t>
            </a:r>
          </a:p>
        </p:txBody>
      </p:sp>
      <p:sp>
        <p:nvSpPr>
          <p:cNvPr id="3" name="コンテンツ プレースホルダー 2"/>
          <p:cNvSpPr>
            <a:spLocks noGrp="1"/>
          </p:cNvSpPr>
          <p:nvPr>
            <p:ph idx="1"/>
          </p:nvPr>
        </p:nvSpPr>
        <p:spPr>
          <a:xfrm>
            <a:off x="428673" y="3234939"/>
            <a:ext cx="8491786" cy="873629"/>
          </a:xfrm>
          <a:ln>
            <a:solidFill>
              <a:schemeClr val="tx1"/>
            </a:solidFill>
          </a:ln>
        </p:spPr>
        <p:txBody>
          <a:bodyPr>
            <a:normAutofit fontScale="85000" lnSpcReduction="10000"/>
          </a:bodyPr>
          <a:lstStyle/>
          <a:p>
            <a:r>
              <a:rPr lang="ja-JP" altLang="en-US" sz="1800" dirty="0"/>
              <a:t>リスクに関する問題解決を目指す取組のほとんどが個人のレベルで行われている</a:t>
            </a:r>
          </a:p>
          <a:p>
            <a:r>
              <a:rPr lang="ja-JP" altLang="en-US" sz="1800" dirty="0"/>
              <a:t>発信側の話題設定の範囲と受け手側の知りたい問題の範囲にズレがあることが少なくない</a:t>
            </a:r>
          </a:p>
          <a:p>
            <a:pPr marL="0" indent="0">
              <a:buNone/>
            </a:pPr>
            <a:r>
              <a:rPr lang="ja-JP" altLang="en-US" sz="1800" dirty="0"/>
              <a:t>など、リスクコミュニケーションの基本的な視座を理解した取組が行われておらず、十分に機能していない</a:t>
            </a:r>
            <a:endParaRPr kumimoji="1" lang="ja-JP" altLang="en-US" sz="1800" dirty="0"/>
          </a:p>
        </p:txBody>
      </p:sp>
      <p:sp>
        <p:nvSpPr>
          <p:cNvPr id="7" name="テキスト ボックス 6"/>
          <p:cNvSpPr txBox="1"/>
          <p:nvPr/>
        </p:nvSpPr>
        <p:spPr>
          <a:xfrm>
            <a:off x="521766" y="901468"/>
            <a:ext cx="8291753" cy="923330"/>
          </a:xfrm>
          <a:prstGeom prst="rect">
            <a:avLst/>
          </a:prstGeom>
          <a:noFill/>
          <a:ln>
            <a:solidFill>
              <a:schemeClr val="tx1"/>
            </a:solidFill>
          </a:ln>
        </p:spPr>
        <p:txBody>
          <a:bodyPr wrap="none" rtlCol="0">
            <a:spAutoFit/>
          </a:bodyPr>
          <a:lstStyle/>
          <a:p>
            <a:pPr defTabSz="457200"/>
            <a:r>
              <a:rPr lang="ja-JP" altLang="en-US" dirty="0">
                <a:solidFill>
                  <a:prstClr val="black"/>
                </a:solidFill>
                <a:latin typeface="Calibri"/>
                <a:ea typeface="ＭＳ Ｐゴシック"/>
              </a:rPr>
              <a:t>リスクコミュニケーションの定義</a:t>
            </a:r>
          </a:p>
          <a:p>
            <a:pPr defTabSz="457200"/>
            <a:r>
              <a:rPr lang="ja-JP" altLang="en-US" dirty="0">
                <a:solidFill>
                  <a:prstClr val="black"/>
                </a:solidFill>
                <a:latin typeface="Calibri"/>
                <a:ea typeface="ＭＳ Ｐゴシック"/>
              </a:rPr>
              <a:t>「リスクのより適切なマネジメントのために、社会の各層が対話・共考・協働を通じて、</a:t>
            </a:r>
          </a:p>
          <a:p>
            <a:pPr defTabSz="457200"/>
            <a:r>
              <a:rPr lang="ja-JP" altLang="en-US" dirty="0">
                <a:solidFill>
                  <a:prstClr val="black"/>
                </a:solidFill>
                <a:latin typeface="Calibri"/>
                <a:ea typeface="ＭＳ Ｐゴシック"/>
              </a:rPr>
              <a:t>多様な情報及び見方の共有を図る活動」</a:t>
            </a:r>
          </a:p>
        </p:txBody>
      </p:sp>
      <p:sp>
        <p:nvSpPr>
          <p:cNvPr id="8" name="テキスト ボックス 7"/>
          <p:cNvSpPr txBox="1"/>
          <p:nvPr/>
        </p:nvSpPr>
        <p:spPr>
          <a:xfrm>
            <a:off x="1524000" y="2162663"/>
            <a:ext cx="6187211" cy="923330"/>
          </a:xfrm>
          <a:prstGeom prst="rect">
            <a:avLst/>
          </a:prstGeom>
          <a:noFill/>
        </p:spPr>
        <p:txBody>
          <a:bodyPr wrap="none" rtlCol="0">
            <a:spAutoFit/>
          </a:bodyPr>
          <a:lstStyle/>
          <a:p>
            <a:pPr defTabSz="457200"/>
            <a:r>
              <a:rPr lang="ja-JP" altLang="en-US" dirty="0">
                <a:solidFill>
                  <a:prstClr val="black"/>
                </a:solidFill>
                <a:latin typeface="Calibri"/>
                <a:ea typeface="ＭＳ Ｐゴシック"/>
              </a:rPr>
              <a:t>各ステークホルダーが広く互いの立場や見解を理解した上で、</a:t>
            </a:r>
          </a:p>
          <a:p>
            <a:pPr defTabSz="457200"/>
            <a:r>
              <a:rPr lang="ja-JP" altLang="en-US" dirty="0">
                <a:solidFill>
                  <a:prstClr val="black"/>
                </a:solidFill>
                <a:latin typeface="Calibri"/>
                <a:ea typeface="ＭＳ Ｐゴシック"/>
              </a:rPr>
              <a:t>それぞれの行動変容に結びつけることのできる</a:t>
            </a:r>
          </a:p>
          <a:p>
            <a:pPr defTabSz="457200"/>
            <a:r>
              <a:rPr lang="ja-JP" altLang="en-US" dirty="0">
                <a:solidFill>
                  <a:prstClr val="black"/>
                </a:solidFill>
                <a:latin typeface="Calibri"/>
                <a:ea typeface="ＭＳ Ｐゴシック"/>
              </a:rPr>
              <a:t>「</a:t>
            </a:r>
            <a:r>
              <a:rPr lang="ja-JP" altLang="en-US" b="1" u="sng" dirty="0">
                <a:solidFill>
                  <a:prstClr val="black"/>
                </a:solidFill>
                <a:latin typeface="Calibri"/>
                <a:ea typeface="ＭＳ Ｐゴシック"/>
              </a:rPr>
              <a:t>共感を生むコミュニケーション</a:t>
            </a:r>
            <a:r>
              <a:rPr lang="ja-JP" altLang="en-US" dirty="0">
                <a:solidFill>
                  <a:prstClr val="black"/>
                </a:solidFill>
                <a:latin typeface="Calibri"/>
                <a:ea typeface="ＭＳ Ｐゴシック"/>
              </a:rPr>
              <a:t>」の場を目指すべき</a:t>
            </a:r>
          </a:p>
        </p:txBody>
      </p:sp>
      <p:sp>
        <p:nvSpPr>
          <p:cNvPr id="9" name="角丸四角形吹き出し 8"/>
          <p:cNvSpPr/>
          <p:nvPr/>
        </p:nvSpPr>
        <p:spPr>
          <a:xfrm>
            <a:off x="6383865" y="1550015"/>
            <a:ext cx="2536594" cy="612648"/>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r>
              <a:rPr lang="ja-JP" altLang="en-US" sz="2000" dirty="0">
                <a:solidFill>
                  <a:prstClr val="white"/>
                </a:solidFill>
                <a:latin typeface="Calibri"/>
                <a:ea typeface="ＭＳ Ｐゴシック"/>
              </a:rPr>
              <a:t>一つの結論を導く</a:t>
            </a:r>
          </a:p>
          <a:p>
            <a:pPr algn="ctr" defTabSz="457200"/>
            <a:r>
              <a:rPr lang="ja-JP" altLang="en-US" sz="2000" dirty="0">
                <a:solidFill>
                  <a:prstClr val="white"/>
                </a:solidFill>
                <a:latin typeface="Calibri"/>
                <a:ea typeface="ＭＳ Ｐゴシック"/>
              </a:rPr>
              <a:t>ものではない</a:t>
            </a:r>
          </a:p>
        </p:txBody>
      </p:sp>
      <p:sp>
        <p:nvSpPr>
          <p:cNvPr id="10" name="下矢印 9"/>
          <p:cNvSpPr/>
          <p:nvPr/>
        </p:nvSpPr>
        <p:spPr>
          <a:xfrm>
            <a:off x="3183466" y="1841393"/>
            <a:ext cx="1354667" cy="321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11" name="四角形吹き出し 10"/>
          <p:cNvSpPr/>
          <p:nvPr/>
        </p:nvSpPr>
        <p:spPr>
          <a:xfrm>
            <a:off x="428673" y="2824412"/>
            <a:ext cx="1066800" cy="410527"/>
          </a:xfrm>
          <a:prstGeom prst="wedgeRectCallout">
            <a:avLst>
              <a:gd name="adj1" fmla="val -20833"/>
              <a:gd name="adj2" fmla="val 336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2400" dirty="0">
                <a:solidFill>
                  <a:prstClr val="white"/>
                </a:solidFill>
                <a:latin typeface="Calibri"/>
                <a:ea typeface="ＭＳ Ｐゴシック"/>
              </a:rPr>
              <a:t>課題</a:t>
            </a:r>
          </a:p>
        </p:txBody>
      </p:sp>
      <p:sp>
        <p:nvSpPr>
          <p:cNvPr id="13" name="四角形吹き出し 12"/>
          <p:cNvSpPr/>
          <p:nvPr/>
        </p:nvSpPr>
        <p:spPr>
          <a:xfrm>
            <a:off x="428673" y="4108568"/>
            <a:ext cx="1933567" cy="410527"/>
          </a:xfrm>
          <a:prstGeom prst="wedgeRectCallout">
            <a:avLst>
              <a:gd name="adj1" fmla="val -20833"/>
              <a:gd name="adj2" fmla="val 336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ja-JP" altLang="en-US" sz="2400" dirty="0">
                <a:solidFill>
                  <a:prstClr val="white"/>
                </a:solidFill>
                <a:latin typeface="Calibri"/>
                <a:ea typeface="ＭＳ Ｐゴシック"/>
              </a:rPr>
              <a:t>基本的視座</a:t>
            </a:r>
          </a:p>
        </p:txBody>
      </p:sp>
      <p:sp>
        <p:nvSpPr>
          <p:cNvPr id="14" name="テキスト ボックス 13"/>
          <p:cNvSpPr txBox="1"/>
          <p:nvPr/>
        </p:nvSpPr>
        <p:spPr>
          <a:xfrm>
            <a:off x="428673" y="4552962"/>
            <a:ext cx="3535343" cy="1754327"/>
          </a:xfrm>
          <a:prstGeom prst="rect">
            <a:avLst/>
          </a:prstGeom>
          <a:noFill/>
        </p:spPr>
        <p:txBody>
          <a:bodyPr wrap="none" rtlCol="0">
            <a:spAutoFit/>
          </a:bodyPr>
          <a:lstStyle/>
          <a:p>
            <a:pPr defTabSz="457200"/>
            <a:r>
              <a:rPr lang="ja-JP" altLang="en-US" dirty="0">
                <a:solidFill>
                  <a:prstClr val="black"/>
                </a:solidFill>
                <a:latin typeface="Calibri"/>
                <a:ea typeface="ＭＳ Ｐゴシック"/>
              </a:rPr>
              <a:t>リスク認知の違い</a:t>
            </a:r>
          </a:p>
          <a:p>
            <a:pPr defTabSz="457200"/>
            <a:r>
              <a:rPr lang="ja-JP" altLang="en-US" dirty="0">
                <a:solidFill>
                  <a:prstClr val="black"/>
                </a:solidFill>
                <a:latin typeface="Calibri"/>
                <a:ea typeface="ＭＳ Ｐゴシック"/>
              </a:rPr>
              <a:t>・ 個人と社会の違い（感情を重視）</a:t>
            </a:r>
          </a:p>
          <a:p>
            <a:pPr defTabSz="457200"/>
            <a:r>
              <a:rPr lang="ja-JP" altLang="en-US" dirty="0">
                <a:solidFill>
                  <a:prstClr val="black"/>
                </a:solidFill>
                <a:latin typeface="Calibri"/>
                <a:ea typeface="ＭＳ Ｐゴシック"/>
              </a:rPr>
              <a:t>・ 発信側と受け手側の非対称性</a:t>
            </a:r>
          </a:p>
          <a:p>
            <a:pPr defTabSz="457200"/>
            <a:r>
              <a:rPr lang="ja-JP" altLang="en-US" dirty="0">
                <a:solidFill>
                  <a:prstClr val="black"/>
                </a:solidFill>
                <a:latin typeface="Calibri"/>
                <a:ea typeface="ＭＳ Ｐゴシック"/>
              </a:rPr>
              <a:t>（リスク情報や知識に基づく）</a:t>
            </a:r>
          </a:p>
          <a:p>
            <a:pPr defTabSz="457200"/>
            <a:r>
              <a:rPr lang="ja-JP" altLang="en-US" dirty="0">
                <a:solidFill>
                  <a:prstClr val="black"/>
                </a:solidFill>
                <a:latin typeface="Calibri"/>
                <a:ea typeface="ＭＳ Ｐゴシック"/>
              </a:rPr>
              <a:t>・ 統治者視点と当事者視点の違い</a:t>
            </a:r>
          </a:p>
          <a:p>
            <a:pPr defTabSz="457200"/>
            <a:r>
              <a:rPr lang="ja-JP" altLang="en-US" dirty="0">
                <a:solidFill>
                  <a:prstClr val="black"/>
                </a:solidFill>
                <a:latin typeface="Calibri"/>
                <a:ea typeface="ＭＳ Ｐゴシック"/>
              </a:rPr>
              <a:t>（当事者であるか否かに基づく）</a:t>
            </a:r>
          </a:p>
        </p:txBody>
      </p:sp>
      <p:sp>
        <p:nvSpPr>
          <p:cNvPr id="15" name="テキスト ボックス 14"/>
          <p:cNvSpPr txBox="1"/>
          <p:nvPr/>
        </p:nvSpPr>
        <p:spPr>
          <a:xfrm>
            <a:off x="4237214" y="4305364"/>
            <a:ext cx="2597586" cy="369332"/>
          </a:xfrm>
          <a:prstGeom prst="rect">
            <a:avLst/>
          </a:prstGeom>
          <a:noFill/>
          <a:ln>
            <a:solidFill>
              <a:schemeClr val="tx1"/>
            </a:solidFill>
          </a:ln>
        </p:spPr>
        <p:txBody>
          <a:bodyPr wrap="none" rtlCol="0">
            <a:spAutoFit/>
          </a:bodyPr>
          <a:lstStyle/>
          <a:p>
            <a:pPr defTabSz="457200"/>
            <a:r>
              <a:rPr lang="ja-JP" altLang="en-US" dirty="0">
                <a:solidFill>
                  <a:prstClr val="black"/>
                </a:solidFill>
                <a:latin typeface="Calibri"/>
                <a:ea typeface="ＭＳ Ｐゴシック"/>
              </a:rPr>
              <a:t>リスク情報の効果的発信</a:t>
            </a:r>
          </a:p>
        </p:txBody>
      </p:sp>
      <p:sp>
        <p:nvSpPr>
          <p:cNvPr id="16" name="テキスト ボックス 15"/>
          <p:cNvSpPr txBox="1"/>
          <p:nvPr/>
        </p:nvSpPr>
        <p:spPr>
          <a:xfrm>
            <a:off x="4237214" y="4674696"/>
            <a:ext cx="4878259" cy="369332"/>
          </a:xfrm>
          <a:prstGeom prst="rect">
            <a:avLst/>
          </a:prstGeom>
          <a:noFill/>
          <a:ln>
            <a:solidFill>
              <a:schemeClr val="tx1"/>
            </a:solidFill>
          </a:ln>
        </p:spPr>
        <p:txBody>
          <a:bodyPr wrap="none" rtlCol="0">
            <a:spAutoFit/>
          </a:bodyPr>
          <a:lstStyle/>
          <a:p>
            <a:pPr defTabSz="457200"/>
            <a:r>
              <a:rPr lang="ja-JP" altLang="en-US" dirty="0">
                <a:solidFill>
                  <a:prstClr val="black"/>
                </a:solidFill>
                <a:latin typeface="Calibri"/>
                <a:ea typeface="ＭＳ Ｐゴシック"/>
              </a:rPr>
              <a:t>媒介機能を担う人材の中立性と専門家の独立性</a:t>
            </a:r>
          </a:p>
        </p:txBody>
      </p:sp>
      <p:sp>
        <p:nvSpPr>
          <p:cNvPr id="17" name="テキスト ボックス 16"/>
          <p:cNvSpPr txBox="1"/>
          <p:nvPr/>
        </p:nvSpPr>
        <p:spPr>
          <a:xfrm>
            <a:off x="4646039" y="5081096"/>
            <a:ext cx="4377521" cy="369332"/>
          </a:xfrm>
          <a:prstGeom prst="rect">
            <a:avLst/>
          </a:prstGeom>
          <a:noFill/>
        </p:spPr>
        <p:txBody>
          <a:bodyPr wrap="none" rtlCol="0">
            <a:spAutoFit/>
          </a:bodyPr>
          <a:lstStyle/>
          <a:p>
            <a:pPr defTabSz="457200"/>
            <a:r>
              <a:rPr lang="ja-JP" altLang="en-US" dirty="0">
                <a:solidFill>
                  <a:prstClr val="black"/>
                </a:solidFill>
                <a:latin typeface="Calibri"/>
                <a:ea typeface="ＭＳ Ｐゴシック"/>
              </a:rPr>
              <a:t>基本的な視座を踏まえた取組を行うことで、</a:t>
            </a:r>
          </a:p>
        </p:txBody>
      </p:sp>
      <p:sp>
        <p:nvSpPr>
          <p:cNvPr id="18" name="テキスト ボックス 17"/>
          <p:cNvSpPr txBox="1"/>
          <p:nvPr/>
        </p:nvSpPr>
        <p:spPr>
          <a:xfrm>
            <a:off x="5030071" y="5420014"/>
            <a:ext cx="3467616" cy="369332"/>
          </a:xfrm>
          <a:prstGeom prst="rect">
            <a:avLst/>
          </a:prstGeom>
          <a:noFill/>
        </p:spPr>
        <p:txBody>
          <a:bodyPr wrap="none" rtlCol="0">
            <a:spAutoFit/>
          </a:bodyPr>
          <a:lstStyle/>
          <a:p>
            <a:pPr defTabSz="457200"/>
            <a:r>
              <a:rPr lang="ja-JP" altLang="en-US" b="1" dirty="0">
                <a:solidFill>
                  <a:prstClr val="black"/>
                </a:solidFill>
                <a:latin typeface="Calibri"/>
                <a:ea typeface="ＭＳ Ｐゴシック"/>
              </a:rPr>
              <a:t>ステークホルダー間の信頼を醸成</a:t>
            </a:r>
          </a:p>
        </p:txBody>
      </p:sp>
      <p:sp>
        <p:nvSpPr>
          <p:cNvPr id="19" name="テキスト ボックス 18"/>
          <p:cNvSpPr txBox="1"/>
          <p:nvPr/>
        </p:nvSpPr>
        <p:spPr>
          <a:xfrm>
            <a:off x="4827371" y="6066935"/>
            <a:ext cx="3877985" cy="369332"/>
          </a:xfrm>
          <a:prstGeom prst="rect">
            <a:avLst/>
          </a:prstGeom>
          <a:noFill/>
        </p:spPr>
        <p:txBody>
          <a:bodyPr wrap="none" rtlCol="0">
            <a:spAutoFit/>
          </a:bodyPr>
          <a:lstStyle/>
          <a:p>
            <a:pPr defTabSz="457200"/>
            <a:r>
              <a:rPr lang="en-US" altLang="ja-JP" dirty="0">
                <a:solidFill>
                  <a:prstClr val="black"/>
                </a:solidFill>
                <a:latin typeface="Calibri"/>
                <a:ea typeface="ＭＳ Ｐゴシック"/>
              </a:rPr>
              <a:t>『</a:t>
            </a:r>
            <a:r>
              <a:rPr lang="ja-JP" altLang="en-US" dirty="0">
                <a:solidFill>
                  <a:prstClr val="black"/>
                </a:solidFill>
                <a:latin typeface="Calibri"/>
                <a:ea typeface="ＭＳ Ｐゴシック"/>
              </a:rPr>
              <a:t>対話・共考・協働</a:t>
            </a:r>
            <a:r>
              <a:rPr lang="en-US" altLang="ja-JP" dirty="0">
                <a:solidFill>
                  <a:prstClr val="black"/>
                </a:solidFill>
                <a:latin typeface="Calibri"/>
                <a:ea typeface="ＭＳ Ｐゴシック"/>
              </a:rPr>
              <a:t>』</a:t>
            </a:r>
            <a:r>
              <a:rPr lang="ja-JP" altLang="en-US" dirty="0">
                <a:solidFill>
                  <a:prstClr val="black"/>
                </a:solidFill>
                <a:latin typeface="Calibri"/>
                <a:ea typeface="ＭＳ Ｐゴシック"/>
              </a:rPr>
              <a:t>の実践の積み重ね</a:t>
            </a:r>
          </a:p>
        </p:txBody>
      </p:sp>
      <p:sp>
        <p:nvSpPr>
          <p:cNvPr id="20" name="右カーブ矢印 19"/>
          <p:cNvSpPr/>
          <p:nvPr/>
        </p:nvSpPr>
        <p:spPr>
          <a:xfrm>
            <a:off x="6228339" y="5789346"/>
            <a:ext cx="254000" cy="33866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black"/>
              </a:solidFill>
              <a:latin typeface="Calibri"/>
              <a:ea typeface="ＭＳ Ｐゴシック"/>
            </a:endParaRPr>
          </a:p>
        </p:txBody>
      </p:sp>
      <p:sp>
        <p:nvSpPr>
          <p:cNvPr id="23" name="右カーブ矢印 22"/>
          <p:cNvSpPr/>
          <p:nvPr/>
        </p:nvSpPr>
        <p:spPr>
          <a:xfrm>
            <a:off x="6727874" y="5769211"/>
            <a:ext cx="254000" cy="338667"/>
          </a:xfrm>
          <a:prstGeom prst="curvedRightArrow">
            <a:avLst/>
          </a:prstGeom>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black"/>
              </a:solidFill>
              <a:latin typeface="Calibri"/>
              <a:ea typeface="ＭＳ Ｐゴシック"/>
            </a:endParaRPr>
          </a:p>
        </p:txBody>
      </p:sp>
      <p:sp>
        <p:nvSpPr>
          <p:cNvPr id="24" name="右矢印 23"/>
          <p:cNvSpPr/>
          <p:nvPr/>
        </p:nvSpPr>
        <p:spPr>
          <a:xfrm>
            <a:off x="3964015" y="5398279"/>
            <a:ext cx="863355" cy="5402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70CE74D2-4C54-8649-92B1-00C1FF440609}" type="slidenum">
              <a:rPr lang="ja-JP" altLang="en-US" smtClean="0">
                <a:solidFill>
                  <a:prstClr val="black">
                    <a:tint val="75000"/>
                  </a:prstClr>
                </a:solidFill>
                <a:latin typeface="Calibri"/>
                <a:ea typeface="ＭＳ Ｐゴシック"/>
              </a:rPr>
              <a:pPr/>
              <a:t>43</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815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wipe(down)">
                                      <p:cBhvr>
                                        <p:cTn id="23" dur="500"/>
                                        <p:tgtEl>
                                          <p:spTgt spid="3">
                                            <p:bg/>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down)">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P spid="9" grpId="0" animBg="1"/>
      <p:bldP spid="10" grpId="0" animBg="1"/>
      <p:bldP spid="11" grpId="0" animBg="1"/>
      <p:bldP spid="13" grpId="0" animBg="1"/>
      <p:bldP spid="14" grpId="0"/>
      <p:bldP spid="15" grpId="0" animBg="1"/>
      <p:bldP spid="16" grpId="0" animBg="1"/>
      <p:bldP spid="17" grpId="0"/>
      <p:bldP spid="18" grpId="0"/>
      <p:bldP spid="19" grpId="0"/>
      <p:bldP spid="20" grpId="0" animBg="1"/>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44</a:t>
            </a:fld>
            <a:endParaRPr lang="ja-JP" altLang="en-US">
              <a:solidFill>
                <a:prstClr val="black">
                  <a:tint val="75000"/>
                </a:prstClr>
              </a:solidFill>
              <a:latin typeface="Calibri"/>
              <a:ea typeface="ＭＳ Ｐゴシック"/>
            </a:endParaRPr>
          </a:p>
        </p:txBody>
      </p:sp>
      <p:pic>
        <p:nvPicPr>
          <p:cNvPr id="5" name="図 4" descr="スクリーンショット 2015-09-11 11.32.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400"/>
            <a:ext cx="9144000" cy="6040265"/>
          </a:xfrm>
          <a:prstGeom prst="rect">
            <a:avLst/>
          </a:prstGeom>
        </p:spPr>
      </p:pic>
      <p:sp>
        <p:nvSpPr>
          <p:cNvPr id="7" name="テキスト ボックス 6"/>
          <p:cNvSpPr txBox="1"/>
          <p:nvPr/>
        </p:nvSpPr>
        <p:spPr>
          <a:xfrm>
            <a:off x="457200" y="5682164"/>
            <a:ext cx="3386829" cy="646331"/>
          </a:xfrm>
          <a:prstGeom prst="rect">
            <a:avLst/>
          </a:prstGeom>
          <a:solidFill>
            <a:srgbClr val="0000FF"/>
          </a:solidFill>
        </p:spPr>
        <p:txBody>
          <a:bodyPr wrap="square" rtlCol="0">
            <a:spAutoFit/>
          </a:bodyPr>
          <a:lstStyle/>
          <a:p>
            <a:r>
              <a:rPr lang="ja-JP" altLang="en-US" sz="3600" dirty="0">
                <a:solidFill>
                  <a:prstClr val="white"/>
                </a:solidFill>
                <a:latin typeface="Calibri"/>
                <a:ea typeface="ＭＳ Ｐゴシック"/>
              </a:rPr>
              <a:t>食べるのを支援</a:t>
            </a:r>
            <a:endParaRPr lang="en-US" altLang="ja-JP" sz="3600" dirty="0">
              <a:solidFill>
                <a:prstClr val="white"/>
              </a:solidFill>
              <a:latin typeface="Calibri"/>
              <a:ea typeface="ＭＳ Ｐゴシック"/>
            </a:endParaRPr>
          </a:p>
        </p:txBody>
      </p:sp>
      <p:sp>
        <p:nvSpPr>
          <p:cNvPr id="8" name="テキスト ボックス 7"/>
          <p:cNvSpPr txBox="1"/>
          <p:nvPr/>
        </p:nvSpPr>
        <p:spPr>
          <a:xfrm>
            <a:off x="4492079" y="5682164"/>
            <a:ext cx="4122242" cy="646331"/>
          </a:xfrm>
          <a:prstGeom prst="rect">
            <a:avLst/>
          </a:prstGeom>
          <a:solidFill>
            <a:srgbClr val="FF0000"/>
          </a:solidFill>
        </p:spPr>
        <p:txBody>
          <a:bodyPr wrap="square" rtlCol="0">
            <a:spAutoFit/>
          </a:bodyPr>
          <a:lstStyle/>
          <a:p>
            <a:r>
              <a:rPr lang="ja-JP" altLang="en-US" sz="3600" dirty="0">
                <a:solidFill>
                  <a:prstClr val="white"/>
                </a:solidFill>
                <a:latin typeface="Calibri"/>
                <a:ea typeface="ＭＳ Ｐゴシック"/>
              </a:rPr>
              <a:t>食べないように助言</a:t>
            </a:r>
          </a:p>
        </p:txBody>
      </p:sp>
    </p:spTree>
    <p:extLst>
      <p:ext uri="{BB962C8B-B14F-4D97-AF65-F5344CB8AC3E}">
        <p14:creationId xmlns:p14="http://schemas.microsoft.com/office/powerpoint/2010/main" val="18816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　　　　　　　損失余命</a:t>
            </a:r>
            <a:r>
              <a:rPr kumimoji="1" lang="ja-JP" altLang="en-US" sz="2800" dirty="0"/>
              <a:t>（岡敏弘先生による）</a:t>
            </a:r>
            <a:br>
              <a:rPr lang="en-US" altLang="ja-JP" sz="2800" dirty="0"/>
            </a:br>
            <a:r>
              <a:rPr lang="en-US" altLang="ja-JP" sz="2800" dirty="0"/>
              <a:t>Loss of life expectancy</a:t>
            </a:r>
            <a:endParaRPr kumimoji="1" lang="ja-JP" altLang="en-US" sz="28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4131475911"/>
              </p:ext>
            </p:extLst>
          </p:nvPr>
        </p:nvGraphicFramePr>
        <p:xfrm>
          <a:off x="395536" y="1340768"/>
          <a:ext cx="8229600" cy="4422102"/>
        </p:xfrm>
        <a:graphic>
          <a:graphicData uri="http://schemas.openxmlformats.org/drawingml/2006/table">
            <a:tbl>
              <a:tblPr firstRow="1" bandRow="1">
                <a:tableStyleId>{5C22544A-7EE6-4342-B048-85BDC9FD1C3A}</a:tableStyleId>
              </a:tblPr>
              <a:tblGrid>
                <a:gridCol w="2098576">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07939">
                <a:tc>
                  <a:txBody>
                    <a:bodyPr/>
                    <a:lstStyle/>
                    <a:p>
                      <a:pPr algn="ctr"/>
                      <a:r>
                        <a:rPr kumimoji="1" lang="ja-JP" altLang="en-US" sz="4400" b="0" dirty="0">
                          <a:latin typeface="+mj-ea"/>
                          <a:ea typeface="+mj-ea"/>
                        </a:rPr>
                        <a:t>年齢</a:t>
                      </a:r>
                    </a:p>
                  </a:txBody>
                  <a:tcPr/>
                </a:tc>
                <a:tc>
                  <a:txBody>
                    <a:bodyPr/>
                    <a:lstStyle/>
                    <a:p>
                      <a:pPr algn="ctr"/>
                      <a:r>
                        <a:rPr kumimoji="1" lang="ja-JP" altLang="en-US" sz="2800" b="0" dirty="0"/>
                        <a:t>損失余命</a:t>
                      </a:r>
                      <a:endParaRPr kumimoji="1" lang="en-US" altLang="ja-JP" sz="2800" b="0" dirty="0"/>
                    </a:p>
                    <a:p>
                      <a:pPr algn="ctr"/>
                      <a:r>
                        <a:rPr kumimoji="1" lang="ja-JP" altLang="en-US" b="0" dirty="0"/>
                        <a:t>（日</a:t>
                      </a:r>
                      <a:r>
                        <a:rPr kumimoji="1" lang="en-US" altLang="ja-JP" b="0" dirty="0"/>
                        <a:t>/</a:t>
                      </a:r>
                      <a:r>
                        <a:rPr kumimoji="1" lang="ja-JP" altLang="en-US" b="0" dirty="0"/>
                        <a:t>実効線量</a:t>
                      </a:r>
                      <a:r>
                        <a:rPr kumimoji="1" lang="en-US" altLang="ja-JP" b="0" dirty="0"/>
                        <a:t>[</a:t>
                      </a:r>
                      <a:r>
                        <a:rPr kumimoji="1" lang="ja-JP" altLang="en-US" b="0" dirty="0" err="1"/>
                        <a:t>ｍ</a:t>
                      </a:r>
                      <a:r>
                        <a:rPr kumimoji="1" lang="en-US" altLang="ja-JP" b="0" dirty="0" err="1"/>
                        <a:t>Sv</a:t>
                      </a:r>
                      <a:r>
                        <a:rPr kumimoji="1" lang="en-US" altLang="ja-JP" b="0" dirty="0"/>
                        <a:t>])</a:t>
                      </a:r>
                      <a:endParaRPr kumimoji="1" lang="ja-JP" altLang="en-US" b="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mn-lt"/>
                          <a:ea typeface="+mn-ea"/>
                          <a:cs typeface="+mn-cs"/>
                        </a:rPr>
                        <a:t>損失余命</a:t>
                      </a:r>
                      <a:endParaRPr kumimoji="1" lang="en-US" altLang="ja-JP" sz="28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n-lt"/>
                          <a:ea typeface="+mn-ea"/>
                          <a:cs typeface="+mn-cs"/>
                        </a:rPr>
                        <a:t>（秒</a:t>
                      </a:r>
                      <a:r>
                        <a:rPr kumimoji="1" lang="en-US" altLang="ja-JP" sz="1800" b="0" i="0" u="none" strike="noStrike" kern="1200" cap="none" spc="0" normalizeH="0" baseline="0" noProof="0" dirty="0">
                          <a:ln>
                            <a:noFill/>
                          </a:ln>
                          <a:solidFill>
                            <a:prstClr val="white"/>
                          </a:solidFill>
                          <a:effectLst/>
                          <a:uLnTx/>
                          <a:uFillTx/>
                          <a:latin typeface="+mn-lt"/>
                          <a:ea typeface="+mn-ea"/>
                          <a:cs typeface="+mn-cs"/>
                        </a:rPr>
                        <a:t>/</a:t>
                      </a:r>
                      <a:r>
                        <a:rPr kumimoji="1" lang="ja-JP" altLang="en-US" sz="1800" b="0" i="0" u="none" strike="noStrike" kern="1200" cap="none" spc="0" normalizeH="0" baseline="0" noProof="0" dirty="0">
                          <a:ln>
                            <a:noFill/>
                          </a:ln>
                          <a:solidFill>
                            <a:prstClr val="white"/>
                          </a:solidFill>
                          <a:effectLst/>
                          <a:uLnTx/>
                          <a:uFillTx/>
                          <a:latin typeface="+mn-lt"/>
                          <a:ea typeface="+mn-ea"/>
                          <a:cs typeface="+mn-cs"/>
                        </a:rPr>
                        <a:t>経口摂取</a:t>
                      </a:r>
                      <a:r>
                        <a:rPr kumimoji="1" lang="en-US" altLang="ja-JP" sz="1800" b="0" i="0" u="none" strike="noStrike" kern="1200" cap="none" spc="0" normalizeH="0" baseline="0" noProof="0" dirty="0" err="1">
                          <a:ln>
                            <a:noFill/>
                          </a:ln>
                          <a:solidFill>
                            <a:prstClr val="white"/>
                          </a:solidFill>
                          <a:effectLst/>
                          <a:uLnTx/>
                          <a:uFillTx/>
                          <a:latin typeface="+mn-lt"/>
                          <a:ea typeface="+mn-ea"/>
                          <a:cs typeface="+mn-cs"/>
                        </a:rPr>
                        <a:t>Bq</a:t>
                      </a:r>
                      <a:r>
                        <a:rPr kumimoji="1" lang="en-US" altLang="ja-JP" sz="1800" b="0" i="0" u="none" strike="noStrike" kern="1200" cap="none" spc="0" normalizeH="0" baseline="0" noProof="0" dirty="0">
                          <a:ln>
                            <a:noFill/>
                          </a:ln>
                          <a:solidFill>
                            <a:prstClr val="white"/>
                          </a:solidFill>
                          <a:effectLst/>
                          <a:uLnTx/>
                          <a:uFillTx/>
                          <a:latin typeface="+mn-lt"/>
                          <a:ea typeface="+mn-ea"/>
                          <a:cs typeface="+mn-cs"/>
                        </a:rPr>
                        <a:t>)</a:t>
                      </a:r>
                      <a:endParaRPr kumimoji="1" lang="ja-JP" altLang="en-US" sz="1800" b="0" i="0" u="none" strike="noStrike" kern="1200" cap="none" spc="0" normalizeH="0" baseline="0" noProof="0" dirty="0">
                        <a:ln>
                          <a:noFill/>
                        </a:ln>
                        <a:solidFill>
                          <a:prstClr val="white"/>
                        </a:solidFill>
                        <a:effectLst/>
                        <a:uLnTx/>
                        <a:uFillTx/>
                        <a:latin typeface="+mn-lt"/>
                        <a:ea typeface="+mn-ea"/>
                        <a:cs typeface="+mn-cs"/>
                      </a:endParaRPr>
                    </a:p>
                  </a:txBody>
                  <a:tcPr/>
                </a:tc>
                <a:extLst>
                  <a:ext uri="{0D108BD9-81ED-4DB2-BD59-A6C34878D82A}">
                    <a16:rowId xmlns:a16="http://schemas.microsoft.com/office/drawing/2014/main" val="10000"/>
                  </a:ext>
                </a:extLst>
              </a:tr>
              <a:tr h="605293">
                <a:tc>
                  <a:txBody>
                    <a:bodyPr/>
                    <a:lstStyle/>
                    <a:p>
                      <a:pPr algn="ctr"/>
                      <a:r>
                        <a:rPr kumimoji="1" lang="ja-JP" altLang="en-US" sz="2800" dirty="0"/>
                        <a:t>０</a:t>
                      </a:r>
                    </a:p>
                  </a:txBody>
                  <a:tcPr/>
                </a:tc>
                <a:tc>
                  <a:txBody>
                    <a:bodyPr/>
                    <a:lstStyle/>
                    <a:p>
                      <a:pPr algn="ctr"/>
                      <a:r>
                        <a:rPr kumimoji="1" lang="ja-JP" altLang="en-US" sz="2800" dirty="0"/>
                        <a:t>１．７</a:t>
                      </a:r>
                    </a:p>
                  </a:txBody>
                  <a:tcPr/>
                </a:tc>
                <a:tc>
                  <a:txBody>
                    <a:bodyPr/>
                    <a:lstStyle/>
                    <a:p>
                      <a:pPr algn="ctr"/>
                      <a:r>
                        <a:rPr kumimoji="1" lang="ja-JP" altLang="en-US" sz="2800" dirty="0"/>
                        <a:t>３．５</a:t>
                      </a:r>
                    </a:p>
                  </a:txBody>
                  <a:tcPr/>
                </a:tc>
                <a:extLst>
                  <a:ext uri="{0D108BD9-81ED-4DB2-BD59-A6C34878D82A}">
                    <a16:rowId xmlns:a16="http://schemas.microsoft.com/office/drawing/2014/main" val="10001"/>
                  </a:ext>
                </a:extLst>
              </a:tr>
              <a:tr h="605293">
                <a:tc>
                  <a:txBody>
                    <a:bodyPr/>
                    <a:lstStyle/>
                    <a:p>
                      <a:pPr algn="ctr"/>
                      <a:r>
                        <a:rPr kumimoji="1" lang="ja-JP" altLang="en-US" sz="2800" dirty="0"/>
                        <a:t>０－９</a:t>
                      </a:r>
                    </a:p>
                  </a:txBody>
                  <a:tcPr/>
                </a:tc>
                <a:tc>
                  <a:txBody>
                    <a:bodyPr/>
                    <a:lstStyle/>
                    <a:p>
                      <a:pPr algn="ctr"/>
                      <a:r>
                        <a:rPr kumimoji="1" lang="ja-JP" altLang="en-US" sz="2800" dirty="0"/>
                        <a:t>１．４</a:t>
                      </a:r>
                    </a:p>
                  </a:txBody>
                  <a:tcPr/>
                </a:tc>
                <a:tc>
                  <a:txBody>
                    <a:bodyPr/>
                    <a:lstStyle/>
                    <a:p>
                      <a:pPr algn="ctr"/>
                      <a:r>
                        <a:rPr kumimoji="1" lang="ja-JP" altLang="en-US" sz="2800" dirty="0"/>
                        <a:t>１．４</a:t>
                      </a:r>
                    </a:p>
                  </a:txBody>
                  <a:tcPr/>
                </a:tc>
                <a:extLst>
                  <a:ext uri="{0D108BD9-81ED-4DB2-BD59-A6C34878D82A}">
                    <a16:rowId xmlns:a16="http://schemas.microsoft.com/office/drawing/2014/main" val="10002"/>
                  </a:ext>
                </a:extLst>
              </a:tr>
              <a:tr h="605293">
                <a:tc>
                  <a:txBody>
                    <a:bodyPr/>
                    <a:lstStyle/>
                    <a:p>
                      <a:pPr algn="ctr"/>
                      <a:r>
                        <a:rPr kumimoji="1" lang="ja-JP" altLang="en-US" sz="2800" dirty="0"/>
                        <a:t>１０－１９</a:t>
                      </a:r>
                    </a:p>
                  </a:txBody>
                  <a:tcPr/>
                </a:tc>
                <a:tc>
                  <a:txBody>
                    <a:bodyPr/>
                    <a:lstStyle/>
                    <a:p>
                      <a:pPr algn="ctr"/>
                      <a:r>
                        <a:rPr kumimoji="1" lang="ja-JP" altLang="en-US" sz="2800" dirty="0"/>
                        <a:t>１．０</a:t>
                      </a:r>
                    </a:p>
                  </a:txBody>
                  <a:tcPr/>
                </a:tc>
                <a:tc>
                  <a:txBody>
                    <a:bodyPr/>
                    <a:lstStyle/>
                    <a:p>
                      <a:pPr algn="ctr"/>
                      <a:r>
                        <a:rPr kumimoji="1" lang="ja-JP" altLang="en-US" sz="2800" dirty="0"/>
                        <a:t>１．３</a:t>
                      </a:r>
                    </a:p>
                  </a:txBody>
                  <a:tcPr/>
                </a:tc>
                <a:extLst>
                  <a:ext uri="{0D108BD9-81ED-4DB2-BD59-A6C34878D82A}">
                    <a16:rowId xmlns:a16="http://schemas.microsoft.com/office/drawing/2014/main" val="10003"/>
                  </a:ext>
                </a:extLst>
              </a:tr>
              <a:tr h="605293">
                <a:tc>
                  <a:txBody>
                    <a:bodyPr/>
                    <a:lstStyle/>
                    <a:p>
                      <a:pPr algn="ctr"/>
                      <a:r>
                        <a:rPr kumimoji="1" lang="ja-JP" altLang="en-US" sz="2800" dirty="0"/>
                        <a:t>２０－３４</a:t>
                      </a:r>
                    </a:p>
                  </a:txBody>
                  <a:tcPr/>
                </a:tc>
                <a:tc>
                  <a:txBody>
                    <a:bodyPr/>
                    <a:lstStyle/>
                    <a:p>
                      <a:pPr algn="ctr"/>
                      <a:r>
                        <a:rPr kumimoji="1" lang="ja-JP" altLang="en-US" sz="2800" dirty="0"/>
                        <a:t>０．６</a:t>
                      </a:r>
                    </a:p>
                  </a:txBody>
                  <a:tcPr/>
                </a:tc>
                <a:tc>
                  <a:txBody>
                    <a:bodyPr/>
                    <a:lstStyle/>
                    <a:p>
                      <a:pPr algn="ctr"/>
                      <a:r>
                        <a:rPr kumimoji="1" lang="ja-JP" altLang="en-US" sz="2800" dirty="0"/>
                        <a:t>０．８</a:t>
                      </a:r>
                    </a:p>
                  </a:txBody>
                  <a:tcPr/>
                </a:tc>
                <a:extLst>
                  <a:ext uri="{0D108BD9-81ED-4DB2-BD59-A6C34878D82A}">
                    <a16:rowId xmlns:a16="http://schemas.microsoft.com/office/drawing/2014/main" val="10004"/>
                  </a:ext>
                </a:extLst>
              </a:tr>
              <a:tr h="559321">
                <a:tc>
                  <a:txBody>
                    <a:bodyPr/>
                    <a:lstStyle/>
                    <a:p>
                      <a:pPr algn="ctr"/>
                      <a:r>
                        <a:rPr kumimoji="1" lang="ja-JP" altLang="en-US" sz="2800" dirty="0"/>
                        <a:t>３５－４９</a:t>
                      </a:r>
                    </a:p>
                  </a:txBody>
                  <a:tcPr/>
                </a:tc>
                <a:tc>
                  <a:txBody>
                    <a:bodyPr/>
                    <a:lstStyle/>
                    <a:p>
                      <a:pPr algn="ctr"/>
                      <a:r>
                        <a:rPr kumimoji="1" lang="ja-JP" altLang="en-US" sz="2800" dirty="0"/>
                        <a:t>０．３</a:t>
                      </a:r>
                    </a:p>
                  </a:txBody>
                  <a:tcPr/>
                </a:tc>
                <a:tc>
                  <a:txBody>
                    <a:bodyPr/>
                    <a:lstStyle/>
                    <a:p>
                      <a:pPr algn="ctr"/>
                      <a:r>
                        <a:rPr kumimoji="1" lang="ja-JP" altLang="en-US" sz="2800" dirty="0"/>
                        <a:t>０．４</a:t>
                      </a:r>
                    </a:p>
                  </a:txBody>
                  <a:tcPr/>
                </a:tc>
                <a:extLst>
                  <a:ext uri="{0D108BD9-81ED-4DB2-BD59-A6C34878D82A}">
                    <a16:rowId xmlns:a16="http://schemas.microsoft.com/office/drawing/2014/main" val="10005"/>
                  </a:ext>
                </a:extLst>
              </a:tr>
              <a:tr h="533670">
                <a:tc>
                  <a:txBody>
                    <a:bodyPr/>
                    <a:lstStyle/>
                    <a:p>
                      <a:pPr algn="ctr"/>
                      <a:r>
                        <a:rPr kumimoji="1" lang="ja-JP" altLang="en-US" sz="2800" dirty="0"/>
                        <a:t>５０－</a:t>
                      </a:r>
                    </a:p>
                  </a:txBody>
                  <a:tcPr/>
                </a:tc>
                <a:tc>
                  <a:txBody>
                    <a:bodyPr/>
                    <a:lstStyle/>
                    <a:p>
                      <a:pPr algn="ctr"/>
                      <a:r>
                        <a:rPr kumimoji="1" lang="ja-JP" altLang="en-US" sz="2800" dirty="0"/>
                        <a:t>０．１</a:t>
                      </a:r>
                    </a:p>
                  </a:txBody>
                  <a:tcPr/>
                </a:tc>
                <a:tc>
                  <a:txBody>
                    <a:bodyPr/>
                    <a:lstStyle/>
                    <a:p>
                      <a:pPr algn="ctr"/>
                      <a:r>
                        <a:rPr kumimoji="1" lang="ja-JP" altLang="en-US" sz="2800" dirty="0"/>
                        <a:t>０．１</a:t>
                      </a:r>
                    </a:p>
                  </a:txBody>
                  <a:tcPr/>
                </a:tc>
                <a:extLst>
                  <a:ext uri="{0D108BD9-81ED-4DB2-BD59-A6C34878D82A}">
                    <a16:rowId xmlns:a16="http://schemas.microsoft.com/office/drawing/2014/main" val="10006"/>
                  </a:ext>
                </a:extLst>
              </a:tr>
            </a:tbl>
          </a:graphicData>
        </a:graphic>
      </p:graphicFrame>
      <p:sp>
        <p:nvSpPr>
          <p:cNvPr id="4" name="スライド番号プレースホルダー 3"/>
          <p:cNvSpPr>
            <a:spLocks noGrp="1"/>
          </p:cNvSpPr>
          <p:nvPr>
            <p:ph type="sldNum" sz="quarter" idx="12"/>
          </p:nvPr>
        </p:nvSpPr>
        <p:spPr/>
        <p:txBody>
          <a:bodyPr/>
          <a:lstStyle/>
          <a:p>
            <a:fld id="{B423FCE1-B9B9-604A-B3C6-272128862732}" type="slidenum">
              <a:rPr lang="ja-JP" altLang="en-US" smtClean="0">
                <a:solidFill>
                  <a:prstClr val="black">
                    <a:tint val="75000"/>
                  </a:prstClr>
                </a:solidFill>
              </a:rPr>
              <a:pPr/>
              <a:t>45</a:t>
            </a:fld>
            <a:endParaRPr lang="ja-JP" altLang="en-US">
              <a:solidFill>
                <a:prstClr val="black">
                  <a:tint val="75000"/>
                </a:prstClr>
              </a:solidFill>
            </a:endParaRPr>
          </a:p>
        </p:txBody>
      </p:sp>
      <p:sp>
        <p:nvSpPr>
          <p:cNvPr id="6" name="テキスト ボックス 5"/>
          <p:cNvSpPr txBox="1"/>
          <p:nvPr/>
        </p:nvSpPr>
        <p:spPr>
          <a:xfrm>
            <a:off x="755576" y="5845914"/>
            <a:ext cx="7985520" cy="646331"/>
          </a:xfrm>
          <a:prstGeom prst="rect">
            <a:avLst/>
          </a:prstGeom>
          <a:noFill/>
        </p:spPr>
        <p:txBody>
          <a:bodyPr wrap="square" rtlCol="0">
            <a:spAutoFit/>
          </a:bodyPr>
          <a:lstStyle/>
          <a:p>
            <a:r>
              <a:rPr lang="ja-JP" altLang="en-US" dirty="0"/>
              <a:t>出典　</a:t>
            </a:r>
            <a:r>
              <a:rPr lang="en-US" altLang="ja-JP" dirty="0"/>
              <a:t>2011</a:t>
            </a:r>
            <a:r>
              <a:rPr lang="ja-JP" altLang="en-US" dirty="0" err="1"/>
              <a:t>，</a:t>
            </a:r>
            <a:r>
              <a:rPr lang="en-US" altLang="ja-JP" dirty="0"/>
              <a:t>7.11</a:t>
            </a:r>
            <a:r>
              <a:rPr lang="ja-JP" altLang="en-US" dirty="0"/>
              <a:t>　放射線被ばく回避の簡単なリスク便益分析　岡敏弘</a:t>
            </a:r>
          </a:p>
          <a:p>
            <a:r>
              <a:rPr lang="en-US" altLang="ja-JP" dirty="0"/>
              <a:t>h</a:t>
            </a:r>
            <a:r>
              <a:rPr lang="ja-JP" altLang="en-US" dirty="0"/>
              <a:t>ｔｔ</a:t>
            </a:r>
            <a:r>
              <a:rPr lang="en-US" altLang="ja-JP" dirty="0"/>
              <a:t>p://www.s.fpu.ac.jp/oka/kome.htm</a:t>
            </a:r>
            <a:endParaRPr kumimoji="1" lang="ja-JP" altLang="en-US" dirty="0"/>
          </a:p>
        </p:txBody>
      </p:sp>
      <p:sp>
        <p:nvSpPr>
          <p:cNvPr id="3" name="角丸四角形吹き出し 2"/>
          <p:cNvSpPr/>
          <p:nvPr/>
        </p:nvSpPr>
        <p:spPr>
          <a:xfrm>
            <a:off x="238152" y="274638"/>
            <a:ext cx="2937194" cy="717478"/>
          </a:xfrm>
          <a:prstGeom prst="wedgeRoundRectCallout">
            <a:avLst>
              <a:gd name="adj1" fmla="val -20833"/>
              <a:gd name="adj2" fmla="val 42723"/>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200" dirty="0"/>
              <a:t>重要：リスク比較には</a:t>
            </a:r>
            <a:endParaRPr kumimoji="1" lang="en-US" altLang="ja-JP" sz="2200" dirty="0"/>
          </a:p>
          <a:p>
            <a:pPr algn="ctr"/>
            <a:r>
              <a:rPr kumimoji="1" lang="ja-JP" altLang="en-US" sz="2200" dirty="0"/>
              <a:t>前提がある</a:t>
            </a:r>
          </a:p>
        </p:txBody>
      </p:sp>
    </p:spTree>
    <p:extLst>
      <p:ext uri="{BB962C8B-B14F-4D97-AF65-F5344CB8AC3E}">
        <p14:creationId xmlns:p14="http://schemas.microsoft.com/office/powerpoint/2010/main" val="35489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rcRect l="53" r="53"/>
          <a:stretch/>
        </p:blipFill>
        <p:spPr/>
      </p:pic>
    </p:spTree>
    <p:extLst>
      <p:ext uri="{BB962C8B-B14F-4D97-AF65-F5344CB8AC3E}">
        <p14:creationId xmlns:p14="http://schemas.microsoft.com/office/powerpoint/2010/main" val="3710235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スクリーンショット 2016-02-04 10.28.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17" b="-1688"/>
          <a:stretch/>
        </p:blipFill>
        <p:spPr>
          <a:xfrm>
            <a:off x="457200" y="274638"/>
            <a:ext cx="8229600" cy="6286667"/>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47</a:t>
            </a:fld>
            <a:endParaRPr lang="ja-JP" altLang="en-US">
              <a:solidFill>
                <a:prstClr val="black">
                  <a:tint val="75000"/>
                </a:prstClr>
              </a:solidFill>
              <a:latin typeface="Calibri"/>
              <a:ea typeface="ＭＳ Ｐゴシック"/>
            </a:endParaRPr>
          </a:p>
        </p:txBody>
      </p:sp>
      <p:cxnSp>
        <p:nvCxnSpPr>
          <p:cNvPr id="9" name="直線コネクタ 8"/>
          <p:cNvCxnSpPr/>
          <p:nvPr/>
        </p:nvCxnSpPr>
        <p:spPr>
          <a:xfrm>
            <a:off x="674761" y="4484363"/>
            <a:ext cx="41676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989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韓国政府の取り組み</a:t>
            </a:r>
            <a:endParaRPr kumimoji="1" lang="ja-JP" altLang="en-US" dirty="0"/>
          </a:p>
        </p:txBody>
      </p:sp>
      <p:sp>
        <p:nvSpPr>
          <p:cNvPr id="3" name="コンテンツ プレースホルダー 2"/>
          <p:cNvSpPr>
            <a:spLocks noGrp="1"/>
          </p:cNvSpPr>
          <p:nvPr>
            <p:ph idx="1"/>
          </p:nvPr>
        </p:nvSpPr>
        <p:spPr/>
        <p:txBody>
          <a:bodyPr>
            <a:normAutofit fontScale="62500" lnSpcReduction="20000"/>
          </a:bodyPr>
          <a:lstStyle/>
          <a:p>
            <a:r>
              <a:rPr lang="ja-JP" altLang="en-US" dirty="0"/>
              <a:t>韓国では</a:t>
            </a:r>
            <a:r>
              <a:rPr lang="en-US" altLang="ja-JP" dirty="0"/>
              <a:t>X</a:t>
            </a:r>
            <a:r>
              <a:rPr lang="ja-JP" altLang="en-US" dirty="0"/>
              <a:t>線装置の第三者機関による不変性試験が義務化</a:t>
            </a:r>
            <a:endParaRPr lang="en-US" altLang="ja-JP" dirty="0"/>
          </a:p>
          <a:p>
            <a:pPr lvl="1"/>
            <a:r>
              <a:rPr lang="en-US" altLang="ja-JP" dirty="0"/>
              <a:t>X</a:t>
            </a:r>
            <a:r>
              <a:rPr lang="ja-JP" altLang="en-US" dirty="0"/>
              <a:t>線装置のデータベースを政府機関が管理</a:t>
            </a:r>
            <a:endParaRPr lang="en-US" altLang="ja-JP" dirty="0"/>
          </a:p>
          <a:p>
            <a:pPr lvl="1"/>
            <a:r>
              <a:rPr lang="ja-JP" altLang="en-US" dirty="0"/>
              <a:t>診療報酬請求が電子化、合格していないＸ線装置では放射線診療の請求が認められない</a:t>
            </a:r>
            <a:endParaRPr lang="en-US" altLang="ja-JP" dirty="0"/>
          </a:p>
          <a:p>
            <a:pPr lvl="1"/>
            <a:r>
              <a:rPr lang="ja-JP" altLang="en-US" dirty="0"/>
              <a:t>当時のルールでは、口内撮影装置のうちリスクが小さい</a:t>
            </a:r>
            <a:r>
              <a:rPr lang="en-US" altLang="ja-JP" dirty="0"/>
              <a:t>5,669(25.3%)</a:t>
            </a:r>
            <a:r>
              <a:rPr lang="ja-JP" altLang="en-US" dirty="0"/>
              <a:t>台が第三者機関による不変性試験の適用を除外</a:t>
            </a:r>
            <a:endParaRPr lang="en-US" altLang="ja-JP" dirty="0"/>
          </a:p>
          <a:p>
            <a:pPr lvl="1"/>
            <a:r>
              <a:rPr lang="ja-JP" altLang="en-US" dirty="0"/>
              <a:t>これらの装置は設置後に検査を受けないので性能低下が憂慮</a:t>
            </a:r>
            <a:endParaRPr lang="en-US" altLang="ja-JP" dirty="0"/>
          </a:p>
          <a:p>
            <a:r>
              <a:rPr lang="ja-JP" altLang="en-US" dirty="0"/>
              <a:t>韓国保健福祉部では性能検査の対象外の歯科装置を検査</a:t>
            </a:r>
            <a:endParaRPr lang="en-US" altLang="ja-JP" dirty="0"/>
          </a:p>
          <a:p>
            <a:pPr lvl="1"/>
            <a:r>
              <a:rPr lang="ja-JP" altLang="en-US" dirty="0"/>
              <a:t>検査期間：</a:t>
            </a:r>
            <a:r>
              <a:rPr lang="en-US" altLang="ja-JP" dirty="0"/>
              <a:t>2005</a:t>
            </a:r>
            <a:r>
              <a:rPr lang="ja-JP" altLang="en-US" dirty="0"/>
              <a:t>年 </a:t>
            </a:r>
            <a:r>
              <a:rPr lang="en-US" altLang="ja-JP" dirty="0"/>
              <a:t>5</a:t>
            </a:r>
            <a:r>
              <a:rPr lang="ja-JP" altLang="en-US" dirty="0"/>
              <a:t>月 </a:t>
            </a:r>
            <a:r>
              <a:rPr lang="en-US" altLang="ja-JP" dirty="0"/>
              <a:t>23</a:t>
            </a:r>
            <a:r>
              <a:rPr lang="ja-JP" altLang="en-US" dirty="0"/>
              <a:t>日から </a:t>
            </a:r>
            <a:r>
              <a:rPr lang="en-US" altLang="ja-JP" dirty="0"/>
              <a:t>9</a:t>
            </a:r>
            <a:r>
              <a:rPr lang="ja-JP" altLang="en-US" dirty="0"/>
              <a:t>月 </a:t>
            </a:r>
            <a:r>
              <a:rPr lang="en-US" altLang="ja-JP" dirty="0"/>
              <a:t>30</a:t>
            </a:r>
            <a:r>
              <a:rPr lang="ja-JP" altLang="en-US" dirty="0"/>
              <a:t>日</a:t>
            </a:r>
            <a:endParaRPr lang="en-US" altLang="ja-JP" dirty="0"/>
          </a:p>
          <a:p>
            <a:pPr lvl="1"/>
            <a:r>
              <a:rPr lang="ja-JP" altLang="en-US" dirty="0"/>
              <a:t>検査対象：歯科適用排除対象の装置のうち無作為抽出で選ばれた</a:t>
            </a:r>
            <a:r>
              <a:rPr lang="en-US" altLang="ja-JP" dirty="0"/>
              <a:t>537</a:t>
            </a:r>
            <a:r>
              <a:rPr lang="ja-JP" altLang="en-US" dirty="0"/>
              <a:t>台</a:t>
            </a:r>
            <a:endParaRPr lang="en-US" altLang="ja-JP" dirty="0"/>
          </a:p>
          <a:p>
            <a:r>
              <a:rPr lang="ja-JP" altLang="en-US" dirty="0"/>
              <a:t>検査の結果、不適合は</a:t>
            </a:r>
            <a:r>
              <a:rPr lang="en-US" altLang="ja-JP" dirty="0"/>
              <a:t>364</a:t>
            </a:r>
            <a:r>
              <a:rPr lang="ja-JP" altLang="en-US" dirty="0"/>
              <a:t>台</a:t>
            </a:r>
            <a:r>
              <a:rPr lang="en-US" altLang="ja-JP" dirty="0"/>
              <a:t>(68%)</a:t>
            </a:r>
          </a:p>
          <a:p>
            <a:pPr lvl="1"/>
            <a:r>
              <a:rPr lang="ja-JP" altLang="en-US" dirty="0"/>
              <a:t>「診断用放射線発生装置の安全管理に関する規則」の改正が必要と判断</a:t>
            </a:r>
            <a:endParaRPr lang="en-US" altLang="ja-JP" dirty="0"/>
          </a:p>
          <a:p>
            <a:r>
              <a:rPr lang="ja-JP" altLang="en-US" dirty="0"/>
              <a:t>これらの検討を踏まえ、全ての放射線発生装置は定期検査が必要であり、関連法規（適用排除）の内容を改正するよう保健福祉部に建議</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48</a:t>
            </a:fld>
            <a:endParaRPr lang="ja-JP" altLang="en-US">
              <a:solidFill>
                <a:prstClr val="black">
                  <a:tint val="75000"/>
                </a:prstClr>
              </a:solidFill>
              <a:latin typeface="Calibri"/>
              <a:ea typeface="ＭＳ Ｐゴシック"/>
            </a:endParaRPr>
          </a:p>
        </p:txBody>
      </p:sp>
      <p:sp>
        <p:nvSpPr>
          <p:cNvPr id="5" name="テキスト ボックス 4"/>
          <p:cNvSpPr txBox="1"/>
          <p:nvPr/>
        </p:nvSpPr>
        <p:spPr>
          <a:xfrm>
            <a:off x="714453" y="5541919"/>
            <a:ext cx="6330579" cy="646331"/>
          </a:xfrm>
          <a:prstGeom prst="rect">
            <a:avLst/>
          </a:prstGeom>
          <a:noFill/>
          <a:ln>
            <a:solidFill>
              <a:schemeClr val="tx1"/>
            </a:solidFill>
          </a:ln>
        </p:spPr>
        <p:txBody>
          <a:bodyPr wrap="none" rtlCol="0">
            <a:spAutoFit/>
          </a:bodyPr>
          <a:lstStyle/>
          <a:p>
            <a:r>
              <a:rPr lang="ja-JP" altLang="en-US" sz="3600" dirty="0"/>
              <a:t>診断参考レベルとも関連が深い</a:t>
            </a:r>
            <a:endParaRPr kumimoji="1" lang="ja-JP" altLang="en-US" sz="3600" dirty="0"/>
          </a:p>
        </p:txBody>
      </p:sp>
      <p:sp>
        <p:nvSpPr>
          <p:cNvPr id="6" name="テキスト ボックス 5"/>
          <p:cNvSpPr txBox="1"/>
          <p:nvPr/>
        </p:nvSpPr>
        <p:spPr>
          <a:xfrm>
            <a:off x="1885361" y="6296823"/>
            <a:ext cx="4128053" cy="584776"/>
          </a:xfrm>
          <a:prstGeom prst="rect">
            <a:avLst/>
          </a:prstGeom>
          <a:noFill/>
        </p:spPr>
        <p:txBody>
          <a:bodyPr wrap="none" rtlCol="0">
            <a:spAutoFit/>
          </a:bodyPr>
          <a:lstStyle/>
          <a:p>
            <a:r>
              <a:rPr lang="ja-JP" altLang="en-US" sz="3200" dirty="0"/>
              <a:t>線量が把握できるか？</a:t>
            </a:r>
            <a:endParaRPr kumimoji="1" lang="ja-JP" altLang="en-US" sz="3200" dirty="0"/>
          </a:p>
        </p:txBody>
      </p:sp>
    </p:spTree>
    <p:extLst>
      <p:ext uri="{BB962C8B-B14F-4D97-AF65-F5344CB8AC3E}">
        <p14:creationId xmlns:p14="http://schemas.microsoft.com/office/powerpoint/2010/main" val="42879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スクリーンショット 2016-02-04 10.41.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7" b="53"/>
          <a:stretch/>
        </p:blipFill>
        <p:spPr>
          <a:xfrm>
            <a:off x="457200" y="274638"/>
            <a:ext cx="8229600" cy="6395004"/>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49</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2236434" y="6243823"/>
            <a:ext cx="4671133" cy="369332"/>
          </a:xfrm>
          <a:prstGeom prst="rect">
            <a:avLst/>
          </a:prstGeom>
          <a:noFill/>
        </p:spPr>
        <p:txBody>
          <a:bodyPr wrap="none" rtlCol="0">
            <a:spAutoFit/>
          </a:bodyPr>
          <a:lstStyle/>
          <a:p>
            <a:r>
              <a:rPr lang="en-US" altLang="ja-JP" dirty="0"/>
              <a:t>http://trustrad.sixcore.jp/</a:t>
            </a:r>
            <a:r>
              <a:rPr lang="en-US" altLang="ja-JP" dirty="0" err="1"/>
              <a:t>training_student.html</a:t>
            </a:r>
            <a:endParaRPr kumimoji="1" lang="ja-JP" altLang="en-US" dirty="0"/>
          </a:p>
        </p:txBody>
      </p:sp>
    </p:spTree>
    <p:extLst>
      <p:ext uri="{BB962C8B-B14F-4D97-AF65-F5344CB8AC3E}">
        <p14:creationId xmlns:p14="http://schemas.microsoft.com/office/powerpoint/2010/main" val="3052673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Ex-vivo</a:t>
            </a:r>
            <a:r>
              <a:rPr lang="ja-JP" altLang="en-US" dirty="0"/>
              <a:t>測定</a:t>
            </a:r>
            <a:endParaRPr kumimoji="1" lang="ja-JP" altLang="en-US" dirty="0"/>
          </a:p>
        </p:txBody>
      </p:sp>
      <p:pic>
        <p:nvPicPr>
          <p:cNvPr id="5" name="コンテンツ プレースホルダー 4" descr="1Gy_check.pptx.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5</a:t>
            </a:fld>
            <a:endParaRPr lang="ja-JP" altLang="en-US">
              <a:solidFill>
                <a:prstClr val="black">
                  <a:tint val="75000"/>
                </a:prstClr>
              </a:solidFill>
              <a:latin typeface="Calibri"/>
              <a:ea typeface="ＭＳ Ｐゴシック"/>
            </a:endParaRPr>
          </a:p>
        </p:txBody>
      </p:sp>
      <p:sp>
        <p:nvSpPr>
          <p:cNvPr id="3" name="テキスト ボックス 2"/>
          <p:cNvSpPr txBox="1"/>
          <p:nvPr/>
        </p:nvSpPr>
        <p:spPr>
          <a:xfrm>
            <a:off x="6973796" y="1230868"/>
            <a:ext cx="551766" cy="369332"/>
          </a:xfrm>
          <a:prstGeom prst="rect">
            <a:avLst/>
          </a:prstGeom>
          <a:noFill/>
        </p:spPr>
        <p:txBody>
          <a:bodyPr wrap="none" rtlCol="0">
            <a:spAutoFit/>
          </a:bodyPr>
          <a:lstStyle/>
          <a:p>
            <a:r>
              <a:rPr kumimoji="1" lang="en-US" altLang="ja-JP" dirty="0"/>
              <a:t>2Gy</a:t>
            </a:r>
            <a:endParaRPr kumimoji="1" lang="ja-JP" altLang="en-US" dirty="0"/>
          </a:p>
        </p:txBody>
      </p:sp>
    </p:spTree>
    <p:extLst>
      <p:ext uri="{BB962C8B-B14F-4D97-AF65-F5344CB8AC3E}">
        <p14:creationId xmlns:p14="http://schemas.microsoft.com/office/powerpoint/2010/main" val="337738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rcRect l="53" r="53"/>
          <a:stretch/>
        </p:blipFill>
        <p:spPr/>
      </p:pic>
    </p:spTree>
    <p:extLst>
      <p:ext uri="{BB962C8B-B14F-4D97-AF65-F5344CB8AC3E}">
        <p14:creationId xmlns:p14="http://schemas.microsoft.com/office/powerpoint/2010/main" val="289890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個人線量測定機関２社の協力を得て、歯科医療機関の職業人の被ばく線量を個人モニタ統計資料によって過去約</a:t>
            </a:r>
            <a:r>
              <a:rPr lang="en-US" altLang="ja-JP" dirty="0"/>
              <a:t>23</a:t>
            </a:r>
            <a:r>
              <a:rPr lang="ja-JP" altLang="en-US" dirty="0"/>
              <a:t>年間の推移を観察した。</a:t>
            </a:r>
          </a:p>
          <a:p>
            <a:r>
              <a:rPr lang="ja-JP" altLang="en-US" dirty="0"/>
              <a:t>モニタ着用者数が少ないので、必ずしも歯科の実態を示すものではないが、被ばくしそうもない歯科の放射線診療の環境を反映して、歯科医療機関職業被ばくは、医療機関の中では最も低い水準にある。しかし、時に年限度を超えた被ばくが見られた。</a:t>
            </a:r>
          </a:p>
          <a:p>
            <a:r>
              <a:rPr lang="ja-JP" altLang="en-US" dirty="0"/>
              <a:t>経年的に見て、各職種には特有の実効線量別人数分布があり、被ばく軽減の方向性は認められるが、そのパターンに大きな変化はない。</a:t>
            </a:r>
          </a:p>
          <a:p>
            <a:r>
              <a:rPr lang="ja-JP" altLang="en-US" dirty="0"/>
              <a:t>今後、モニタ着用者の拡大を図ると共に、被ばく実態の分析によって防護の最適化と従事者の意識改革を図る必要がある。</a:t>
            </a:r>
          </a:p>
          <a:p>
            <a:r>
              <a:rPr lang="ja-JP" altLang="en-US" dirty="0"/>
              <a:t>個人線量測定機関の間で、集計方法を統一することが必要である。</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51</a:t>
            </a:fld>
            <a:endParaRPr lang="ja-JP" altLang="en-US">
              <a:solidFill>
                <a:prstClr val="black">
                  <a:tint val="75000"/>
                </a:prstClr>
              </a:solidFill>
              <a:latin typeface="Calibri"/>
              <a:ea typeface="ＭＳ Ｐゴシック"/>
            </a:endParaRPr>
          </a:p>
        </p:txBody>
      </p:sp>
      <p:sp>
        <p:nvSpPr>
          <p:cNvPr id="5" name="テキスト ボックス 4"/>
          <p:cNvSpPr txBox="1"/>
          <p:nvPr/>
        </p:nvSpPr>
        <p:spPr>
          <a:xfrm>
            <a:off x="704934" y="5894685"/>
            <a:ext cx="7734133" cy="461665"/>
          </a:xfrm>
          <a:prstGeom prst="rect">
            <a:avLst/>
          </a:prstGeom>
          <a:noFill/>
          <a:ln>
            <a:solidFill>
              <a:schemeClr val="tx1"/>
            </a:solidFill>
          </a:ln>
        </p:spPr>
        <p:txBody>
          <a:bodyPr wrap="square" rtlCol="0">
            <a:spAutoFit/>
          </a:bodyPr>
          <a:lstStyle/>
          <a:p>
            <a:r>
              <a:rPr lang="ja-JP" altLang="en-US" sz="2400" dirty="0"/>
              <a:t>島野 達也．歯科医療機関における個人線量の長期的動向</a:t>
            </a:r>
          </a:p>
        </p:txBody>
      </p:sp>
      <p:sp>
        <p:nvSpPr>
          <p:cNvPr id="6" name="テキスト ボックス 5"/>
          <p:cNvSpPr txBox="1"/>
          <p:nvPr/>
        </p:nvSpPr>
        <p:spPr>
          <a:xfrm>
            <a:off x="953061" y="6407751"/>
            <a:ext cx="7237879" cy="369332"/>
          </a:xfrm>
          <a:prstGeom prst="rect">
            <a:avLst/>
          </a:prstGeom>
          <a:noFill/>
        </p:spPr>
        <p:txBody>
          <a:bodyPr wrap="none" rtlCol="0">
            <a:spAutoFit/>
          </a:bodyPr>
          <a:lstStyle/>
          <a:p>
            <a:r>
              <a:rPr lang="en-US" altLang="ja-JP" dirty="0"/>
              <a:t>http://</a:t>
            </a:r>
            <a:r>
              <a:rPr lang="en-US" altLang="ja-JP" dirty="0" err="1"/>
              <a:t>www.c-technol.co.jp</a:t>
            </a:r>
            <a:r>
              <a:rPr lang="en-US" altLang="ja-JP" dirty="0"/>
              <a:t>/</a:t>
            </a:r>
            <a:r>
              <a:rPr lang="en-US" altLang="ja-JP" dirty="0" err="1"/>
              <a:t>cms</a:t>
            </a:r>
            <a:r>
              <a:rPr lang="en-US" altLang="ja-JP" dirty="0"/>
              <a:t>/</a:t>
            </a:r>
            <a:r>
              <a:rPr lang="en-US" altLang="ja-JP" dirty="0" err="1"/>
              <a:t>wp</a:t>
            </a:r>
            <a:r>
              <a:rPr lang="en-US" altLang="ja-JP" dirty="0"/>
              <a:t>-content/uploads/2014/04/316fbn.pdf</a:t>
            </a:r>
            <a:endParaRPr kumimoji="1" lang="ja-JP" altLang="en-US" dirty="0"/>
          </a:p>
        </p:txBody>
      </p:sp>
      <p:sp>
        <p:nvSpPr>
          <p:cNvPr id="7" name="角丸四角形吹き出し 6"/>
          <p:cNvSpPr/>
          <p:nvPr/>
        </p:nvSpPr>
        <p:spPr>
          <a:xfrm>
            <a:off x="5383563" y="274638"/>
            <a:ext cx="3582723" cy="1143000"/>
          </a:xfrm>
          <a:prstGeom prst="wedgeRoundRectCallout">
            <a:avLst>
              <a:gd name="adj1" fmla="val -45172"/>
              <a:gd name="adj2" fmla="val 20514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800" dirty="0"/>
              <a:t>2010</a:t>
            </a:r>
            <a:r>
              <a:rPr kumimoji="1" lang="ja-JP" altLang="en-US" sz="2800" dirty="0"/>
              <a:t>年度の</a:t>
            </a:r>
            <a:r>
              <a:rPr kumimoji="1" lang="en-US" altLang="ja-JP" sz="2800" dirty="0"/>
              <a:t>2</a:t>
            </a:r>
            <a:r>
              <a:rPr kumimoji="1" lang="ja-JP" altLang="en-US" sz="2800" dirty="0"/>
              <a:t>名以降は超えた事例はない</a:t>
            </a:r>
          </a:p>
        </p:txBody>
      </p:sp>
    </p:spTree>
    <p:extLst>
      <p:ext uri="{BB962C8B-B14F-4D97-AF65-F5344CB8AC3E}">
        <p14:creationId xmlns:p14="http://schemas.microsoft.com/office/powerpoint/2010/main" val="24449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歯科放射線は国民に身近な存在</a:t>
            </a:r>
            <a:endParaRPr lang="en-US" altLang="ja-JP" dirty="0"/>
          </a:p>
          <a:p>
            <a:r>
              <a:rPr lang="ja-JP" altLang="en-US" dirty="0"/>
              <a:t>求められる貢献</a:t>
            </a:r>
            <a:endParaRPr lang="en-US" altLang="ja-JP" dirty="0"/>
          </a:p>
          <a:p>
            <a:pPr lvl="1"/>
            <a:r>
              <a:rPr lang="ja-JP" altLang="en-US" dirty="0"/>
              <a:t>放射線安全文化</a:t>
            </a:r>
            <a:endParaRPr lang="en-US" altLang="ja-JP" dirty="0"/>
          </a:p>
          <a:p>
            <a:pPr lvl="2"/>
            <a:r>
              <a:rPr lang="ja-JP" altLang="en-US" dirty="0"/>
              <a:t>放射線管理のルール</a:t>
            </a:r>
            <a:endParaRPr lang="en-US" altLang="ja-JP" dirty="0"/>
          </a:p>
          <a:p>
            <a:pPr lvl="3"/>
            <a:r>
              <a:rPr lang="ja-JP" altLang="en-US" dirty="0"/>
              <a:t>スタッフとのコミュニケーション</a:t>
            </a:r>
            <a:endParaRPr lang="en-US" altLang="ja-JP" dirty="0"/>
          </a:p>
          <a:p>
            <a:pPr lvl="3"/>
            <a:r>
              <a:rPr lang="ja-JP" altLang="en-US" dirty="0"/>
              <a:t>時代にあった見直しも（</a:t>
            </a:r>
            <a:r>
              <a:rPr lang="en-US" altLang="ja-JP" dirty="0"/>
              <a:t>PDCA</a:t>
            </a:r>
            <a:r>
              <a:rPr lang="ja-JP" altLang="en-US" dirty="0"/>
              <a:t>）</a:t>
            </a:r>
            <a:endParaRPr lang="en-US" altLang="ja-JP" dirty="0"/>
          </a:p>
          <a:p>
            <a:pPr lvl="1"/>
            <a:r>
              <a:rPr kumimoji="1" lang="ja-JP" altLang="en-US" dirty="0"/>
              <a:t>現存被ばく状況での生活支援</a:t>
            </a:r>
            <a:endParaRPr kumimoji="1" lang="en-US" altLang="ja-JP" dirty="0"/>
          </a:p>
          <a:p>
            <a:pPr lvl="2"/>
            <a:r>
              <a:rPr lang="ja-JP" altLang="en-US" dirty="0"/>
              <a:t>放射線リテラシー</a:t>
            </a:r>
            <a:endParaRPr lang="en-US" altLang="ja-JP" dirty="0"/>
          </a:p>
          <a:p>
            <a:r>
              <a:rPr kumimoji="1" lang="ja-JP" altLang="en-US" dirty="0"/>
              <a:t>課題</a:t>
            </a:r>
            <a:endParaRPr kumimoji="1" lang="en-US" altLang="ja-JP" dirty="0"/>
          </a:p>
          <a:p>
            <a:pPr lvl="1"/>
            <a:r>
              <a:rPr lang="en-US" altLang="ja-JP" dirty="0"/>
              <a:t>PDCA</a:t>
            </a:r>
            <a:r>
              <a:rPr lang="ja-JP" altLang="en-US" dirty="0"/>
              <a:t>サイクル</a:t>
            </a:r>
            <a:endParaRPr lang="en-US" altLang="ja-JP" dirty="0"/>
          </a:p>
          <a:p>
            <a:pPr lvl="2"/>
            <a:r>
              <a:rPr lang="en-US" altLang="ja-JP" dirty="0"/>
              <a:t>CBCT </a:t>
            </a:r>
            <a:r>
              <a:rPr lang="ja-JP" altLang="en-US" dirty="0"/>
              <a:t>撮影装置で線量に関する情報のフィードバックは？</a:t>
            </a:r>
            <a:endParaRPr lang="en-US" altLang="ja-JP" dirty="0"/>
          </a:p>
          <a:p>
            <a:pPr lvl="1"/>
            <a:r>
              <a:rPr kumimoji="1" lang="ja-JP" altLang="en-US" dirty="0"/>
              <a:t>歯科診療で歯科放射線学会の果たす役割</a:t>
            </a:r>
            <a:endParaRPr kumimoji="1" lang="en-US" altLang="ja-JP" dirty="0"/>
          </a:p>
          <a:p>
            <a:pPr lvl="2"/>
            <a:r>
              <a:rPr lang="ja-JP" altLang="en-US" dirty="0"/>
              <a:t>ガイドラインの実効性の確保（学会だけでは限界では</a:t>
            </a:r>
            <a:r>
              <a:rPr lang="en-US" altLang="ja-JP" dirty="0"/>
              <a:t>…</a:t>
            </a:r>
            <a:r>
              <a:rPr lang="ja-JP" altLang="en-US" dirty="0"/>
              <a:t>）</a:t>
            </a:r>
            <a:endParaRPr kumimoji="1" lang="ja-JP" altLang="en-US" dirty="0"/>
          </a:p>
        </p:txBody>
      </p:sp>
      <p:sp>
        <p:nvSpPr>
          <p:cNvPr id="4" name="スライド番号プレースホルダー 3"/>
          <p:cNvSpPr>
            <a:spLocks noGrp="1"/>
          </p:cNvSpPr>
          <p:nvPr>
            <p:ph type="sldNum" sz="quarter" idx="12"/>
          </p:nvPr>
        </p:nvSpPr>
        <p:spPr/>
        <p:txBody>
          <a:bodyPr/>
          <a:lstStyle/>
          <a:p>
            <a:fld id="{08A94615-65A5-CF4F-B8CA-43E0D16B6BAE}" type="slidenum">
              <a:rPr lang="ja-JP" altLang="en-US" smtClean="0">
                <a:solidFill>
                  <a:prstClr val="black">
                    <a:tint val="75000"/>
                  </a:prstClr>
                </a:solidFill>
                <a:latin typeface="Calibri"/>
                <a:ea typeface="ＭＳ Ｐゴシック"/>
              </a:rPr>
              <a:pPr/>
              <a:t>52</a:t>
            </a:fld>
            <a:endParaRPr lang="ja-JP" altLang="en-US">
              <a:solidFill>
                <a:prstClr val="black">
                  <a:tint val="75000"/>
                </a:prstClr>
              </a:solidFill>
              <a:latin typeface="Calibri"/>
              <a:ea typeface="ＭＳ Ｐゴシック"/>
            </a:endParaRPr>
          </a:p>
        </p:txBody>
      </p:sp>
      <p:pic>
        <p:nvPicPr>
          <p:cNvPr id="5" name="図 4" descr="niph-04(col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 y="0"/>
            <a:ext cx="1443566" cy="1358650"/>
          </a:xfrm>
          <a:prstGeom prst="rect">
            <a:avLst/>
          </a:prstGeom>
        </p:spPr>
      </p:pic>
    </p:spTree>
    <p:extLst>
      <p:ext uri="{BB962C8B-B14F-4D97-AF65-F5344CB8AC3E}">
        <p14:creationId xmlns:p14="http://schemas.microsoft.com/office/powerpoint/2010/main" val="2970882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rmAutofit/>
          </a:bodyPr>
          <a:lstStyle/>
          <a:p>
            <a:r>
              <a:rPr lang="ja-JP" altLang="en-US" dirty="0"/>
              <a:t>西川慶一先生の解説</a:t>
            </a:r>
            <a:endParaRPr kumimoji="1" lang="ja-JP" altLang="en-US" dirty="0"/>
          </a:p>
        </p:txBody>
      </p:sp>
      <p:sp>
        <p:nvSpPr>
          <p:cNvPr id="6" name="サブタイトル 5"/>
          <p:cNvSpPr>
            <a:spLocks noGrp="1"/>
          </p:cNvSpPr>
          <p:nvPr>
            <p:ph type="subTitle" idx="1"/>
          </p:nvPr>
        </p:nvSpPr>
        <p:spPr/>
        <p:txBody>
          <a:bodyPr>
            <a:normAutofit/>
          </a:bodyPr>
          <a:lstStyle/>
          <a:p>
            <a:pPr marL="514350" indent="-514350" algn="l">
              <a:buFont typeface="+mj-lt"/>
              <a:buAutoNum type="arabicPeriod"/>
            </a:pPr>
            <a:r>
              <a:rPr lang="ja-JP" altLang="en-US" dirty="0"/>
              <a:t>手持ち撮影装置</a:t>
            </a:r>
            <a:endParaRPr lang="en-US" altLang="ja-JP" dirty="0"/>
          </a:p>
          <a:p>
            <a:pPr marL="514350" indent="-514350" algn="l">
              <a:buFont typeface="+mj-lt"/>
              <a:buAutoNum type="arabicPeriod"/>
            </a:pPr>
            <a:r>
              <a:rPr lang="ja-JP" altLang="en-US" dirty="0"/>
              <a:t>携帯型装置</a:t>
            </a:r>
            <a:endParaRPr kumimoji="1" lang="ja-JP" altLang="en-US" dirty="0"/>
          </a:p>
        </p:txBody>
      </p:sp>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53</a:t>
            </a:fld>
            <a:endParaRPr lang="ja-JP" altLang="en-US">
              <a:solidFill>
                <a:prstClr val="black">
                  <a:tint val="75000"/>
                </a:prstClr>
              </a:solidFill>
              <a:latin typeface="Calibri"/>
              <a:ea typeface="ＭＳ Ｐゴシック"/>
            </a:endParaRPr>
          </a:p>
        </p:txBody>
      </p:sp>
      <p:sp>
        <p:nvSpPr>
          <p:cNvPr id="2" name="テキスト ボックス 1"/>
          <p:cNvSpPr txBox="1"/>
          <p:nvPr/>
        </p:nvSpPr>
        <p:spPr>
          <a:xfrm>
            <a:off x="3683927" y="5779323"/>
            <a:ext cx="1776147" cy="646331"/>
          </a:xfrm>
          <a:prstGeom prst="rect">
            <a:avLst/>
          </a:prstGeom>
          <a:noFill/>
          <a:ln>
            <a:solidFill>
              <a:schemeClr val="tx1"/>
            </a:solidFill>
          </a:ln>
        </p:spPr>
        <p:txBody>
          <a:bodyPr wrap="none" rtlCol="0">
            <a:spAutoFit/>
          </a:bodyPr>
          <a:lstStyle/>
          <a:p>
            <a:r>
              <a:rPr kumimoji="1" lang="en-US" altLang="ja-JP" sz="3600" dirty="0"/>
              <a:t>COI</a:t>
            </a:r>
            <a:r>
              <a:rPr kumimoji="1" lang="ja-JP" altLang="en-US" sz="3600" dirty="0"/>
              <a:t>情報</a:t>
            </a:r>
          </a:p>
        </p:txBody>
      </p:sp>
    </p:spTree>
    <p:extLst>
      <p:ext uri="{BB962C8B-B14F-4D97-AF65-F5344CB8AC3E}">
        <p14:creationId xmlns:p14="http://schemas.microsoft.com/office/powerpoint/2010/main" val="764244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54</a:t>
            </a:fld>
            <a:endParaRPr lang="ja-JP" altLang="en-US">
              <a:solidFill>
                <a:prstClr val="black">
                  <a:tint val="75000"/>
                </a:prstClr>
              </a:solidFill>
              <a:latin typeface="Calibri"/>
              <a:ea typeface="ＭＳ Ｐゴシック"/>
            </a:endParaRPr>
          </a:p>
        </p:txBody>
      </p:sp>
      <p:sp>
        <p:nvSpPr>
          <p:cNvPr id="3" name="テキスト ボックス 2"/>
          <p:cNvSpPr txBox="1"/>
          <p:nvPr/>
        </p:nvSpPr>
        <p:spPr>
          <a:xfrm>
            <a:off x="421247" y="318503"/>
            <a:ext cx="6288901" cy="1077218"/>
          </a:xfrm>
          <a:prstGeom prst="rect">
            <a:avLst/>
          </a:prstGeom>
          <a:noFill/>
        </p:spPr>
        <p:txBody>
          <a:bodyPr wrap="none" rtlCol="0">
            <a:spAutoFit/>
          </a:bodyPr>
          <a:lstStyle/>
          <a:p>
            <a:r>
              <a:rPr kumimoji="1" lang="ja-JP" altLang="en-US" sz="3200" dirty="0"/>
              <a:t>ハンドヘルド（口内法）Ｘ線撮影装置</a:t>
            </a:r>
            <a:endParaRPr kumimoji="1" lang="en-US" altLang="ja-JP" sz="3200" dirty="0"/>
          </a:p>
          <a:p>
            <a:r>
              <a:rPr lang="ja-JP" altLang="en-US" sz="3200" dirty="0"/>
              <a:t> ･･･ 手持ち型Ｘ線撮影装置</a:t>
            </a:r>
            <a:endParaRPr kumimoji="1" lang="ja-JP" altLang="en-US" sz="3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71" y="1981339"/>
            <a:ext cx="3596640" cy="426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テキスト ボックス 3"/>
          <p:cNvSpPr txBox="1"/>
          <p:nvPr/>
        </p:nvSpPr>
        <p:spPr>
          <a:xfrm>
            <a:off x="154113" y="6308326"/>
            <a:ext cx="4725140" cy="338554"/>
          </a:xfrm>
          <a:prstGeom prst="rect">
            <a:avLst/>
          </a:prstGeom>
          <a:noFill/>
        </p:spPr>
        <p:txBody>
          <a:bodyPr wrap="none" rtlCol="0">
            <a:spAutoFit/>
          </a:bodyPr>
          <a:lstStyle/>
          <a:p>
            <a:r>
              <a:rPr lang="en-US" altLang="ja-JP" sz="1600" dirty="0"/>
              <a:t>http://</a:t>
            </a:r>
            <a:r>
              <a:rPr lang="en-US" altLang="ja-JP" sz="1600" dirty="0" err="1"/>
              <a:t>www.idens.com</a:t>
            </a:r>
            <a:r>
              <a:rPr lang="en-US" altLang="ja-JP" sz="1600" dirty="0"/>
              <a:t>/product/</a:t>
            </a:r>
            <a:r>
              <a:rPr lang="en-US" altLang="ja-JP" sz="1600" dirty="0" err="1"/>
              <a:t>nomadpro</a:t>
            </a:r>
            <a:r>
              <a:rPr lang="en-US" altLang="ja-JP" sz="1600" dirty="0"/>
              <a:t>/</a:t>
            </a:r>
            <a:r>
              <a:rPr lang="en-US" altLang="ja-JP" sz="1600" dirty="0" err="1"/>
              <a:t>index.html</a:t>
            </a:r>
            <a:endParaRPr kumimoji="1" lang="ja-JP" altLang="en-US" sz="1600" dirty="0"/>
          </a:p>
        </p:txBody>
      </p:sp>
      <p:sp>
        <p:nvSpPr>
          <p:cNvPr id="7" name="テキスト ボックス 6"/>
          <p:cNvSpPr txBox="1"/>
          <p:nvPr/>
        </p:nvSpPr>
        <p:spPr>
          <a:xfrm>
            <a:off x="5289135" y="5960293"/>
            <a:ext cx="3743332" cy="523220"/>
          </a:xfrm>
          <a:prstGeom prst="rect">
            <a:avLst/>
          </a:prstGeom>
          <a:noFill/>
        </p:spPr>
        <p:txBody>
          <a:bodyPr wrap="none" rtlCol="0">
            <a:spAutoFit/>
          </a:bodyPr>
          <a:lstStyle/>
          <a:p>
            <a:r>
              <a:rPr lang="ja-JP" altLang="en-US" sz="1400" dirty="0"/>
              <a:t>佐藤 他：ポータブルＸ線発生装置ＮＯＭＡＤ</a:t>
            </a:r>
            <a:r>
              <a:rPr lang="en-US" altLang="ja-JP" sz="1400" baseline="30000" dirty="0"/>
              <a:t>TM</a:t>
            </a:r>
            <a:r>
              <a:rPr lang="ja-JP" altLang="en-US" sz="1400" dirty="0"/>
              <a:t>の</a:t>
            </a:r>
            <a:endParaRPr lang="en-US" altLang="ja-JP" sz="1400" dirty="0"/>
          </a:p>
          <a:p>
            <a:r>
              <a:rPr lang="ja-JP" altLang="en-US" sz="1400" dirty="0"/>
              <a:t>遮蔽効果，歯学</a:t>
            </a:r>
            <a:r>
              <a:rPr lang="en-US" altLang="ja-JP" sz="1400" dirty="0"/>
              <a:t>99</a:t>
            </a:r>
            <a:r>
              <a:rPr lang="ja-JP" altLang="en-US" sz="1400" dirty="0"/>
              <a:t> 秋季特集号：</a:t>
            </a:r>
            <a:r>
              <a:rPr lang="en-US" altLang="ja-JP" sz="1400" dirty="0"/>
              <a:t>66-69</a:t>
            </a:r>
            <a:r>
              <a:rPr lang="ja-JP" altLang="en-US" sz="1400" dirty="0" err="1"/>
              <a:t>，</a:t>
            </a:r>
            <a:r>
              <a:rPr lang="en-US" altLang="ja-JP" sz="1400" dirty="0"/>
              <a:t>2011</a:t>
            </a:r>
            <a:endParaRPr kumimoji="1" lang="ja-JP" altLang="en-US" sz="1400" dirty="0"/>
          </a:p>
        </p:txBody>
      </p:sp>
      <p:sp>
        <p:nvSpPr>
          <p:cNvPr id="5" name="テキスト ボックス 4"/>
          <p:cNvSpPr txBox="1"/>
          <p:nvPr/>
        </p:nvSpPr>
        <p:spPr>
          <a:xfrm>
            <a:off x="2557779" y="2065109"/>
            <a:ext cx="3130985" cy="461665"/>
          </a:xfrm>
          <a:prstGeom prst="rect">
            <a:avLst/>
          </a:prstGeom>
          <a:noFill/>
        </p:spPr>
        <p:txBody>
          <a:bodyPr wrap="none" rtlCol="0">
            <a:spAutoFit/>
          </a:bodyPr>
          <a:lstStyle/>
          <a:p>
            <a:r>
              <a:rPr kumimoji="1" lang="ja-JP" altLang="en-US" sz="2400" dirty="0">
                <a:solidFill>
                  <a:srgbClr val="0000FF"/>
                </a:solidFill>
              </a:rPr>
              <a:t>後方散乱保護シールド</a:t>
            </a:r>
          </a:p>
        </p:txBody>
      </p:sp>
      <p:cxnSp>
        <p:nvCxnSpPr>
          <p:cNvPr id="8" name="直線矢印コネクタ 7"/>
          <p:cNvCxnSpPr/>
          <p:nvPr/>
        </p:nvCxnSpPr>
        <p:spPr>
          <a:xfrm flipH="1">
            <a:off x="1910994" y="2265164"/>
            <a:ext cx="646785" cy="20005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433" y="1325366"/>
            <a:ext cx="2972585" cy="46657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65135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55</a:t>
            </a:fld>
            <a:endParaRPr lang="ja-JP" altLang="en-US">
              <a:solidFill>
                <a:prstClr val="black">
                  <a:tint val="75000"/>
                </a:prstClr>
              </a:solidFill>
              <a:latin typeface="Calibri"/>
              <a:ea typeface="ＭＳ Ｐゴシック"/>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91" y="3892228"/>
            <a:ext cx="3201435" cy="22935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テキスト ボックス 5"/>
          <p:cNvSpPr txBox="1"/>
          <p:nvPr/>
        </p:nvSpPr>
        <p:spPr>
          <a:xfrm>
            <a:off x="308224" y="6195316"/>
            <a:ext cx="3871509" cy="584775"/>
          </a:xfrm>
          <a:prstGeom prst="rect">
            <a:avLst/>
          </a:prstGeom>
          <a:noFill/>
        </p:spPr>
        <p:txBody>
          <a:bodyPr wrap="none" rtlCol="0">
            <a:spAutoFit/>
          </a:bodyPr>
          <a:lstStyle/>
          <a:p>
            <a:r>
              <a:rPr lang="en-US" altLang="ja-JP" sz="1600" dirty="0"/>
              <a:t>https://</a:t>
            </a:r>
            <a:r>
              <a:rPr lang="en-US" altLang="ja-JP" sz="1600" dirty="0" err="1"/>
              <a:t>www.yoshida-dental.co.jp</a:t>
            </a:r>
            <a:r>
              <a:rPr lang="en-US" altLang="ja-JP" sz="1600" dirty="0"/>
              <a:t>/products/</a:t>
            </a:r>
          </a:p>
          <a:p>
            <a:r>
              <a:rPr lang="en-US" altLang="ja-JP" sz="1600" dirty="0"/>
              <a:t>x-shot-</a:t>
            </a:r>
            <a:r>
              <a:rPr lang="ja-JP" altLang="en-US" sz="1600" dirty="0"/>
              <a:t>エックス－ショット</a:t>
            </a:r>
            <a:r>
              <a:rPr lang="en-US" altLang="ja-JP" sz="1600" dirty="0"/>
              <a:t>/</a:t>
            </a:r>
            <a:endParaRPr kumimoji="1" lang="ja-JP" altLang="en-US" sz="16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688" y="4428162"/>
            <a:ext cx="2277274" cy="20041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テキスト ボックス 7"/>
          <p:cNvSpPr txBox="1"/>
          <p:nvPr/>
        </p:nvSpPr>
        <p:spPr>
          <a:xfrm>
            <a:off x="4602819" y="6431927"/>
            <a:ext cx="3742115" cy="338554"/>
          </a:xfrm>
          <a:prstGeom prst="rect">
            <a:avLst/>
          </a:prstGeom>
          <a:noFill/>
        </p:spPr>
        <p:txBody>
          <a:bodyPr wrap="none" rtlCol="0">
            <a:spAutoFit/>
          </a:bodyPr>
          <a:lstStyle/>
          <a:p>
            <a:r>
              <a:rPr lang="en-US" altLang="ja-JP" sz="1600" dirty="0"/>
              <a:t>http://</a:t>
            </a:r>
            <a:r>
              <a:rPr lang="en-US" altLang="ja-JP" sz="1600" dirty="0" err="1"/>
              <a:t>www.asahi-xray.co.jp</a:t>
            </a:r>
            <a:r>
              <a:rPr lang="en-US" altLang="ja-JP" sz="1600" dirty="0"/>
              <a:t>/products/</a:t>
            </a:r>
            <a:r>
              <a:rPr lang="en-US" altLang="ja-JP" sz="1600" dirty="0" err="1"/>
              <a:t>kx</a:t>
            </a:r>
            <a:r>
              <a:rPr lang="en-US" altLang="ja-JP" sz="1600" dirty="0"/>
              <a:t>-3</a:t>
            </a:r>
            <a:endParaRPr kumimoji="1" lang="ja-JP" altLang="en-US" sz="1600"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87" y="1362004"/>
            <a:ext cx="3252751" cy="21615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テキスト ボックス 9"/>
          <p:cNvSpPr txBox="1"/>
          <p:nvPr/>
        </p:nvSpPr>
        <p:spPr>
          <a:xfrm>
            <a:off x="343341" y="3523546"/>
            <a:ext cx="3571299" cy="338554"/>
          </a:xfrm>
          <a:prstGeom prst="rect">
            <a:avLst/>
          </a:prstGeom>
          <a:noFill/>
        </p:spPr>
        <p:txBody>
          <a:bodyPr wrap="none" rtlCol="0">
            <a:spAutoFit/>
          </a:bodyPr>
          <a:lstStyle/>
          <a:p>
            <a:r>
              <a:rPr lang="en-US" altLang="ja-JP" sz="1600" dirty="0"/>
              <a:t>http://</a:t>
            </a:r>
            <a:r>
              <a:rPr lang="en-US" altLang="ja-JP" sz="1600" dirty="0" err="1"/>
              <a:t>www.x-raykinki.co.jp</a:t>
            </a:r>
            <a:r>
              <a:rPr lang="en-US" altLang="ja-JP" sz="1600" dirty="0"/>
              <a:t>/product/69/</a:t>
            </a:r>
            <a:endParaRPr kumimoji="1" lang="ja-JP" altLang="en-US" sz="1600" dirty="0"/>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174" y="930049"/>
            <a:ext cx="2681554" cy="28686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テキスト ボックス 11"/>
          <p:cNvSpPr txBox="1"/>
          <p:nvPr/>
        </p:nvSpPr>
        <p:spPr>
          <a:xfrm>
            <a:off x="4580377" y="3786955"/>
            <a:ext cx="3850028" cy="584775"/>
          </a:xfrm>
          <a:prstGeom prst="rect">
            <a:avLst/>
          </a:prstGeom>
          <a:noFill/>
        </p:spPr>
        <p:txBody>
          <a:bodyPr wrap="none" rtlCol="0">
            <a:spAutoFit/>
          </a:bodyPr>
          <a:lstStyle/>
          <a:p>
            <a:r>
              <a:rPr lang="en-US" altLang="ja-JP" sz="1600" dirty="0"/>
              <a:t>http://</a:t>
            </a:r>
            <a:r>
              <a:rPr lang="en-US" altLang="ja-JP" sz="1600" dirty="0" err="1"/>
              <a:t>www.dental-plaza.com</a:t>
            </a:r>
            <a:r>
              <a:rPr lang="en-US" altLang="ja-JP" sz="1600" dirty="0"/>
              <a:t>/article/</a:t>
            </a:r>
            <a:r>
              <a:rPr lang="en-US" altLang="ja-JP" sz="1600" dirty="0" err="1"/>
              <a:t>portx</a:t>
            </a:r>
            <a:r>
              <a:rPr lang="en-US" altLang="ja-JP" sz="1600" dirty="0"/>
              <a:t>/</a:t>
            </a:r>
          </a:p>
          <a:p>
            <a:r>
              <a:rPr lang="en-US" altLang="ja-JP" sz="1600" dirty="0" err="1"/>
              <a:t>feature_related</a:t>
            </a:r>
            <a:r>
              <a:rPr lang="en-US" altLang="ja-JP" sz="1600" dirty="0"/>
              <a:t>/</a:t>
            </a:r>
            <a:r>
              <a:rPr lang="en-US" altLang="ja-JP" sz="1600" dirty="0" err="1"/>
              <a:t>index.html</a:t>
            </a:r>
            <a:endParaRPr kumimoji="1" lang="ja-JP" altLang="en-US" sz="1600" dirty="0"/>
          </a:p>
        </p:txBody>
      </p:sp>
      <p:sp>
        <p:nvSpPr>
          <p:cNvPr id="13" name="テキスト ボックス 12"/>
          <p:cNvSpPr txBox="1"/>
          <p:nvPr/>
        </p:nvSpPr>
        <p:spPr>
          <a:xfrm>
            <a:off x="421247" y="318503"/>
            <a:ext cx="6017994" cy="1077218"/>
          </a:xfrm>
          <a:prstGeom prst="rect">
            <a:avLst/>
          </a:prstGeom>
          <a:noFill/>
        </p:spPr>
        <p:txBody>
          <a:bodyPr wrap="none" rtlCol="0">
            <a:spAutoFit/>
          </a:bodyPr>
          <a:lstStyle/>
          <a:p>
            <a:r>
              <a:rPr kumimoji="1" lang="ja-JP" altLang="en-US" sz="3200" dirty="0"/>
              <a:t>ポータブル（口内法）Ｘ線撮影装置</a:t>
            </a:r>
            <a:endParaRPr kumimoji="1" lang="en-US" altLang="ja-JP" sz="3200" dirty="0"/>
          </a:p>
          <a:p>
            <a:r>
              <a:rPr lang="ja-JP" altLang="en-US" sz="3200" dirty="0"/>
              <a:t> ･･･ 携帯型Ｘ線撮影装置</a:t>
            </a:r>
            <a:endParaRPr kumimoji="1" lang="ja-JP" altLang="en-US" sz="3200" dirty="0"/>
          </a:p>
        </p:txBody>
      </p:sp>
    </p:spTree>
    <p:extLst>
      <p:ext uri="{BB962C8B-B14F-4D97-AF65-F5344CB8AC3E}">
        <p14:creationId xmlns:p14="http://schemas.microsoft.com/office/powerpoint/2010/main" val="4287830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
          <p:cNvSpPr>
            <a:spLocks noGrp="1"/>
          </p:cNvSpPr>
          <p:nvPr>
            <p:ph type="sldNum" sz="quarter" idx="12"/>
          </p:nvPr>
        </p:nvSpPr>
        <p:spPr>
          <a:xfrm>
            <a:off x="6553200" y="6356350"/>
            <a:ext cx="2133600" cy="365125"/>
          </a:xfrm>
        </p:spPr>
        <p:txBody>
          <a:bodyPr/>
          <a:lstStyle/>
          <a:p>
            <a:fld id="{751C8A90-0344-1940-894D-78B0FAE154BF}" type="slidenum">
              <a:rPr lang="ja-JP" altLang="en-US" smtClean="0">
                <a:solidFill>
                  <a:prstClr val="black">
                    <a:tint val="75000"/>
                  </a:prstClr>
                </a:solidFill>
              </a:rPr>
              <a:pPr/>
              <a:t>56</a:t>
            </a:fld>
            <a:endParaRPr lang="ja-JP" altLang="en-US">
              <a:solidFill>
                <a:prstClr val="black">
                  <a:tint val="75000"/>
                </a:prstClr>
              </a:solidFill>
            </a:endParaRPr>
          </a:p>
        </p:txBody>
      </p:sp>
      <p:grpSp>
        <p:nvGrpSpPr>
          <p:cNvPr id="18" name="グループ化 17"/>
          <p:cNvGrpSpPr/>
          <p:nvPr/>
        </p:nvGrpSpPr>
        <p:grpSpPr>
          <a:xfrm>
            <a:off x="140146" y="1110883"/>
            <a:ext cx="8767548" cy="1157432"/>
            <a:chOff x="140146" y="371155"/>
            <a:chExt cx="8767548" cy="1157432"/>
          </a:xfrm>
        </p:grpSpPr>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46" y="371155"/>
              <a:ext cx="8767548" cy="1157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正方形/長方形 19"/>
            <p:cNvSpPr/>
            <p:nvPr/>
          </p:nvSpPr>
          <p:spPr>
            <a:xfrm>
              <a:off x="1376737" y="1078787"/>
              <a:ext cx="5393933" cy="174660"/>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1" name="グループ化 20"/>
          <p:cNvGrpSpPr/>
          <p:nvPr/>
        </p:nvGrpSpPr>
        <p:grpSpPr>
          <a:xfrm>
            <a:off x="146408" y="2732678"/>
            <a:ext cx="8874302" cy="714874"/>
            <a:chOff x="146408" y="1849114"/>
            <a:chExt cx="8874302" cy="714874"/>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08" y="1849114"/>
              <a:ext cx="8874302" cy="7148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正方形/長方形 22"/>
            <p:cNvSpPr/>
            <p:nvPr/>
          </p:nvSpPr>
          <p:spPr>
            <a:xfrm>
              <a:off x="6698751" y="2206551"/>
              <a:ext cx="1356188" cy="269501"/>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a:xfrm>
            <a:off x="331340" y="3803331"/>
            <a:ext cx="3511192" cy="2343702"/>
            <a:chOff x="140146" y="2786205"/>
            <a:chExt cx="3511192" cy="2343702"/>
          </a:xfrm>
        </p:grpSpPr>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46" y="2786205"/>
              <a:ext cx="3511192" cy="2343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正方形/長方形 25"/>
            <p:cNvSpPr/>
            <p:nvPr/>
          </p:nvSpPr>
          <p:spPr>
            <a:xfrm>
              <a:off x="392719" y="3702916"/>
              <a:ext cx="1840784" cy="215757"/>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02992" y="3988878"/>
              <a:ext cx="710627" cy="213252"/>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a:xfrm>
            <a:off x="4489334" y="4354938"/>
            <a:ext cx="4130675" cy="1449387"/>
            <a:chOff x="4489334" y="4046718"/>
            <a:chExt cx="4130675" cy="1449387"/>
          </a:xfrm>
        </p:grpSpPr>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334" y="4046718"/>
              <a:ext cx="4130675" cy="1449387"/>
            </a:xfrm>
            <a:prstGeom prst="rect">
              <a:avLst/>
            </a:prstGeom>
            <a:solidFill>
              <a:srgbClr val="FFFF00"/>
            </a:solidFill>
            <a:ln w="9525">
              <a:solidFill>
                <a:schemeClr val="tx1"/>
              </a:solidFill>
              <a:miter lim="800000"/>
              <a:headEnd/>
              <a:tailEnd/>
            </a:ln>
          </p:spPr>
        </p:pic>
        <p:sp>
          <p:nvSpPr>
            <p:cNvPr id="30" name="正方形/長方形 29"/>
            <p:cNvSpPr/>
            <p:nvPr/>
          </p:nvSpPr>
          <p:spPr>
            <a:xfrm>
              <a:off x="6010382" y="5033400"/>
              <a:ext cx="955497" cy="284710"/>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1" name="テキスト ボックス 30"/>
          <p:cNvSpPr txBox="1"/>
          <p:nvPr/>
        </p:nvSpPr>
        <p:spPr>
          <a:xfrm>
            <a:off x="86483" y="380146"/>
            <a:ext cx="8965916" cy="584775"/>
          </a:xfrm>
          <a:prstGeom prst="rect">
            <a:avLst/>
          </a:prstGeom>
          <a:noFill/>
        </p:spPr>
        <p:txBody>
          <a:bodyPr wrap="none" rtlCol="0">
            <a:spAutoFit/>
          </a:bodyPr>
          <a:lstStyle/>
          <a:p>
            <a:r>
              <a:rPr kumimoji="1" lang="ja-JP" altLang="en-US" sz="3200" dirty="0"/>
              <a:t>携帯型Ｘ線撮影装置で手持ち撮影を行うことを想定</a:t>
            </a:r>
          </a:p>
        </p:txBody>
      </p:sp>
      <p:sp>
        <p:nvSpPr>
          <p:cNvPr id="32" name="テキスト ボックス 31"/>
          <p:cNvSpPr txBox="1"/>
          <p:nvPr/>
        </p:nvSpPr>
        <p:spPr>
          <a:xfrm>
            <a:off x="209771" y="6133676"/>
            <a:ext cx="3967753" cy="584775"/>
          </a:xfrm>
          <a:prstGeom prst="rect">
            <a:avLst/>
          </a:prstGeom>
          <a:noFill/>
        </p:spPr>
        <p:txBody>
          <a:bodyPr wrap="none" rtlCol="0">
            <a:spAutoFit/>
          </a:bodyPr>
          <a:lstStyle/>
          <a:p>
            <a:r>
              <a:rPr lang="en-US" altLang="ja-JP" sz="1600" dirty="0"/>
              <a:t>http://</a:t>
            </a:r>
            <a:r>
              <a:rPr lang="en-US" altLang="ja-JP" sz="1600" dirty="0" err="1"/>
              <a:t>www.dental-plaza.com</a:t>
            </a:r>
            <a:r>
              <a:rPr lang="en-US" altLang="ja-JP" sz="1600" dirty="0"/>
              <a:t>/article/</a:t>
            </a:r>
            <a:r>
              <a:rPr lang="en-US" altLang="ja-JP" sz="1600" dirty="0" err="1"/>
              <a:t>portx</a:t>
            </a:r>
            <a:r>
              <a:rPr lang="en-US" altLang="ja-JP" sz="1600" dirty="0"/>
              <a:t>/</a:t>
            </a:r>
          </a:p>
          <a:p>
            <a:r>
              <a:rPr lang="en-US" altLang="ja-JP" sz="1600" dirty="0" err="1"/>
              <a:t>feature_related</a:t>
            </a:r>
            <a:r>
              <a:rPr lang="en-US" altLang="ja-JP" sz="1600" dirty="0"/>
              <a:t>/</a:t>
            </a:r>
            <a:r>
              <a:rPr lang="en-US" altLang="ja-JP" sz="1600" dirty="0" err="1"/>
              <a:t>index.html</a:t>
            </a:r>
            <a:endParaRPr kumimoji="1" lang="ja-JP" altLang="en-US" sz="1600" dirty="0"/>
          </a:p>
        </p:txBody>
      </p:sp>
      <p:sp>
        <p:nvSpPr>
          <p:cNvPr id="33" name="テキスト ボックス 32"/>
          <p:cNvSpPr txBox="1"/>
          <p:nvPr/>
        </p:nvSpPr>
        <p:spPr>
          <a:xfrm>
            <a:off x="2835642" y="3431570"/>
            <a:ext cx="3742115" cy="338554"/>
          </a:xfrm>
          <a:prstGeom prst="rect">
            <a:avLst/>
          </a:prstGeom>
          <a:noFill/>
        </p:spPr>
        <p:txBody>
          <a:bodyPr wrap="none" rtlCol="0">
            <a:spAutoFit/>
          </a:bodyPr>
          <a:lstStyle/>
          <a:p>
            <a:r>
              <a:rPr lang="en-US" altLang="ja-JP" sz="1600" dirty="0"/>
              <a:t>http://</a:t>
            </a:r>
            <a:r>
              <a:rPr lang="en-US" altLang="ja-JP" sz="1600" dirty="0" err="1"/>
              <a:t>www.asahi-xray.co.jp</a:t>
            </a:r>
            <a:r>
              <a:rPr lang="en-US" altLang="ja-JP" sz="1600" dirty="0"/>
              <a:t>/products/</a:t>
            </a:r>
            <a:r>
              <a:rPr lang="en-US" altLang="ja-JP" sz="1600" dirty="0" err="1"/>
              <a:t>kx</a:t>
            </a:r>
            <a:r>
              <a:rPr lang="en-US" altLang="ja-JP" sz="1600" dirty="0"/>
              <a:t>-3</a:t>
            </a:r>
            <a:endParaRPr kumimoji="1" lang="ja-JP" altLang="en-US" sz="1600" dirty="0"/>
          </a:p>
        </p:txBody>
      </p:sp>
      <p:sp>
        <p:nvSpPr>
          <p:cNvPr id="34" name="テキスト ボックス 33"/>
          <p:cNvSpPr txBox="1"/>
          <p:nvPr/>
        </p:nvSpPr>
        <p:spPr>
          <a:xfrm>
            <a:off x="2309443" y="2250043"/>
            <a:ext cx="4960012" cy="338554"/>
          </a:xfrm>
          <a:prstGeom prst="rect">
            <a:avLst/>
          </a:prstGeom>
          <a:noFill/>
        </p:spPr>
        <p:txBody>
          <a:bodyPr wrap="none" rtlCol="0">
            <a:spAutoFit/>
          </a:bodyPr>
          <a:lstStyle/>
          <a:p>
            <a:r>
              <a:rPr lang="en-US" altLang="ja-JP" sz="1600" dirty="0"/>
              <a:t>https://</a:t>
            </a:r>
            <a:r>
              <a:rPr lang="en-US" altLang="ja-JP" sz="1600" dirty="0" err="1"/>
              <a:t>www.yoshida-dental.co.jp</a:t>
            </a:r>
            <a:r>
              <a:rPr lang="en-US" altLang="ja-JP" sz="1600" dirty="0"/>
              <a:t>/</a:t>
            </a:r>
            <a:r>
              <a:rPr lang="en-US" altLang="ja-JP" sz="1600" dirty="0" err="1"/>
              <a:t>qa</a:t>
            </a:r>
            <a:r>
              <a:rPr lang="en-US" altLang="ja-JP" sz="1600" dirty="0"/>
              <a:t>-cat/</a:t>
            </a:r>
            <a:r>
              <a:rPr lang="en-US" altLang="ja-JP" sz="1600" dirty="0" err="1"/>
              <a:t>qa_housecall</a:t>
            </a:r>
            <a:r>
              <a:rPr lang="en-US" altLang="ja-JP" sz="1600" dirty="0"/>
              <a:t>/</a:t>
            </a:r>
            <a:endParaRPr kumimoji="1" lang="ja-JP" altLang="en-US" sz="1600" dirty="0"/>
          </a:p>
        </p:txBody>
      </p:sp>
      <p:sp>
        <p:nvSpPr>
          <p:cNvPr id="35" name="テキスト ボックス 34"/>
          <p:cNvSpPr txBox="1"/>
          <p:nvPr/>
        </p:nvSpPr>
        <p:spPr>
          <a:xfrm>
            <a:off x="4100895" y="5843206"/>
            <a:ext cx="4960012" cy="338554"/>
          </a:xfrm>
          <a:prstGeom prst="rect">
            <a:avLst/>
          </a:prstGeom>
          <a:noFill/>
        </p:spPr>
        <p:txBody>
          <a:bodyPr wrap="none" rtlCol="0">
            <a:spAutoFit/>
          </a:bodyPr>
          <a:lstStyle/>
          <a:p>
            <a:r>
              <a:rPr lang="en-US" altLang="ja-JP" sz="1600" dirty="0"/>
              <a:t>https://</a:t>
            </a:r>
            <a:r>
              <a:rPr lang="en-US" altLang="ja-JP" sz="1600" dirty="0" err="1"/>
              <a:t>www.yoshida-dental.co.jp</a:t>
            </a:r>
            <a:r>
              <a:rPr lang="en-US" altLang="ja-JP" sz="1600" dirty="0"/>
              <a:t>/</a:t>
            </a:r>
            <a:r>
              <a:rPr lang="en-US" altLang="ja-JP" sz="1600" dirty="0" err="1"/>
              <a:t>qa</a:t>
            </a:r>
            <a:r>
              <a:rPr lang="en-US" altLang="ja-JP" sz="1600" dirty="0"/>
              <a:t>-cat/</a:t>
            </a:r>
            <a:r>
              <a:rPr lang="en-US" altLang="ja-JP" sz="1600" dirty="0" err="1"/>
              <a:t>qa_housecall</a:t>
            </a:r>
            <a:r>
              <a:rPr lang="en-US" altLang="ja-JP" sz="1600" dirty="0"/>
              <a:t>/</a:t>
            </a:r>
            <a:endParaRPr kumimoji="1" lang="ja-JP" altLang="en-US" sz="1600" dirty="0"/>
          </a:p>
        </p:txBody>
      </p:sp>
    </p:spTree>
    <p:extLst>
      <p:ext uri="{BB962C8B-B14F-4D97-AF65-F5344CB8AC3E}">
        <p14:creationId xmlns:p14="http://schemas.microsoft.com/office/powerpoint/2010/main" val="313446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福島での計測例１</a:t>
            </a:r>
          </a:p>
        </p:txBody>
      </p:sp>
      <p:pic>
        <p:nvPicPr>
          <p:cNvPr id="5" name="コンテンツ プレースホルダー 4" descr="Health_volunteer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8" r="4033"/>
          <a:stretch/>
        </p:blipFill>
        <p:spPr>
          <a:xfrm>
            <a:off x="0" y="1600200"/>
            <a:ext cx="9177866" cy="4525963"/>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6</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4228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福島での計測例</a:t>
            </a:r>
            <a:r>
              <a:rPr lang="en-US" altLang="ja-JP" dirty="0"/>
              <a:t>2</a:t>
            </a:r>
            <a:endParaRPr kumimoji="1" lang="ja-JP" altLang="en-US" dirty="0"/>
          </a:p>
        </p:txBody>
      </p:sp>
      <p:pic>
        <p:nvPicPr>
          <p:cNvPr id="5" name="コンテンツ プレースホルダー 4" descr="Health_volunteer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82" r="4387"/>
          <a:stretch/>
        </p:blipFill>
        <p:spPr>
          <a:xfrm>
            <a:off x="-33867" y="1600200"/>
            <a:ext cx="9177867" cy="4525963"/>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7</a:t>
            </a:fld>
            <a:endParaRPr lang="ja-JP" altLang="en-US">
              <a:solidFill>
                <a:prstClr val="black">
                  <a:tint val="75000"/>
                </a:prstClr>
              </a:solidFill>
              <a:latin typeface="Calibri"/>
              <a:ea typeface="ＭＳ Ｐゴシック"/>
            </a:endParaRPr>
          </a:p>
        </p:txBody>
      </p:sp>
      <p:sp>
        <p:nvSpPr>
          <p:cNvPr id="6" name="角丸四角形吹き出し 5"/>
          <p:cNvSpPr/>
          <p:nvPr/>
        </p:nvSpPr>
        <p:spPr>
          <a:xfrm>
            <a:off x="1117600" y="5807075"/>
            <a:ext cx="3115733" cy="914400"/>
          </a:xfrm>
          <a:prstGeom prst="wedgeRoundRectCallout">
            <a:avLst>
              <a:gd name="adj1" fmla="val 38405"/>
              <a:gd name="adj2" fmla="val -15972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prstClr val="white"/>
                </a:solidFill>
                <a:latin typeface="Calibri"/>
                <a:ea typeface="ＭＳ Ｐゴシック"/>
              </a:rPr>
              <a:t>シグナルが検出</a:t>
            </a:r>
          </a:p>
        </p:txBody>
      </p:sp>
      <p:sp>
        <p:nvSpPr>
          <p:cNvPr id="7" name="ドーナツ 6"/>
          <p:cNvSpPr>
            <a:spLocks noChangeAspect="1"/>
          </p:cNvSpPr>
          <p:nvPr/>
        </p:nvSpPr>
        <p:spPr>
          <a:xfrm>
            <a:off x="3024599" y="2465568"/>
            <a:ext cx="2444868" cy="2272182"/>
          </a:xfrm>
          <a:prstGeom prst="donut">
            <a:avLst>
              <a:gd name="adj" fmla="val 200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black"/>
              </a:solidFill>
              <a:latin typeface="Calibri"/>
              <a:ea typeface="ＭＳ Ｐゴシック"/>
            </a:endParaRPr>
          </a:p>
        </p:txBody>
      </p:sp>
      <p:sp>
        <p:nvSpPr>
          <p:cNvPr id="3" name="角丸四角形吹き出し 2"/>
          <p:cNvSpPr/>
          <p:nvPr/>
        </p:nvSpPr>
        <p:spPr>
          <a:xfrm>
            <a:off x="5469467" y="5807075"/>
            <a:ext cx="2857454" cy="914400"/>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a:t>原因は？</a:t>
            </a:r>
          </a:p>
        </p:txBody>
      </p:sp>
    </p:spTree>
    <p:extLst>
      <p:ext uri="{BB962C8B-B14F-4D97-AF65-F5344CB8AC3E}">
        <p14:creationId xmlns:p14="http://schemas.microsoft.com/office/powerpoint/2010/main" val="147340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iwasaki_onai.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03" b="1756"/>
          <a:stretch/>
        </p:blipFill>
        <p:spPr>
          <a:xfrm>
            <a:off x="457200" y="274638"/>
            <a:ext cx="8229600" cy="5808729"/>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8</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962929" y="6349541"/>
            <a:ext cx="7218142" cy="461665"/>
          </a:xfrm>
          <a:prstGeom prst="rect">
            <a:avLst/>
          </a:prstGeom>
          <a:noFill/>
        </p:spPr>
        <p:txBody>
          <a:bodyPr wrap="none" rtlCol="0">
            <a:spAutoFit/>
          </a:bodyPr>
          <a:lstStyle/>
          <a:p>
            <a:r>
              <a:rPr lang="en-US" altLang="ja-JP" sz="2400" dirty="0"/>
              <a:t>http://radiation-</a:t>
            </a:r>
            <a:r>
              <a:rPr lang="en-US" altLang="ja-JP" sz="2400" dirty="0" err="1"/>
              <a:t>chemistry.org</a:t>
            </a:r>
            <a:r>
              <a:rPr lang="en-US" altLang="ja-JP" sz="2400" dirty="0"/>
              <a:t>/</a:t>
            </a:r>
            <a:r>
              <a:rPr lang="en-US" altLang="ja-JP" sz="2400" dirty="0" err="1"/>
              <a:t>kaishi</a:t>
            </a:r>
            <a:r>
              <a:rPr lang="en-US" altLang="ja-JP" sz="2400" dirty="0"/>
              <a:t>/080pdf/RC080.pdf</a:t>
            </a:r>
            <a:endParaRPr kumimoji="1" lang="ja-JP" altLang="en-US" sz="2400" dirty="0"/>
          </a:p>
        </p:txBody>
      </p:sp>
      <p:cxnSp>
        <p:nvCxnSpPr>
          <p:cNvPr id="7" name="直線コネクタ 6"/>
          <p:cNvCxnSpPr/>
          <p:nvPr/>
        </p:nvCxnSpPr>
        <p:spPr>
          <a:xfrm flipV="1">
            <a:off x="4804377" y="1591148"/>
            <a:ext cx="3580332" cy="305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V="1">
            <a:off x="733821" y="2141335"/>
            <a:ext cx="7650888" cy="30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V="1">
            <a:off x="733821" y="2630919"/>
            <a:ext cx="4407169" cy="30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flipV="1">
            <a:off x="3773902" y="3578893"/>
            <a:ext cx="4610807" cy="30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V="1">
            <a:off x="733821" y="4113780"/>
            <a:ext cx="3427933" cy="30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18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a:t>個人の生涯線量計としての歯の検討</a:t>
            </a:r>
            <a:endParaRPr kumimoji="1" lang="ja-JP" altLang="en-US" dirty="0"/>
          </a:p>
        </p:txBody>
      </p:sp>
      <p:pic>
        <p:nvPicPr>
          <p:cNvPr id="5" name="コンテンツ プレースホルダー 4" descr="スクリーンショット（2016-02-07 20.35.30）.png"/>
          <p:cNvPicPr>
            <a:picLocks noGrp="1" noChangeAspect="1"/>
          </p:cNvPicPr>
          <p:nvPr>
            <p:ph idx="1"/>
          </p:nvPr>
        </p:nvPicPr>
        <p:blipFill rotWithShape="1">
          <a:blip r:embed="rId2">
            <a:extLst>
              <a:ext uri="{28A0092B-C50C-407E-A947-70E740481C1C}">
                <a14:useLocalDpi xmlns:a14="http://schemas.microsoft.com/office/drawing/2010/main" val="0"/>
              </a:ext>
            </a:extLst>
          </a:blip>
          <a:srcRect r="19420"/>
          <a:stretch/>
        </p:blipFill>
        <p:spPr>
          <a:xfrm>
            <a:off x="457200" y="1417638"/>
            <a:ext cx="8172601" cy="3726180"/>
          </a:xfrm>
        </p:spPr>
      </p:pic>
      <p:sp>
        <p:nvSpPr>
          <p:cNvPr id="4" name="スライド番号プレースホルダー 3"/>
          <p:cNvSpPr>
            <a:spLocks noGrp="1"/>
          </p:cNvSpPr>
          <p:nvPr>
            <p:ph type="sldNum" sz="quarter" idx="12"/>
          </p:nvPr>
        </p:nvSpPr>
        <p:spPr/>
        <p:txBody>
          <a:bodyPr/>
          <a:lstStyle/>
          <a:p>
            <a:fld id="{751C8A90-0344-1940-894D-78B0FAE154BF}" type="slidenum">
              <a:rPr lang="ja-JP" altLang="en-US" smtClean="0">
                <a:solidFill>
                  <a:prstClr val="black">
                    <a:tint val="75000"/>
                  </a:prstClr>
                </a:solidFill>
                <a:latin typeface="Calibri"/>
                <a:ea typeface="ＭＳ Ｐゴシック"/>
              </a:rPr>
              <a:pPr/>
              <a:t>9</a:t>
            </a:fld>
            <a:endParaRPr lang="ja-JP" altLang="en-US">
              <a:solidFill>
                <a:prstClr val="black">
                  <a:tint val="75000"/>
                </a:prstClr>
              </a:solidFill>
              <a:latin typeface="Calibri"/>
              <a:ea typeface="ＭＳ Ｐゴシック"/>
            </a:endParaRPr>
          </a:p>
        </p:txBody>
      </p:sp>
      <p:sp>
        <p:nvSpPr>
          <p:cNvPr id="6" name="テキスト ボックス 5"/>
          <p:cNvSpPr txBox="1"/>
          <p:nvPr/>
        </p:nvSpPr>
        <p:spPr>
          <a:xfrm>
            <a:off x="167106" y="3144439"/>
            <a:ext cx="8809789" cy="3477875"/>
          </a:xfrm>
          <a:prstGeom prst="rect">
            <a:avLst/>
          </a:prstGeom>
          <a:solidFill>
            <a:schemeClr val="bg1"/>
          </a:solidFill>
        </p:spPr>
        <p:txBody>
          <a:bodyPr wrap="square" rtlCol="0">
            <a:spAutoFit/>
          </a:bodyPr>
          <a:lstStyle/>
          <a:p>
            <a:r>
              <a:rPr lang="ja-JP" altLang="en-US" sz="2000" dirty="0"/>
              <a:t>歯を用いる</a:t>
            </a:r>
            <a:r>
              <a:rPr lang="en-US" altLang="ja-JP" sz="2000" dirty="0"/>
              <a:t>ESR</a:t>
            </a:r>
            <a:r>
              <a:rPr lang="ja-JP" altLang="en-US" sz="2000" dirty="0"/>
              <a:t>線量評価法では、個人の被曝線量を評価する上でその歯が受けた歯科</a:t>
            </a:r>
            <a:r>
              <a:rPr lang="en-US" altLang="ja-JP" sz="2000" dirty="0"/>
              <a:t>X</a:t>
            </a:r>
            <a:r>
              <a:rPr lang="ja-JP" altLang="en-US" sz="2000" dirty="0"/>
              <a:t>線を分離評価する必要があるが、一本の歯を頬側と舌側に分離して測定する方法は、撮影法からの</a:t>
            </a:r>
            <a:r>
              <a:rPr lang="en-US" altLang="ja-JP" sz="2000" dirty="0"/>
              <a:t>X</a:t>
            </a:r>
            <a:r>
              <a:rPr lang="ja-JP" altLang="en-US" sz="2000" dirty="0"/>
              <a:t>線入射方向の問題はあるものの有効な方法である。この方法を実際の抜去歯に用いて線量評価を行い、良い結果を得ている。しかし、人がその生涯で受ける程度の被曝を測定評価するには、現在の</a:t>
            </a:r>
            <a:r>
              <a:rPr lang="en-US" altLang="ja-JP" sz="2000" dirty="0"/>
              <a:t>ESR</a:t>
            </a:r>
            <a:r>
              <a:rPr lang="ja-JP" altLang="en-US" sz="2000" dirty="0"/>
              <a:t>法の持つ検出限界の問題が大きくかかわる。特に、低線量域では測定信号は有機物の信号に大きく影響され、線量評価は過大評価の傾向を持つ。今後は、この有機物の信号の問題を解決して</a:t>
            </a:r>
            <a:r>
              <a:rPr lang="en-US" altLang="ja-JP" sz="2000" dirty="0"/>
              <a:t>ESR</a:t>
            </a:r>
            <a:r>
              <a:rPr lang="ja-JP" altLang="en-US" sz="2000" dirty="0"/>
              <a:t>測定の検出限界を上げるとともに、生涯線量計としての歯について検討する為の基礎デ</a:t>
            </a:r>
            <a:r>
              <a:rPr lang="en-US" altLang="ja-JP" sz="2000" dirty="0"/>
              <a:t>-</a:t>
            </a:r>
            <a:r>
              <a:rPr lang="ja-JP" altLang="en-US" sz="2000" dirty="0"/>
              <a:t>タの採取を継続して行う。さらに、一本の抜去歯から被曝線量を評価する方法を確立して、国民線量を検討する上での基礎資料を作成し、医療被曝の実態についても評価していく。</a:t>
            </a:r>
          </a:p>
        </p:txBody>
      </p:sp>
      <p:cxnSp>
        <p:nvCxnSpPr>
          <p:cNvPr id="7" name="直線コネクタ 6"/>
          <p:cNvCxnSpPr/>
          <p:nvPr/>
        </p:nvCxnSpPr>
        <p:spPr>
          <a:xfrm>
            <a:off x="290711" y="6226302"/>
            <a:ext cx="396284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7359572" y="5905012"/>
            <a:ext cx="14343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6553200" y="5629026"/>
            <a:ext cx="175500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5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メイリオ×Arial_タイトル太字">
  <a:themeElements>
    <a:clrScheme name="ユーザー定義 1">
      <a:dk1>
        <a:sysClr val="windowText" lastClr="000000"/>
      </a:dk1>
      <a:lt1>
        <a:sysClr val="window" lastClr="FFFFFF"/>
      </a:lt1>
      <a:dk2>
        <a:srgbClr val="1F497D"/>
      </a:dk2>
      <a:lt2>
        <a:srgbClr val="EEECE1"/>
      </a:lt2>
      <a:accent1>
        <a:srgbClr val="0041FF"/>
      </a:accent1>
      <a:accent2>
        <a:srgbClr val="FF2800"/>
      </a:accent2>
      <a:accent3>
        <a:srgbClr val="35A16B"/>
      </a:accent3>
      <a:accent4>
        <a:srgbClr val="C7B2DE"/>
      </a:accent4>
      <a:accent5>
        <a:srgbClr val="66CCFF"/>
      </a:accent5>
      <a:accent6>
        <a:srgbClr val="FF9900"/>
      </a:accent6>
      <a:hlink>
        <a:srgbClr val="0000FF"/>
      </a:hlink>
      <a:folHlink>
        <a:srgbClr val="800080"/>
      </a:folHlink>
    </a:clrScheme>
    <a:fontScheme name="メイリオ×Arial">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4933</TotalTime>
  <Words>2709</Words>
  <Application>Microsoft Macintosh PowerPoint</Application>
  <PresentationFormat>画面に合わせる (4:3)</PresentationFormat>
  <Paragraphs>315</Paragraphs>
  <Slides>56</Slides>
  <Notes>2</Notes>
  <HiddenSlides>0</HiddenSlides>
  <MMClips>1</MMClips>
  <ScaleCrop>false</ScaleCrop>
  <HeadingPairs>
    <vt:vector size="6" baseType="variant">
      <vt:variant>
        <vt:lpstr>使用されているフォント</vt:lpstr>
      </vt:variant>
      <vt:variant>
        <vt:i4>4</vt:i4>
      </vt:variant>
      <vt:variant>
        <vt:lpstr>テーマ</vt:lpstr>
      </vt:variant>
      <vt:variant>
        <vt:i4>7</vt:i4>
      </vt:variant>
      <vt:variant>
        <vt:lpstr>スライド タイトル</vt:lpstr>
      </vt:variant>
      <vt:variant>
        <vt:i4>56</vt:i4>
      </vt:variant>
    </vt:vector>
  </HeadingPairs>
  <TitlesOfParts>
    <vt:vector size="67" baseType="lpstr">
      <vt:lpstr>ＭＳ Ｐゴシック</vt:lpstr>
      <vt:lpstr>メイリオ</vt:lpstr>
      <vt:lpstr>Arial</vt:lpstr>
      <vt:lpstr>Calibri</vt:lpstr>
      <vt:lpstr>ホワイト</vt:lpstr>
      <vt:lpstr>1_ホワイト</vt:lpstr>
      <vt:lpstr>2_ホワイト</vt:lpstr>
      <vt:lpstr>Office Theme</vt:lpstr>
      <vt:lpstr>3_ホワイト</vt:lpstr>
      <vt:lpstr>4_ホワイト</vt:lpstr>
      <vt:lpstr>メイリオ×Arial_タイトル太字</vt:lpstr>
      <vt:lpstr>歯科エックス線の現状と問題点</vt:lpstr>
      <vt:lpstr>謝辞</vt:lpstr>
      <vt:lpstr>何をしているか分かりますか？</vt:lpstr>
      <vt:lpstr>EPR Dosimetry Could Help!</vt:lpstr>
      <vt:lpstr>Ex-vivo測定</vt:lpstr>
      <vt:lpstr>福島での計測例１</vt:lpstr>
      <vt:lpstr>福島での計測例2</vt:lpstr>
      <vt:lpstr>PowerPoint プレゼンテーション</vt:lpstr>
      <vt:lpstr>個人の生涯線量計としての歯の検討</vt:lpstr>
      <vt:lpstr>ビキニ被ばく　労災申請へ　 福竜丸以外、がん発症元船員ら</vt:lpstr>
      <vt:lpstr>PowerPoint プレゼンテーション</vt:lpstr>
      <vt:lpstr>最近の話題</vt:lpstr>
      <vt:lpstr>利益相反情報</vt:lpstr>
      <vt:lpstr>事例1</vt:lpstr>
      <vt:lpstr>セキュリティ対策</vt:lpstr>
      <vt:lpstr>PowerPoint プレゼンテーション</vt:lpstr>
      <vt:lpstr>事例2</vt:lpstr>
      <vt:lpstr>PowerPoint プレゼンテーション</vt:lpstr>
      <vt:lpstr>シミュレーション</vt:lpstr>
      <vt:lpstr>後方散乱保護シールドの効果</vt:lpstr>
      <vt:lpstr>深さ20cmの範囲でのH(10)</vt:lpstr>
      <vt:lpstr>現行ルール</vt:lpstr>
      <vt:lpstr>事例3</vt:lpstr>
      <vt:lpstr>この課題を解決するために 必要なステップは？</vt:lpstr>
      <vt:lpstr>PowerPoint プレゼンテーション</vt:lpstr>
      <vt:lpstr>観察窓</vt:lpstr>
      <vt:lpstr>X線診療室に観察窓を設ける必要がありますか？ この観察窓は小さくてもよいですか？ 法令上必要でありその規格等が決まっているのでしょうか？ 観察窓の代わりに監視モニタを用いてもよいですか？ </vt:lpstr>
      <vt:lpstr>事例1</vt:lpstr>
      <vt:lpstr>事例2</vt:lpstr>
      <vt:lpstr>観察窓の外側での放射線</vt:lpstr>
      <vt:lpstr>答え</vt:lpstr>
      <vt:lpstr>照射前</vt:lpstr>
      <vt:lpstr>照射中</vt:lpstr>
      <vt:lpstr>この動画へのリンク元</vt:lpstr>
      <vt:lpstr>X線CT室からの漏洩線量</vt:lpstr>
      <vt:lpstr>敷地外</vt:lpstr>
      <vt:lpstr>受忍できるレベルは？</vt:lpstr>
      <vt:lpstr>現存被ばく状況にある社会での 放射線コミュニケーションにおける 地域の歯科関係者の貢献例</vt:lpstr>
      <vt:lpstr>PowerPoint プレゼンテーション</vt:lpstr>
      <vt:lpstr>PowerPoint プレゼンテーション</vt:lpstr>
      <vt:lpstr>求められる発想の転換</vt:lpstr>
      <vt:lpstr>リスクメッセージを伝えるとき４つの義務</vt:lpstr>
      <vt:lpstr>「リスクコミュニケーションの推進方策」概要</vt:lpstr>
      <vt:lpstr>PowerPoint プレゼンテーション</vt:lpstr>
      <vt:lpstr>　　　　　　　損失余命（岡敏弘先生による） Loss of life expectancy</vt:lpstr>
      <vt:lpstr>PowerPoint プレゼンテーション</vt:lpstr>
      <vt:lpstr>PowerPoint プレゼンテーション</vt:lpstr>
      <vt:lpstr>韓国政府の取り組み</vt:lpstr>
      <vt:lpstr>PowerPoint プレゼンテーション</vt:lpstr>
      <vt:lpstr>PowerPoint プレゼンテーション</vt:lpstr>
      <vt:lpstr>まとめ</vt:lpstr>
      <vt:lpstr>まとめ</vt:lpstr>
      <vt:lpstr>西川慶一先生の解説</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Microsoft Office ユーザー</dc:creator>
  <cp:keywords/>
  <dc:description/>
  <cp:lastModifiedBy>山口一郎</cp:lastModifiedBy>
  <cp:revision>80</cp:revision>
  <dcterms:created xsi:type="dcterms:W3CDTF">2015-10-01T07:52:21Z</dcterms:created>
  <dcterms:modified xsi:type="dcterms:W3CDTF">2023-07-24T06:59:59Z</dcterms:modified>
  <cp:category/>
</cp:coreProperties>
</file>